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720" r:id="rId1"/>
  </p:sldMasterIdLst>
  <p:notesMasterIdLst>
    <p:notesMasterId r:id="rId34"/>
  </p:notesMasterIdLst>
  <p:handoutMasterIdLst>
    <p:handoutMasterId r:id="rId35"/>
  </p:handoutMasterIdLst>
  <p:sldIdLst>
    <p:sldId id="258" r:id="rId2"/>
    <p:sldId id="334" r:id="rId3"/>
    <p:sldId id="301" r:id="rId4"/>
    <p:sldId id="298" r:id="rId5"/>
    <p:sldId id="302" r:id="rId6"/>
    <p:sldId id="306" r:id="rId7"/>
    <p:sldId id="305" r:id="rId8"/>
    <p:sldId id="326" r:id="rId9"/>
    <p:sldId id="327" r:id="rId10"/>
    <p:sldId id="328" r:id="rId11"/>
    <p:sldId id="307" r:id="rId12"/>
    <p:sldId id="308" r:id="rId13"/>
    <p:sldId id="304" r:id="rId14"/>
    <p:sldId id="309" r:id="rId15"/>
    <p:sldId id="311" r:id="rId16"/>
    <p:sldId id="312" r:id="rId17"/>
    <p:sldId id="313" r:id="rId18"/>
    <p:sldId id="315" r:id="rId19"/>
    <p:sldId id="316" r:id="rId20"/>
    <p:sldId id="320" r:id="rId21"/>
    <p:sldId id="330" r:id="rId22"/>
    <p:sldId id="303" r:id="rId23"/>
    <p:sldId id="319" r:id="rId24"/>
    <p:sldId id="318" r:id="rId25"/>
    <p:sldId id="322" r:id="rId26"/>
    <p:sldId id="323" r:id="rId27"/>
    <p:sldId id="331" r:id="rId28"/>
    <p:sldId id="321" r:id="rId29"/>
    <p:sldId id="310" r:id="rId30"/>
    <p:sldId id="332" r:id="rId31"/>
    <p:sldId id="324" r:id="rId32"/>
    <p:sldId id="333" r:id="rId33"/>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showPr showNarration="1">
    <p:present/>
    <p:sldAll/>
    <p:penClr>
      <a:srgbClr val="FF0000"/>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5200" autoAdjust="0"/>
  </p:normalViewPr>
  <p:slideViewPr>
    <p:cSldViewPr snapToGrid="0" snapToObjects="1">
      <p:cViewPr>
        <p:scale>
          <a:sx n="80" d="100"/>
          <a:sy n="80"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3279" tIns="46640" rIns="93279" bIns="4664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5733" y="0"/>
            <a:ext cx="3042603" cy="465615"/>
          </a:xfrm>
          <a:prstGeom prst="rect">
            <a:avLst/>
          </a:prstGeom>
        </p:spPr>
        <p:txBody>
          <a:bodyPr vert="horz" wrap="square" lIns="93279" tIns="46640" rIns="93279" bIns="46640" numCol="1" anchor="t" anchorCtr="0" compatLnSpc="1">
            <a:prstTxWarp prst="textNoShape">
              <a:avLst/>
            </a:prstTxWarp>
          </a:bodyPr>
          <a:lstStyle>
            <a:lvl1pPr algn="r">
              <a:defRPr sz="1200" smtClean="0">
                <a:latin typeface="Calibri" charset="0"/>
                <a:cs typeface="Arial" charset="0"/>
              </a:defRPr>
            </a:lvl1pPr>
          </a:lstStyle>
          <a:p>
            <a:pPr>
              <a:defRPr/>
            </a:pPr>
            <a:fld id="{2C05D09D-CCD9-B74C-8710-5A1613094847}" type="datetime1">
              <a:rPr lang="en-US"/>
              <a:pPr>
                <a:defRPr/>
              </a:pPr>
              <a:t>11/26/12</a:t>
            </a:fld>
            <a:endParaRPr lang="en-US"/>
          </a:p>
        </p:txBody>
      </p:sp>
      <p:sp>
        <p:nvSpPr>
          <p:cNvPr id="4" name="Footer Placeholder 3"/>
          <p:cNvSpPr>
            <a:spLocks noGrp="1"/>
          </p:cNvSpPr>
          <p:nvPr>
            <p:ph type="ftr" sz="quarter" idx="2"/>
          </p:nvPr>
        </p:nvSpPr>
        <p:spPr>
          <a:xfrm>
            <a:off x="1" y="8838722"/>
            <a:ext cx="3042603" cy="465615"/>
          </a:xfrm>
          <a:prstGeom prst="rect">
            <a:avLst/>
          </a:prstGeom>
        </p:spPr>
        <p:txBody>
          <a:bodyPr vert="horz" lIns="93279" tIns="46640" rIns="93279" bIns="4664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wrap="square" lIns="93279" tIns="46640" rIns="93279" bIns="46640" numCol="1" anchor="b" anchorCtr="0" compatLnSpc="1">
            <a:prstTxWarp prst="textNoShape">
              <a:avLst/>
            </a:prstTxWarp>
          </a:bodyPr>
          <a:lstStyle>
            <a:lvl1pPr algn="r">
              <a:defRPr sz="1200" smtClean="0">
                <a:latin typeface="Calibri" charset="0"/>
                <a:cs typeface="Arial" charset="0"/>
              </a:defRPr>
            </a:lvl1pPr>
          </a:lstStyle>
          <a:p>
            <a:pPr>
              <a:defRPr/>
            </a:pPr>
            <a:fld id="{D618DD88-D252-6D40-9FC6-F29A6C12D3F3}"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807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3279" tIns="46640" rIns="93279" bIns="4664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5733" y="0"/>
            <a:ext cx="3042603" cy="465615"/>
          </a:xfrm>
          <a:prstGeom prst="rect">
            <a:avLst/>
          </a:prstGeom>
        </p:spPr>
        <p:txBody>
          <a:bodyPr vert="horz" wrap="square" lIns="93279" tIns="46640" rIns="93279" bIns="46640" numCol="1" anchor="t" anchorCtr="0" compatLnSpc="1">
            <a:prstTxWarp prst="textNoShape">
              <a:avLst/>
            </a:prstTxWarp>
          </a:bodyPr>
          <a:lstStyle>
            <a:lvl1pPr algn="r">
              <a:defRPr sz="1200" smtClean="0">
                <a:latin typeface="Calibri" charset="0"/>
                <a:cs typeface="Arial" charset="0"/>
              </a:defRPr>
            </a:lvl1pPr>
          </a:lstStyle>
          <a:p>
            <a:pPr>
              <a:defRPr/>
            </a:pPr>
            <a:fld id="{83743DDB-7D3C-4845-9279-9D756D026A49}" type="datetime1">
              <a:rPr lang="en-US"/>
              <a:pPr>
                <a:defRPr/>
              </a:pPr>
              <a:t>11/26/12</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dirty="0"/>
          </a:p>
        </p:txBody>
      </p:sp>
      <p:sp>
        <p:nvSpPr>
          <p:cNvPr id="5" name="Notes Placeholder 4"/>
          <p:cNvSpPr>
            <a:spLocks noGrp="1"/>
          </p:cNvSpPr>
          <p:nvPr>
            <p:ph type="body" sz="quarter" idx="3"/>
          </p:nvPr>
        </p:nvSpPr>
        <p:spPr>
          <a:xfrm>
            <a:off x="702629" y="4420950"/>
            <a:ext cx="5614668" cy="4187349"/>
          </a:xfrm>
          <a:prstGeom prst="rect">
            <a:avLst/>
          </a:prstGeom>
        </p:spPr>
        <p:txBody>
          <a:bodyPr vert="horz" lIns="93279" tIns="46640" rIns="93279" bIns="466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8722"/>
            <a:ext cx="3042603" cy="465615"/>
          </a:xfrm>
          <a:prstGeom prst="rect">
            <a:avLst/>
          </a:prstGeom>
        </p:spPr>
        <p:txBody>
          <a:bodyPr vert="horz" lIns="93279" tIns="46640" rIns="93279" bIns="4664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5733" y="8838722"/>
            <a:ext cx="3042603" cy="465615"/>
          </a:xfrm>
          <a:prstGeom prst="rect">
            <a:avLst/>
          </a:prstGeom>
        </p:spPr>
        <p:txBody>
          <a:bodyPr vert="horz" wrap="square" lIns="93279" tIns="46640" rIns="93279" bIns="46640" numCol="1" anchor="b" anchorCtr="0" compatLnSpc="1">
            <a:prstTxWarp prst="textNoShape">
              <a:avLst/>
            </a:prstTxWarp>
          </a:bodyPr>
          <a:lstStyle>
            <a:lvl1pPr algn="r">
              <a:defRPr sz="1200" smtClean="0">
                <a:latin typeface="Calibri" charset="0"/>
                <a:cs typeface="Arial" charset="0"/>
              </a:defRPr>
            </a:lvl1pPr>
          </a:lstStyle>
          <a:p>
            <a:pPr>
              <a:defRPr/>
            </a:pPr>
            <a:fld id="{F0F7DD64-D500-D247-910B-879FCB251AFA}"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711243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1638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Note to presenter: The </a:t>
            </a:r>
            <a:r>
              <a:rPr lang="en-US" b="1" i="1" dirty="0">
                <a:latin typeface="Calibri" charset="0"/>
                <a:ea typeface="ＭＳ Ｐゴシック" charset="0"/>
                <a:cs typeface="ＭＳ Ｐゴシック" charset="0"/>
              </a:rPr>
              <a:t>italicized bold</a:t>
            </a:r>
            <a:r>
              <a:rPr lang="en-US" i="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script in these notes provides direction for the presenter while the plain text script is the narrative for the presenter.</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Have Slide 1 on the screen as participants enter the room.  Begin by introducing yourself and a bit of background on your job, role, and engagement with PA Common Core.</a:t>
            </a:r>
            <a:r>
              <a:rPr lang="en-US" b="1" dirty="0">
                <a:latin typeface="Calibri" charset="0"/>
                <a:ea typeface="ＭＳ Ｐゴシック" charset="0"/>
                <a:cs typeface="ＭＳ Ｐゴシック" charset="0"/>
              </a:rPr>
              <a:t>  </a:t>
            </a:r>
          </a:p>
          <a:p>
            <a:endParaRPr lang="en-US" b="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This is one of five training modules designed to assist educators in understanding and transitioning to PA Common Core. </a:t>
            </a:r>
            <a:endParaRPr lang="en-US" b="1"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9C2425-A309-8C4C-AA84-970D64406CA8}" type="slidenum">
              <a:rPr lang="en-US" sz="1200">
                <a:latin typeface="Calibri" charset="0"/>
                <a:cs typeface="Arial" charset="0"/>
              </a:rPr>
              <a:pPr eaLnBrk="1" hangingPunct="1"/>
              <a:t>1</a:t>
            </a:fld>
            <a:endParaRPr lang="en-US" sz="1200">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3481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Employing </a:t>
            </a:r>
            <a:r>
              <a:rPr lang="en-US" dirty="0" smtClean="0">
                <a:latin typeface="Calibri" charset="0"/>
                <a:ea typeface="ＭＳ Ｐゴシック" charset="0"/>
                <a:cs typeface="ＭＳ Ｐゴシック" charset="0"/>
              </a:rPr>
              <a:t>formative assessment </a:t>
            </a:r>
            <a:r>
              <a:rPr lang="en-US" dirty="0">
                <a:latin typeface="Calibri" charset="0"/>
                <a:ea typeface="ＭＳ Ｐゴシック" charset="0"/>
                <a:cs typeface="ＭＳ Ｐゴシック" charset="0"/>
              </a:rPr>
              <a:t>strategies early as a pre-assessment before instruction will help us match the right learners with the right learning </a:t>
            </a:r>
            <a:r>
              <a:rPr lang="en-US" dirty="0" smtClean="0">
                <a:latin typeface="Calibri" charset="0"/>
                <a:ea typeface="ＭＳ Ｐゴシック" charset="0"/>
                <a:cs typeface="ＭＳ Ｐゴシック" charset="0"/>
              </a:rPr>
              <a:t>strategies </a:t>
            </a:r>
            <a:r>
              <a:rPr lang="en-US" dirty="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activities. </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Employing </a:t>
            </a:r>
            <a:r>
              <a:rPr lang="en-US" dirty="0" smtClean="0">
                <a:latin typeface="Calibri" charset="0"/>
                <a:ea typeface="ＭＳ Ｐゴシック" charset="0"/>
                <a:cs typeface="ＭＳ Ｐゴシック" charset="0"/>
              </a:rPr>
              <a:t>formative assessment </a:t>
            </a:r>
            <a:r>
              <a:rPr lang="en-US" dirty="0">
                <a:latin typeface="Calibri" charset="0"/>
                <a:ea typeface="ＭＳ Ｐゴシック" charset="0"/>
                <a:cs typeface="ＭＳ Ｐゴシック" charset="0"/>
              </a:rPr>
              <a:t>strategies during instruction helps us engage students and fine tune our differentiation.</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Employing </a:t>
            </a:r>
            <a:r>
              <a:rPr lang="en-US" dirty="0" smtClean="0">
                <a:latin typeface="Calibri" charset="0"/>
                <a:ea typeface="ＭＳ Ｐゴシック" charset="0"/>
                <a:cs typeface="ＭＳ Ｐゴシック" charset="0"/>
              </a:rPr>
              <a:t>formative assessment </a:t>
            </a:r>
            <a:r>
              <a:rPr lang="en-US" dirty="0">
                <a:latin typeface="Calibri" charset="0"/>
                <a:ea typeface="ＭＳ Ｐゴシック" charset="0"/>
                <a:cs typeface="ＭＳ Ｐゴシック" charset="0"/>
              </a:rPr>
              <a:t>strategies toward the end of instruction will help confirm that we have differentiated instruction.</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Remember that differentiation means that we have proactively </a:t>
            </a:r>
            <a:r>
              <a:rPr lang="en-US" dirty="0" smtClean="0">
                <a:latin typeface="Calibri" charset="0"/>
                <a:ea typeface="ＭＳ Ｐゴシック" charset="0"/>
                <a:cs typeface="ＭＳ Ｐゴシック" charset="0"/>
              </a:rPr>
              <a:t>planned </a:t>
            </a:r>
            <a:r>
              <a:rPr lang="en-US" dirty="0">
                <a:latin typeface="Calibri" charset="0"/>
                <a:ea typeface="ＭＳ Ｐゴシック" charset="0"/>
                <a:cs typeface="ＭＳ Ｐゴシック" charset="0"/>
              </a:rPr>
              <a:t>a variety of instruction methods so as to best facilitate effective learning experiences which are suited to the various learning needs within each student.</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If we find that we are differentiating reactively the day, week or year AFTER the instruction has occurred, then we might need to get to know our students </a:t>
            </a:r>
            <a:r>
              <a:rPr lang="en-US" dirty="0" smtClean="0">
                <a:latin typeface="Calibri" charset="0"/>
                <a:ea typeface="ＭＳ Ｐゴシック" charset="0"/>
                <a:cs typeface="ＭＳ Ｐゴシック" charset="0"/>
              </a:rPr>
              <a:t>better. Formative </a:t>
            </a:r>
            <a:r>
              <a:rPr lang="en-US" dirty="0">
                <a:latin typeface="Calibri" charset="0"/>
                <a:ea typeface="ＭＳ Ｐゴシック" charset="0"/>
                <a:cs typeface="ＭＳ Ｐゴシック" charset="0"/>
              </a:rPr>
              <a:t>assessment can help with that.</a:t>
            </a:r>
          </a:p>
        </p:txBody>
      </p:sp>
      <p:sp>
        <p:nvSpPr>
          <p:cNvPr id="3481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7D7EE6-F82F-7A4D-842F-4DC964BF264E}" type="slidenum">
              <a:rPr lang="en-US" sz="1200">
                <a:latin typeface="Calibri" charset="0"/>
                <a:cs typeface="Arial" charset="0"/>
              </a:rPr>
              <a:pPr eaLnBrk="1" hangingPunct="1"/>
              <a:t>10</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3686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Formative Assessment Time!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Give a thumbs up if you feel that this statement is true.</a:t>
            </a:r>
          </a:p>
          <a:p>
            <a:r>
              <a:rPr lang="en-US" b="1" i="1">
                <a:latin typeface="Calibri" charset="0"/>
                <a:ea typeface="ＭＳ Ｐゴシック" charset="0"/>
                <a:cs typeface="ＭＳ Ｐゴシック" charset="0"/>
              </a:rPr>
              <a:t>Insert appropriate wait time.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True, formative assessments are not graded.  This is an important characteristic that helps to assure that the desired long-term and short-term outcomes of formative assessment are achieved. </a:t>
            </a:r>
          </a:p>
        </p:txBody>
      </p:sp>
      <p:sp>
        <p:nvSpPr>
          <p:cNvPr id="3686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024017-BA3B-B540-BC3C-BA3D0D54455E}" type="slidenum">
              <a:rPr lang="en-US" sz="1200">
                <a:latin typeface="Calibri" charset="0"/>
                <a:cs typeface="Arial" charset="0"/>
              </a:rPr>
              <a:pPr eaLnBrk="1" hangingPunct="1"/>
              <a:t>11</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3891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Give a thumbs up if you feel that this statement is true.</a:t>
            </a:r>
          </a:p>
          <a:p>
            <a:r>
              <a:rPr lang="en-US" b="1" i="1" dirty="0">
                <a:latin typeface="Calibri" charset="0"/>
                <a:ea typeface="ＭＳ Ｐゴシック" charset="0"/>
                <a:cs typeface="ＭＳ Ｐゴシック" charset="0"/>
              </a:rPr>
              <a:t>Insert appropriate wait time, observe responses in the room.</a:t>
            </a:r>
          </a:p>
          <a:p>
            <a:endParaRPr lang="en-US" b="1" i="1"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Depending on the actual assessment, this may be true or false.  </a:t>
            </a:r>
          </a:p>
          <a:p>
            <a:r>
              <a:rPr lang="en-US" b="1" i="1" dirty="0">
                <a:latin typeface="Calibri" charset="0"/>
                <a:ea typeface="ＭＳ Ｐゴシック" charset="0"/>
                <a:cs typeface="ＭＳ Ｐゴシック" charset="0"/>
              </a:rPr>
              <a:t>Ask someone who responded true to explain their </a:t>
            </a:r>
            <a:r>
              <a:rPr lang="en-US" b="1" i="1" dirty="0" smtClean="0">
                <a:latin typeface="Calibri" charset="0"/>
                <a:ea typeface="ＭＳ Ｐゴシック" charset="0"/>
                <a:cs typeface="ＭＳ Ｐゴシック" charset="0"/>
              </a:rPr>
              <a:t>rationale</a:t>
            </a:r>
            <a:r>
              <a:rPr lang="en-US" b="1" i="1" baseline="0" dirty="0" smtClean="0">
                <a:latin typeface="Calibri" charset="0"/>
                <a:ea typeface="ＭＳ Ｐゴシック" charset="0"/>
                <a:cs typeface="ＭＳ Ｐゴシック" charset="0"/>
              </a:rPr>
              <a:t> </a:t>
            </a:r>
            <a:r>
              <a:rPr lang="en-US" b="1" i="1" dirty="0" smtClean="0">
                <a:latin typeface="Calibri" charset="0"/>
                <a:ea typeface="ＭＳ Ｐゴシック" charset="0"/>
                <a:cs typeface="ＭＳ Ｐゴシック" charset="0"/>
              </a:rPr>
              <a:t>for his/her </a:t>
            </a:r>
            <a:r>
              <a:rPr lang="en-US" b="1" i="1" dirty="0">
                <a:latin typeface="Calibri" charset="0"/>
                <a:ea typeface="ＭＳ Ｐゴシック" charset="0"/>
                <a:cs typeface="ＭＳ Ｐゴシック" charset="0"/>
              </a:rPr>
              <a:t>selection.  </a:t>
            </a:r>
          </a:p>
          <a:p>
            <a:r>
              <a:rPr lang="en-US" b="1" i="1" dirty="0">
                <a:latin typeface="Calibri" charset="0"/>
                <a:ea typeface="ＭＳ Ｐゴシック" charset="0"/>
                <a:cs typeface="ＭＳ Ｐゴシック" charset="0"/>
              </a:rPr>
              <a:t>Ask someone who did not respond that it was true to explain their rationale for </a:t>
            </a:r>
            <a:r>
              <a:rPr lang="en-US" b="1" i="1" dirty="0" smtClean="0">
                <a:latin typeface="Calibri" charset="0"/>
                <a:ea typeface="ＭＳ Ｐゴシック" charset="0"/>
                <a:cs typeface="ＭＳ Ｐゴシック" charset="0"/>
              </a:rPr>
              <a:t>his/her selection</a:t>
            </a:r>
            <a:r>
              <a:rPr lang="en-US" b="1" i="1" dirty="0">
                <a:latin typeface="Calibri" charset="0"/>
                <a:ea typeface="ＭＳ Ｐゴシック" charset="0"/>
                <a:cs typeface="ＭＳ Ｐゴシック" charset="0"/>
              </a:rPr>
              <a:t>.  </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The point of this statement is to foster discussion that the present or absence of a grade is not the sole determinant for determining whether an assessment is summative or formative.  How the teacher uses the assessment results helps to frame whether it is formative or summative. </a:t>
            </a:r>
          </a:p>
          <a:p>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C91420-67DA-AF47-B91E-BE86946E91EA}" type="slidenum">
              <a:rPr lang="en-US" sz="1200">
                <a:latin typeface="Calibri" charset="0"/>
                <a:cs typeface="Arial" charset="0"/>
              </a:rPr>
              <a:pPr eaLnBrk="1" hangingPunct="1"/>
              <a:t>12</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4096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a:latin typeface="Calibri" charset="0"/>
                <a:ea typeface="ＭＳ Ｐゴシック" charset="0"/>
                <a:cs typeface="ＭＳ Ｐゴシック" charset="0"/>
              </a:rPr>
              <a:t>Ask participants at tables to share an example of a formative assessment that they use or have used in their teaching.  </a:t>
            </a:r>
          </a:p>
          <a:p>
            <a:r>
              <a:rPr lang="en-US" b="1" i="1" dirty="0">
                <a:latin typeface="Calibri" charset="0"/>
                <a:ea typeface="ＭＳ Ｐゴシック" charset="0"/>
                <a:cs typeface="ＭＳ Ｐゴシック" charset="0"/>
              </a:rPr>
              <a:t>Use random reporter to ask a person from each table to summarize the table discussion </a:t>
            </a:r>
            <a:r>
              <a:rPr lang="en-US" b="1" i="1" dirty="0" smtClean="0">
                <a:latin typeface="Calibri" charset="0"/>
                <a:ea typeface="ＭＳ Ｐゴシック" charset="0"/>
                <a:cs typeface="ＭＳ Ｐゴシック" charset="0"/>
              </a:rPr>
              <a:t>to the whole group. </a:t>
            </a:r>
            <a:endParaRPr lang="en-US" b="1" i="1" dirty="0">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1645CB-18A1-E949-89CF-66FF073B43AA}" type="slidenum">
              <a:rPr lang="en-US" sz="1200">
                <a:latin typeface="Calibri" charset="0"/>
                <a:cs typeface="Arial" charset="0"/>
              </a:rPr>
              <a:pPr eaLnBrk="1" hangingPunct="1"/>
              <a:t>13</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4301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This is an example of a formative assessment that could be administered as a pre-assessment before delivering a lesson.</a:t>
            </a:r>
          </a:p>
          <a:p>
            <a:r>
              <a:rPr lang="en-US" dirty="0">
                <a:latin typeface="Calibri" charset="0"/>
                <a:ea typeface="ＭＳ Ｐゴシック" charset="0"/>
                <a:cs typeface="ＭＳ Ｐゴシック" charset="0"/>
              </a:rPr>
              <a:t>An assessment like this would probably be given as a short homework assignment a day or more prior to delivering the accompanying lesson, or as an end of period activity.</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Ask the participants the following questions:</a:t>
            </a:r>
            <a:endParaRPr lang="en-US" b="1" dirty="0">
              <a:latin typeface="Calibri" charset="0"/>
              <a:ea typeface="ＭＳ Ｐゴシック" charset="0"/>
              <a:cs typeface="ＭＳ Ｐゴシック" charset="0"/>
            </a:endParaRPr>
          </a:p>
          <a:p>
            <a:r>
              <a:rPr lang="en-US" i="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How might your lesson be </a:t>
            </a:r>
            <a:r>
              <a:rPr lang="en-US" dirty="0" smtClean="0">
                <a:latin typeface="Calibri" charset="0"/>
                <a:ea typeface="ＭＳ Ｐゴシック" charset="0"/>
                <a:cs typeface="ＭＳ Ｐゴシック" charset="0"/>
              </a:rPr>
              <a:t>affected </a:t>
            </a:r>
            <a:r>
              <a:rPr lang="en-US" dirty="0">
                <a:latin typeface="Calibri" charset="0"/>
                <a:ea typeface="ＭＳ Ｐゴシック" charset="0"/>
                <a:cs typeface="ＭＳ Ｐゴシック" charset="0"/>
              </a:rPr>
              <a:t>if half of your students were already able to complete such a task?</a:t>
            </a:r>
          </a:p>
          <a:p>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	How might your lesson be </a:t>
            </a:r>
            <a:r>
              <a:rPr lang="en-US" dirty="0" smtClean="0">
                <a:latin typeface="Calibri" charset="0"/>
                <a:ea typeface="ＭＳ Ｐゴシック" charset="0"/>
                <a:cs typeface="ＭＳ Ｐゴシック" charset="0"/>
              </a:rPr>
              <a:t>altered</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if </a:t>
            </a:r>
            <a:r>
              <a:rPr lang="en-US" dirty="0">
                <a:latin typeface="Calibri" charset="0"/>
                <a:ea typeface="ＭＳ Ｐゴシック" charset="0"/>
                <a:cs typeface="ＭＳ Ｐゴシック" charset="0"/>
              </a:rPr>
              <a:t>more than half of your students were not able to complete this task?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Information to supplement discussion (if needed): </a:t>
            </a:r>
          </a:p>
          <a:p>
            <a:r>
              <a:rPr lang="en-US" b="1" i="1" dirty="0">
                <a:latin typeface="Calibri" charset="0"/>
                <a:ea typeface="ＭＳ Ｐゴシック" charset="0"/>
                <a:cs typeface="ＭＳ Ｐゴシック" charset="0"/>
              </a:rPr>
              <a:t>The purpose of this activity is to assess each  student</a:t>
            </a:r>
            <a:r>
              <a:rPr lang="ja-JP" altLang="en-US" b="1" i="1" dirty="0">
                <a:latin typeface="Calibri" charset="0"/>
                <a:ea typeface="ＭＳ Ｐゴシック" charset="0"/>
                <a:cs typeface="ＭＳ Ｐゴシック" charset="0"/>
              </a:rPr>
              <a:t>’</a:t>
            </a:r>
            <a:r>
              <a:rPr lang="en-US" altLang="ja-JP" b="1" i="1" dirty="0">
                <a:latin typeface="Calibri" charset="0"/>
                <a:ea typeface="ＭＳ Ｐゴシック" charset="0"/>
                <a:cs typeface="ＭＳ Ｐゴシック" charset="0"/>
              </a:rPr>
              <a:t>s work to identify the kinds of difficulties students experienced and the kind / level of instruction that each student might need. That information will help target your instruction more effectively in the following lesson and forewarn you of issues that might arise during the lesson itself</a:t>
            </a:r>
            <a:r>
              <a:rPr lang="en-US" altLang="ja-JP" b="1" i="1" dirty="0" smtClean="0">
                <a:latin typeface="Calibri" charset="0"/>
                <a:ea typeface="ＭＳ Ｐゴシック" charset="0"/>
                <a:cs typeface="ＭＳ Ｐゴシック" charset="0"/>
              </a:rPr>
              <a:t>.</a:t>
            </a:r>
          </a:p>
          <a:p>
            <a:endParaRPr lang="en-US" b="1" i="1" dirty="0" smtClean="0">
              <a:latin typeface="Calibri" charset="0"/>
              <a:ea typeface="ＭＳ Ｐゴシック" charset="0"/>
              <a:cs typeface="ＭＳ Ｐゴシック" charset="0"/>
            </a:endParaRPr>
          </a:p>
          <a:p>
            <a:r>
              <a:rPr lang="en-US" b="1" i="1" dirty="0" smtClean="0">
                <a:latin typeface="Calibri" charset="0"/>
                <a:ea typeface="ＭＳ Ｐゴシック" charset="0"/>
                <a:cs typeface="ＭＳ Ｐゴシック" charset="0"/>
              </a:rPr>
              <a:t>The </a:t>
            </a:r>
            <a:r>
              <a:rPr lang="en-US" b="1" i="1" dirty="0" err="1" smtClean="0">
                <a:latin typeface="Calibri" charset="0"/>
                <a:ea typeface="ＭＳ Ｐゴシック" charset="0"/>
                <a:cs typeface="ＭＳ Ｐゴシック" charset="0"/>
              </a:rPr>
              <a:t>angle_theorems_complete_Four_Pentagons</a:t>
            </a:r>
            <a:r>
              <a:rPr lang="en-US" b="1" i="1" dirty="0" smtClean="0">
                <a:latin typeface="Calibri" charset="0"/>
                <a:ea typeface="ＭＳ Ｐゴシック" charset="0"/>
                <a:cs typeface="ＭＳ Ｐゴシック" charset="0"/>
              </a:rPr>
              <a:t> PDF that contains this Assessment Task on page 13 also includes a lesson outline, detailed steps to teaching, descriptions of alternate solution methods, and examples of student work.  It is available in the handouts and at  http://</a:t>
            </a:r>
            <a:r>
              <a:rPr lang="en-US" b="1" i="1" dirty="0" err="1" smtClean="0">
                <a:latin typeface="Calibri" charset="0"/>
                <a:ea typeface="ＭＳ Ｐゴシック" charset="0"/>
                <a:cs typeface="ＭＳ Ｐゴシック" charset="0"/>
              </a:rPr>
              <a:t>map.mathshell.org</a:t>
            </a:r>
            <a:r>
              <a:rPr lang="en-US" b="1" i="1" dirty="0" smtClean="0">
                <a:latin typeface="Calibri" charset="0"/>
                <a:ea typeface="ＭＳ Ｐゴシック" charset="0"/>
                <a:cs typeface="ＭＳ Ｐゴシック" charset="0"/>
              </a:rPr>
              <a:t>/materials/</a:t>
            </a:r>
            <a:r>
              <a:rPr lang="en-US" b="1" i="1" dirty="0" err="1" smtClean="0">
                <a:latin typeface="Calibri" charset="0"/>
                <a:ea typeface="ＭＳ Ｐゴシック" charset="0"/>
                <a:cs typeface="ＭＳ Ｐゴシック" charset="0"/>
              </a:rPr>
              <a:t>lessons.php?taskid</a:t>
            </a:r>
            <a:r>
              <a:rPr lang="en-US" b="1" i="1" dirty="0" smtClean="0">
                <a:latin typeface="Calibri" charset="0"/>
                <a:ea typeface="ＭＳ Ｐゴシック" charset="0"/>
                <a:cs typeface="ＭＳ Ｐゴシック" charset="0"/>
              </a:rPr>
              <a:t>=214&amp;subpage=concept </a:t>
            </a:r>
            <a:endParaRPr lang="en-US" b="1" i="1" dirty="0">
              <a:latin typeface="Calibri"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0D41AB-1455-E541-B550-C3FBB53784CF}" type="slidenum">
              <a:rPr lang="en-US" sz="1200">
                <a:latin typeface="Calibri" charset="0"/>
                <a:cs typeface="Arial" charset="0"/>
              </a:rPr>
              <a:pPr eaLnBrk="1" hangingPunct="1"/>
              <a:t>14</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4505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latin typeface="Calibri" charset="0"/>
                <a:ea typeface="ＭＳ Ｐゴシック" charset="0"/>
                <a:cs typeface="ＭＳ Ｐゴシック" charset="0"/>
              </a:rPr>
              <a:t> Here is another example of a formative assessment. </a:t>
            </a:r>
          </a:p>
          <a:p>
            <a:pPr>
              <a:lnSpc>
                <a:spcPct val="90000"/>
              </a:lnSpc>
            </a:pPr>
            <a:endParaRPr lang="en-US" b="1"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Click so the number 1 is displayed</a:t>
            </a:r>
            <a:r>
              <a:rPr lang="en-US" i="1"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a:t>
            </a:r>
          </a:p>
          <a:p>
            <a:pPr>
              <a:lnSpc>
                <a:spcPct val="90000"/>
              </a:lnSpc>
            </a:pPr>
            <a:r>
              <a:rPr lang="en-US" dirty="0">
                <a:latin typeface="Calibri" charset="0"/>
                <a:ea typeface="ＭＳ Ｐゴシック" charset="0"/>
                <a:cs typeface="ＭＳ Ｐゴシック" charset="0"/>
              </a:rPr>
              <a:t>In this particular example, the formative assessment is administered a day prior the lesson. It is important to note that formative assessments can and should also be interspersed within a lesson.  </a:t>
            </a:r>
          </a:p>
          <a:p>
            <a:pPr>
              <a:lnSpc>
                <a:spcPct val="90000"/>
              </a:lnSpc>
            </a:pPr>
            <a:endParaRPr lang="en-US" b="1"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Click so the number 2 is displayed</a:t>
            </a:r>
            <a:r>
              <a:rPr lang="en-US" b="1" dirty="0">
                <a:latin typeface="Calibri" charset="0"/>
                <a:ea typeface="ＭＳ Ｐゴシック" charset="0"/>
                <a:cs typeface="ＭＳ Ｐゴシック" charset="0"/>
              </a:rPr>
              <a:t>.  </a:t>
            </a:r>
          </a:p>
          <a:p>
            <a:pPr>
              <a:lnSpc>
                <a:spcPct val="90000"/>
              </a:lnSpc>
            </a:pPr>
            <a:r>
              <a:rPr lang="en-US" dirty="0">
                <a:latin typeface="Calibri" charset="0"/>
                <a:ea typeface="ＭＳ Ｐゴシック" charset="0"/>
                <a:cs typeface="ＭＳ Ｐゴシック" charset="0"/>
              </a:rPr>
              <a:t>Notice students complete the task individually so that </a:t>
            </a:r>
            <a:r>
              <a:rPr lang="en-US" dirty="0" smtClean="0">
                <a:latin typeface="Calibri" charset="0"/>
                <a:ea typeface="ＭＳ Ｐゴシック" charset="0"/>
                <a:cs typeface="ＭＳ Ｐゴシック" charset="0"/>
              </a:rPr>
              <a:t>each students’ level </a:t>
            </a:r>
            <a:r>
              <a:rPr lang="en-US" dirty="0">
                <a:latin typeface="Calibri" charset="0"/>
                <a:ea typeface="ＭＳ Ｐゴシック" charset="0"/>
                <a:cs typeface="ＭＳ Ｐゴシック" charset="0"/>
              </a:rPr>
              <a:t>of understanding may be assessed.  </a:t>
            </a:r>
          </a:p>
          <a:p>
            <a:pPr>
              <a:lnSpc>
                <a:spcPct val="90000"/>
              </a:lnSpc>
            </a:pPr>
            <a:endParaRPr lang="en-US" b="1"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Click so the number 3 is displayed</a:t>
            </a:r>
            <a:r>
              <a:rPr lang="en-US" b="1" dirty="0">
                <a:latin typeface="Calibri" charset="0"/>
                <a:ea typeface="ＭＳ Ｐゴシック" charset="0"/>
                <a:cs typeface="ＭＳ Ｐゴシック" charset="0"/>
              </a:rPr>
              <a:t>.  </a:t>
            </a:r>
          </a:p>
          <a:p>
            <a:pPr>
              <a:lnSpc>
                <a:spcPct val="90000"/>
              </a:lnSpc>
            </a:pPr>
            <a:r>
              <a:rPr lang="en-US" dirty="0">
                <a:latin typeface="Calibri" charset="0"/>
                <a:ea typeface="ＭＳ Ｐゴシック" charset="0"/>
                <a:cs typeface="ＭＳ Ｐゴシック" charset="0"/>
              </a:rPr>
              <a:t>Students are informed that they are not expected to understand everything.  By providing a task that serves to challenge all learners, we are able to assess levels of understanding for EACH student.  </a:t>
            </a:r>
          </a:p>
          <a:p>
            <a:pPr>
              <a:lnSpc>
                <a:spcPct val="90000"/>
              </a:lnSpc>
            </a:pPr>
            <a:endParaRPr lang="en-US" b="1"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Click so the number 4 is displayed</a:t>
            </a:r>
            <a:r>
              <a:rPr lang="en-US" dirty="0">
                <a:latin typeface="Calibri" charset="0"/>
                <a:ea typeface="ＭＳ Ｐゴシック" charset="0"/>
                <a:cs typeface="ＭＳ Ｐゴシック" charset="0"/>
              </a:rPr>
              <a:t>.  </a:t>
            </a:r>
          </a:p>
          <a:p>
            <a:pPr>
              <a:lnSpc>
                <a:spcPct val="90000"/>
              </a:lnSpc>
            </a:pPr>
            <a:r>
              <a:rPr lang="en-US" dirty="0">
                <a:latin typeface="Calibri" charset="0"/>
                <a:ea typeface="ＭＳ Ｐゴシック" charset="0"/>
                <a:cs typeface="ＭＳ Ｐゴシック" charset="0"/>
              </a:rPr>
              <a:t>In addition, by students gaining an awareness of the information conveyed in this lesson, students are also provided the opportunity to form personal learning objectives. </a:t>
            </a:r>
          </a:p>
          <a:p>
            <a:pPr>
              <a:lnSpc>
                <a:spcPct val="90000"/>
              </a:lnSpc>
            </a:pPr>
            <a:endParaRPr lang="en-US" dirty="0">
              <a:latin typeface="Calibri" charset="0"/>
              <a:ea typeface="ＭＳ Ｐゴシック" charset="0"/>
              <a:cs typeface="ＭＳ Ｐゴシック" charset="0"/>
            </a:endParaRPr>
          </a:p>
        </p:txBody>
      </p:sp>
      <p:sp>
        <p:nvSpPr>
          <p:cNvPr id="4505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6BF7F-0CBE-4946-B40E-E9C149BD9B0E}" type="slidenum">
              <a:rPr lang="en-US" sz="1200">
                <a:latin typeface="Calibri" charset="0"/>
                <a:cs typeface="Arial" charset="0"/>
              </a:rPr>
              <a:pPr eaLnBrk="1" hangingPunct="1"/>
              <a:t>15</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4710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1100" dirty="0">
                <a:latin typeface="Calibri" charset="0"/>
                <a:ea typeface="ＭＳ Ｐゴシック" charset="0"/>
                <a:cs typeface="ＭＳ Ｐゴシック" charset="0"/>
              </a:rPr>
              <a:t>This is an excerpt from the teacher guide to the same assessment. Please take a moment to read through the suggestions.</a:t>
            </a:r>
          </a:p>
          <a:p>
            <a:pPr>
              <a:lnSpc>
                <a:spcPct val="80000"/>
              </a:lnSpc>
            </a:pPr>
            <a:r>
              <a:rPr lang="en-US" sz="1100" b="1" i="1" dirty="0">
                <a:latin typeface="Calibri" charset="0"/>
                <a:ea typeface="ＭＳ Ｐゴシック" charset="0"/>
                <a:cs typeface="ＭＳ Ｐゴシック" charset="0"/>
              </a:rPr>
              <a:t>Insert wait time.</a:t>
            </a:r>
          </a:p>
          <a:p>
            <a:pPr>
              <a:lnSpc>
                <a:spcPct val="80000"/>
              </a:lnSpc>
            </a:pPr>
            <a:r>
              <a:rPr lang="en-US" sz="1100" dirty="0">
                <a:latin typeface="Calibri" charset="0"/>
                <a:ea typeface="ＭＳ Ｐゴシック" charset="0"/>
                <a:cs typeface="ＭＳ Ｐゴシック" charset="0"/>
              </a:rPr>
              <a:t>Let</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s highlight some important points.  </a:t>
            </a:r>
          </a:p>
          <a:p>
            <a:pPr>
              <a:lnSpc>
                <a:spcPct val="80000"/>
              </a:lnSpc>
            </a:pPr>
            <a:endParaRPr lang="en-US" sz="1100" b="1" dirty="0">
              <a:latin typeface="Calibri" charset="0"/>
              <a:ea typeface="ＭＳ Ｐゴシック" charset="0"/>
              <a:cs typeface="ＭＳ Ｐゴシック" charset="0"/>
            </a:endParaRPr>
          </a:p>
          <a:p>
            <a:pPr>
              <a:lnSpc>
                <a:spcPct val="80000"/>
              </a:lnSpc>
            </a:pPr>
            <a:r>
              <a:rPr lang="en-US" sz="1100" b="1" dirty="0">
                <a:latin typeface="Calibri" charset="0"/>
                <a:ea typeface="ＭＳ Ｐゴシック" charset="0"/>
                <a:cs typeface="ＭＳ Ｐゴシック" charset="0"/>
              </a:rPr>
              <a:t>Click so the number 1 appears.  </a:t>
            </a:r>
          </a:p>
          <a:p>
            <a:pPr>
              <a:lnSpc>
                <a:spcPct val="80000"/>
              </a:lnSpc>
            </a:pPr>
            <a:r>
              <a:rPr lang="en-US" sz="1100" dirty="0">
                <a:latin typeface="Calibri" charset="0"/>
                <a:ea typeface="ＭＳ Ｐゴシック" charset="0"/>
                <a:cs typeface="ＭＳ Ｐゴシック" charset="0"/>
              </a:rPr>
              <a:t>Document and take note of what the student work reveals. Write notes to students (I like, I wonder, What would happen if).</a:t>
            </a:r>
          </a:p>
          <a:p>
            <a:pPr>
              <a:lnSpc>
                <a:spcPct val="80000"/>
              </a:lnSpc>
            </a:pPr>
            <a:r>
              <a:rPr lang="en-US" sz="1100" dirty="0">
                <a:latin typeface="Calibri" charset="0"/>
                <a:ea typeface="ＭＳ Ｐゴシック" charset="0"/>
                <a:cs typeface="ＭＳ Ｐゴシック" charset="0"/>
              </a:rPr>
              <a:t>.  </a:t>
            </a:r>
          </a:p>
          <a:p>
            <a:pPr>
              <a:lnSpc>
                <a:spcPct val="80000"/>
              </a:lnSpc>
            </a:pPr>
            <a:r>
              <a:rPr lang="en-US" sz="1100" b="1" dirty="0">
                <a:latin typeface="Calibri" charset="0"/>
                <a:ea typeface="ＭＳ Ｐゴシック" charset="0"/>
                <a:cs typeface="ＭＳ Ｐゴシック" charset="0"/>
              </a:rPr>
              <a:t>Click so the number 2 appears.   </a:t>
            </a:r>
          </a:p>
          <a:p>
            <a:pPr>
              <a:lnSpc>
                <a:spcPct val="80000"/>
              </a:lnSpc>
            </a:pPr>
            <a:r>
              <a:rPr lang="en-US" sz="1100" dirty="0">
                <a:latin typeface="Calibri" charset="0"/>
                <a:ea typeface="ＭＳ Ｐゴシック" charset="0"/>
                <a:cs typeface="ＭＳ Ｐゴシック" charset="0"/>
              </a:rPr>
              <a:t>The teacher becomes aware of different approaches to the task and providing foresight into potential issues that may arise during the lesson itself.  This affects how the teacher plans and executes the lesson.  </a:t>
            </a:r>
          </a:p>
          <a:p>
            <a:pPr>
              <a:lnSpc>
                <a:spcPct val="80000"/>
              </a:lnSpc>
            </a:pPr>
            <a:endParaRPr lang="en-US" sz="1100" b="1" dirty="0">
              <a:latin typeface="Calibri" charset="0"/>
              <a:ea typeface="ＭＳ Ｐゴシック" charset="0"/>
              <a:cs typeface="ＭＳ Ｐゴシック" charset="0"/>
            </a:endParaRPr>
          </a:p>
          <a:p>
            <a:pPr>
              <a:lnSpc>
                <a:spcPct val="80000"/>
              </a:lnSpc>
            </a:pPr>
            <a:r>
              <a:rPr lang="en-US" sz="1100" b="1" dirty="0">
                <a:latin typeface="Calibri" charset="0"/>
                <a:ea typeface="ＭＳ Ｐゴシック" charset="0"/>
                <a:cs typeface="ＭＳ Ｐゴシック" charset="0"/>
              </a:rPr>
              <a:t>Click so the number 3 appears. </a:t>
            </a:r>
          </a:p>
          <a:p>
            <a:pPr>
              <a:lnSpc>
                <a:spcPct val="80000"/>
              </a:lnSpc>
            </a:pPr>
            <a:r>
              <a:rPr lang="en-US" sz="1100" dirty="0">
                <a:latin typeface="Calibri" charset="0"/>
                <a:ea typeface="ＭＳ Ｐゴシック" charset="0"/>
                <a:cs typeface="ＭＳ Ｐゴシック" charset="0"/>
              </a:rPr>
              <a:t>Summarize student difficulties through a series of questions to the student.  </a:t>
            </a:r>
          </a:p>
          <a:p>
            <a:pPr>
              <a:lnSpc>
                <a:spcPct val="80000"/>
              </a:lnSpc>
            </a:pPr>
            <a:endParaRPr lang="en-US" sz="1100" dirty="0">
              <a:latin typeface="Calibri" charset="0"/>
              <a:ea typeface="ＭＳ Ｐゴシック" charset="0"/>
              <a:cs typeface="ＭＳ Ｐゴシック" charset="0"/>
            </a:endParaRPr>
          </a:p>
          <a:p>
            <a:pPr>
              <a:lnSpc>
                <a:spcPct val="80000"/>
              </a:lnSpc>
            </a:pPr>
            <a:r>
              <a:rPr lang="en-US" sz="1100" b="1" i="1" dirty="0">
                <a:latin typeface="Calibri" charset="0"/>
                <a:ea typeface="ＭＳ Ｐゴシック" charset="0"/>
                <a:cs typeface="ＭＳ Ｐゴシック" charset="0"/>
              </a:rPr>
              <a:t>Click so the number 4 appears</a:t>
            </a:r>
            <a:r>
              <a:rPr lang="en-US" sz="1100" b="1"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  </a:t>
            </a:r>
          </a:p>
          <a:p>
            <a:pPr>
              <a:lnSpc>
                <a:spcPct val="80000"/>
              </a:lnSpc>
            </a:pPr>
            <a:r>
              <a:rPr lang="en-US" sz="1100" dirty="0">
                <a:latin typeface="Calibri" charset="0"/>
                <a:ea typeface="ＭＳ Ｐゴシック" charset="0"/>
                <a:cs typeface="ＭＳ Ｐゴシック" charset="0"/>
              </a:rPr>
              <a:t>As the teacher, you may choose to write questions on each individual student</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s work; however, if that is too time consuming, you may select a few questions that may help the majority of the students.  In doing so, reflection on the work is shared at the classroom level which sends the message to students that it is okay to have questions, there may be different ways to approach the work, and the group is responsible for each other</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s learning. </a:t>
            </a:r>
          </a:p>
          <a:p>
            <a:pPr>
              <a:lnSpc>
                <a:spcPct val="80000"/>
              </a:lnSpc>
            </a:pPr>
            <a:endParaRPr lang="en-US" sz="1100" dirty="0">
              <a:latin typeface="Calibri" charset="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61C6DA-47D6-8E40-9915-F454FA87FEE3}" type="slidenum">
              <a:rPr lang="en-US" sz="1200">
                <a:latin typeface="Calibri" charset="0"/>
                <a:cs typeface="Arial" charset="0"/>
              </a:rPr>
              <a:pPr eaLnBrk="1" hangingPunct="1"/>
              <a:t>16</a:t>
            </a:fld>
            <a:endParaRPr lang="en-US" sz="1200">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4915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Delaware recently published </a:t>
            </a:r>
            <a:r>
              <a:rPr lang="en-US" dirty="0" smtClean="0">
                <a:latin typeface="Calibri" charset="0"/>
                <a:ea typeface="ＭＳ Ｐゴシック" charset="0"/>
                <a:cs typeface="ＭＳ Ｐゴシック" charset="0"/>
              </a:rPr>
              <a:t>its </a:t>
            </a:r>
            <a:r>
              <a:rPr lang="en-US" dirty="0">
                <a:latin typeface="Calibri" charset="0"/>
                <a:ea typeface="ＭＳ Ｐゴシック" charset="0"/>
                <a:cs typeface="ＭＳ Ｐゴシック" charset="0"/>
              </a:rPr>
              <a:t>Formative Assessment Probes Math Investigations for second grade, </a:t>
            </a:r>
            <a:r>
              <a:rPr lang="en-US" dirty="0" smtClean="0">
                <a:latin typeface="Calibri" charset="0"/>
                <a:ea typeface="ＭＳ Ｐゴシック" charset="0"/>
                <a:cs typeface="ＭＳ Ｐゴシック" charset="0"/>
              </a:rPr>
              <a:t>which </a:t>
            </a:r>
            <a:r>
              <a:rPr lang="en-US" dirty="0">
                <a:latin typeface="Calibri" charset="0"/>
                <a:ea typeface="ＭＳ Ｐゴシック" charset="0"/>
                <a:cs typeface="ＭＳ Ｐゴシック" charset="0"/>
              </a:rPr>
              <a:t>includes recording sheets for their teachers.  While this packs </a:t>
            </a:r>
            <a:r>
              <a:rPr lang="en-US" dirty="0" smtClean="0">
                <a:latin typeface="Calibri" charset="0"/>
                <a:ea typeface="ＭＳ Ｐゴシック" charset="0"/>
                <a:cs typeface="ＭＳ Ｐゴシック" charset="0"/>
              </a:rPr>
              <a:t>many items on </a:t>
            </a:r>
            <a:r>
              <a:rPr lang="en-US" dirty="0">
                <a:latin typeface="Calibri" charset="0"/>
                <a:ea typeface="ＭＳ Ｐゴシック" charset="0"/>
                <a:cs typeface="ＭＳ Ｐゴシック" charset="0"/>
              </a:rPr>
              <a:t>one page, a teacher might prefer something that lends itself toward </a:t>
            </a:r>
            <a:r>
              <a:rPr lang="en-US" b="1" dirty="0">
                <a:latin typeface="Calibri" charset="0"/>
                <a:ea typeface="ＭＳ Ｐゴシック" charset="0"/>
                <a:cs typeface="ＭＳ Ｐゴシック" charset="0"/>
              </a:rPr>
              <a:t>quickly</a:t>
            </a:r>
            <a:r>
              <a:rPr lang="en-US" dirty="0">
                <a:latin typeface="Calibri" charset="0"/>
                <a:ea typeface="ＭＳ Ｐゴシック" charset="0"/>
                <a:cs typeface="ＭＳ Ｐゴシック" charset="0"/>
              </a:rPr>
              <a:t> recording observations of each child</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strategies.</a:t>
            </a:r>
            <a:endParaRPr lang="en-US" dirty="0">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184EDF-EF0F-9847-B9D0-DDE278D261A5}" type="slidenum">
              <a:rPr lang="en-US" sz="1200">
                <a:latin typeface="Calibri" charset="0"/>
                <a:cs typeface="Arial" charset="0"/>
              </a:rPr>
              <a:pPr eaLnBrk="1" hangingPunct="1"/>
              <a:t>17</a:t>
            </a:fld>
            <a:endParaRPr lang="en-US" sz="1200">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120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Another example of formative assessment is annotated student drawings.</a:t>
            </a:r>
          </a:p>
          <a:p>
            <a:r>
              <a:rPr lang="en-US" dirty="0">
                <a:latin typeface="Calibri" charset="0"/>
                <a:ea typeface="ＭＳ Ｐゴシック" charset="0"/>
                <a:cs typeface="ＭＳ Ｐゴシック" charset="0"/>
              </a:rPr>
              <a:t>When using annotated student drawings, students are able to access prior knowledge and visual representation of thinking by making labeled illustrations.  It encourages sense making and awareness of a student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own </a:t>
            </a:r>
            <a:r>
              <a:rPr lang="en-US" altLang="ja-JP" dirty="0" smtClean="0">
                <a:latin typeface="Calibri" charset="0"/>
                <a:ea typeface="ＭＳ Ｐゴシック" charset="0"/>
                <a:cs typeface="ＭＳ Ｐゴシック" charset="0"/>
              </a:rPr>
              <a:t>ideas.</a:t>
            </a:r>
            <a:r>
              <a:rPr lang="en-US" altLang="ja-JP" baseline="0" dirty="0" smtClean="0">
                <a:latin typeface="Calibri" charset="0"/>
                <a:ea typeface="ＭＳ Ｐゴシック" charset="0"/>
                <a:cs typeface="ＭＳ Ｐゴシック" charset="0"/>
              </a:rPr>
              <a:t>  </a:t>
            </a:r>
            <a:r>
              <a:rPr lang="en-US" altLang="ja-JP" dirty="0" smtClean="0">
                <a:latin typeface="Calibri" charset="0"/>
                <a:ea typeface="ＭＳ Ｐゴシック" charset="0"/>
                <a:cs typeface="ＭＳ Ｐゴシック" charset="0"/>
              </a:rPr>
              <a:t>In </a:t>
            </a:r>
            <a:r>
              <a:rPr lang="en-US" altLang="ja-JP" dirty="0">
                <a:latin typeface="Calibri" charset="0"/>
                <a:ea typeface="ＭＳ Ｐゴシック" charset="0"/>
                <a:cs typeface="ＭＳ Ｐゴシック" charset="0"/>
              </a:rPr>
              <a:t>addition, it appeals strongly to visual learners.  This is a type of </a:t>
            </a:r>
            <a:r>
              <a:rPr lang="en-US" altLang="ja-JP" dirty="0" smtClean="0">
                <a:latin typeface="Calibri" charset="0"/>
                <a:ea typeface="ＭＳ Ｐゴシック" charset="0"/>
                <a:cs typeface="ＭＳ Ｐゴシック" charset="0"/>
              </a:rPr>
              <a:t>formative </a:t>
            </a:r>
            <a:r>
              <a:rPr lang="en-US" altLang="ja-JP" dirty="0">
                <a:latin typeface="Calibri" charset="0"/>
                <a:ea typeface="ＭＳ Ｐゴシック" charset="0"/>
                <a:cs typeface="ＭＳ Ｐゴシック" charset="0"/>
              </a:rPr>
              <a:t>assessment that may be used during class, as a warm-up activity, or as an out of class assignment.</a:t>
            </a:r>
          </a:p>
          <a:p>
            <a:endParaRPr lang="en-US" dirty="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B79F44-24F7-3C4C-88CB-B3374719AF17}" type="slidenum">
              <a:rPr lang="en-US" sz="1200">
                <a:latin typeface="Calibri" charset="0"/>
                <a:cs typeface="Arial" charset="0"/>
              </a:rPr>
              <a:pPr eaLnBrk="1" hangingPunct="1"/>
              <a:t>18</a:t>
            </a:fld>
            <a:endParaRPr lang="en-US" sz="1200">
              <a:latin typeface="Calibri"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325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Here is an example of an annotated student drawing.  In this drawing the student is demonstrating </a:t>
            </a:r>
            <a:r>
              <a:rPr lang="en-US" dirty="0" smtClean="0">
                <a:latin typeface="Calibri" charset="0"/>
                <a:ea typeface="ＭＳ Ｐゴシック" charset="0"/>
                <a:cs typeface="ＭＳ Ｐゴシック" charset="0"/>
              </a:rPr>
              <a:t>his/her </a:t>
            </a:r>
            <a:r>
              <a:rPr lang="en-US" dirty="0">
                <a:latin typeface="Calibri" charset="0"/>
                <a:ea typeface="ＭＳ Ｐゴシック" charset="0"/>
                <a:cs typeface="ＭＳ Ｐゴシック" charset="0"/>
              </a:rPr>
              <a:t>ability to put events in sequential order and </a:t>
            </a:r>
            <a:r>
              <a:rPr lang="en-US" dirty="0" smtClean="0">
                <a:latin typeface="Calibri" charset="0"/>
                <a:ea typeface="ＭＳ Ｐゴシック" charset="0"/>
                <a:cs typeface="ＭＳ Ｐゴシック" charset="0"/>
              </a:rPr>
              <a:t>is representing </a:t>
            </a:r>
            <a:r>
              <a:rPr lang="en-US" dirty="0">
                <a:latin typeface="Calibri" charset="0"/>
                <a:ea typeface="ＭＳ Ｐゴシック" charset="0"/>
                <a:cs typeface="ＭＳ Ｐゴシック" charset="0"/>
              </a:rPr>
              <a:t>landmarks in different ways as </a:t>
            </a:r>
            <a:r>
              <a:rPr lang="en-US" dirty="0" smtClean="0">
                <a:latin typeface="Calibri" charset="0"/>
                <a:ea typeface="ＭＳ Ｐゴシック" charset="0"/>
                <a:cs typeface="ＭＳ Ｐゴシック" charset="0"/>
              </a:rPr>
              <a:t>he/she</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describe the daily </a:t>
            </a:r>
            <a:r>
              <a:rPr lang="en-US" dirty="0">
                <a:latin typeface="Calibri" charset="0"/>
                <a:ea typeface="ＭＳ Ｐゴシック" charset="0"/>
                <a:cs typeface="ＭＳ Ｐゴシック" charset="0"/>
              </a:rPr>
              <a:t>journey to school.</a:t>
            </a:r>
          </a:p>
          <a:p>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466899-4B4D-CC4D-B085-65717382FEAC}" type="slidenum">
              <a:rPr lang="en-US" sz="1200">
                <a:latin typeface="Calibri" charset="0"/>
                <a:cs typeface="Arial" charset="0"/>
              </a:rPr>
              <a:pPr eaLnBrk="1" hangingPunct="1"/>
              <a:t>19</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1843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This is </a:t>
            </a:r>
            <a:r>
              <a:rPr lang="en-US" dirty="0" smtClean="0">
                <a:latin typeface="Calibri" charset="0"/>
                <a:ea typeface="ＭＳ Ｐゴシック" charset="0"/>
                <a:cs typeface="ＭＳ Ｐゴシック" charset="0"/>
              </a:rPr>
              <a:t>module </a:t>
            </a:r>
            <a:r>
              <a:rPr lang="en-US" dirty="0">
                <a:latin typeface="Calibri" charset="0"/>
                <a:ea typeface="ＭＳ Ｐゴシック" charset="0"/>
                <a:cs typeface="ＭＳ Ｐゴシック" charset="0"/>
              </a:rPr>
              <a:t>one of </a:t>
            </a:r>
            <a:r>
              <a:rPr lang="en-US" dirty="0" smtClean="0">
                <a:latin typeface="Calibri" charset="0"/>
                <a:ea typeface="ＭＳ Ｐゴシック" charset="0"/>
                <a:cs typeface="ＭＳ Ｐゴシック" charset="0"/>
              </a:rPr>
              <a:t>five.</a:t>
            </a:r>
            <a:endParaRPr lang="en-US" dirty="0">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32B777-65EA-1248-8D22-A9BA9FFD1E49}" type="slidenum">
              <a:rPr lang="en-US" sz="1200">
                <a:latin typeface="Calibri" charset="0"/>
                <a:cs typeface="Arial" charset="0"/>
              </a:rPr>
              <a:pPr eaLnBrk="1" hangingPunct="1"/>
              <a:t>2</a:t>
            </a:fld>
            <a:endParaRPr lang="en-US" sz="1200">
              <a:latin typeface="Calibri"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529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What guidance does NCTM provide in the area of </a:t>
            </a:r>
            <a:r>
              <a:rPr lang="en-US" dirty="0" smtClean="0">
                <a:latin typeface="Calibri" charset="0"/>
                <a:ea typeface="ＭＳ Ｐゴシック" charset="0"/>
                <a:cs typeface="ＭＳ Ｐゴシック" charset="0"/>
              </a:rPr>
              <a:t>formative assessment.</a:t>
            </a:r>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Optional: Can click on image of chain to view </a:t>
            </a:r>
            <a:r>
              <a:rPr lang="ja-JP" altLang="en-US" b="1" i="1" dirty="0">
                <a:latin typeface="Calibri" charset="0"/>
                <a:ea typeface="ＭＳ Ｐゴシック" charset="0"/>
                <a:cs typeface="ＭＳ Ｐゴシック" charset="0"/>
              </a:rPr>
              <a:t>“</a:t>
            </a:r>
            <a:r>
              <a:rPr lang="en-US" altLang="ja-JP" b="1" i="1" dirty="0">
                <a:latin typeface="Calibri" charset="0"/>
                <a:ea typeface="ＭＳ Ｐゴシック" charset="0"/>
                <a:cs typeface="ＭＳ Ｐゴシック" charset="0"/>
              </a:rPr>
              <a:t>Key Strategies</a:t>
            </a:r>
            <a:r>
              <a:rPr lang="ja-JP" altLang="en-US" b="1" i="1" dirty="0">
                <a:latin typeface="Calibri" charset="0"/>
                <a:ea typeface="ＭＳ Ｐゴシック" charset="0"/>
                <a:cs typeface="ＭＳ Ｐゴシック" charset="0"/>
              </a:rPr>
              <a:t>”</a:t>
            </a:r>
            <a:r>
              <a:rPr lang="en-US" altLang="ja-JP" b="1" i="1" dirty="0">
                <a:latin typeface="Calibri" charset="0"/>
                <a:ea typeface="ＭＳ Ｐゴシック" charset="0"/>
                <a:cs typeface="ＭＳ Ｐゴシック" charset="0"/>
              </a:rPr>
              <a:t> web page at NCTM.</a:t>
            </a:r>
          </a:p>
          <a:p>
            <a:r>
              <a:rPr lang="en-US" dirty="0" smtClean="0">
                <a:latin typeface="Calibri" charset="0"/>
                <a:ea typeface="ＭＳ Ｐゴシック" charset="0"/>
                <a:cs typeface="ＭＳ Ｐゴシック" charset="0"/>
              </a:rPr>
              <a:t>William </a:t>
            </a:r>
            <a:r>
              <a:rPr lang="en-US" dirty="0">
                <a:latin typeface="Calibri" charset="0"/>
                <a:ea typeface="ＭＳ Ｐゴシック" charset="0"/>
                <a:cs typeface="ＭＳ Ｐゴシック" charset="0"/>
              </a:rPr>
              <a:t>and Thompson identified three central processes and five key strategies that support effective formative assessment.</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The 5 Key Strategies are:</a:t>
            </a:r>
          </a:p>
          <a:p>
            <a:r>
              <a:rPr lang="en-US" dirty="0">
                <a:latin typeface="Calibri" charset="0"/>
                <a:ea typeface="ＭＳ Ｐゴシック" charset="0"/>
                <a:cs typeface="ＭＳ Ｐゴシック" charset="0"/>
              </a:rPr>
              <a:t>1. Clarifying, sharing, and understanding goals for learning and criteria for success with learners</a:t>
            </a:r>
          </a:p>
          <a:p>
            <a:r>
              <a:rPr lang="en-US" dirty="0">
                <a:latin typeface="Calibri" charset="0"/>
                <a:ea typeface="ＭＳ Ｐゴシック" charset="0"/>
                <a:cs typeface="ＭＳ Ｐゴシック" charset="0"/>
              </a:rPr>
              <a:t>2. Engineering effective classroom discussions, questions, activities, and tasks that elicit evidence of students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learning</a:t>
            </a:r>
          </a:p>
          <a:p>
            <a:r>
              <a:rPr lang="en-US" dirty="0">
                <a:latin typeface="Calibri" charset="0"/>
                <a:ea typeface="ＭＳ Ｐゴシック" charset="0"/>
                <a:cs typeface="ＭＳ Ｐゴシック" charset="0"/>
              </a:rPr>
              <a:t>3. Providing feedback that moves learning forward</a:t>
            </a:r>
          </a:p>
          <a:p>
            <a:r>
              <a:rPr lang="en-US" dirty="0">
                <a:latin typeface="Calibri" charset="0"/>
                <a:ea typeface="ＭＳ Ｐゴシック" charset="0"/>
                <a:cs typeface="ＭＳ Ｐゴシック" charset="0"/>
              </a:rPr>
              <a:t>4. Activating students as owners of their own learning</a:t>
            </a:r>
          </a:p>
          <a:p>
            <a:r>
              <a:rPr lang="en-US" dirty="0">
                <a:latin typeface="Calibri" charset="0"/>
                <a:ea typeface="ＭＳ Ｐゴシック" charset="0"/>
                <a:cs typeface="ＭＳ Ｐゴシック" charset="0"/>
              </a:rPr>
              <a:t>5. Activating students as learning resources for one another</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CDF44F-AC7C-AE43-A64B-CAFE62D7613F}" type="slidenum">
              <a:rPr lang="en-US" sz="1200">
                <a:latin typeface="Calibri" charset="0"/>
                <a:cs typeface="Arial" charset="0"/>
              </a:rPr>
              <a:pPr eaLnBrk="1" hangingPunct="1"/>
              <a:t>20</a:t>
            </a:fld>
            <a:endParaRPr lang="en-US" sz="1200">
              <a:latin typeface="Calibri"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734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Lets think about the third strategy in the list of 5 Key Strategies… 3. Providing feedback that moves learning forward.</a:t>
            </a:r>
          </a:p>
          <a:p>
            <a:r>
              <a:rPr lang="en-US" dirty="0">
                <a:latin typeface="Calibri" charset="0"/>
                <a:ea typeface="ＭＳ Ｐゴシック" charset="0"/>
                <a:cs typeface="ＭＳ Ｐゴシック" charset="0"/>
              </a:rPr>
              <a:t>There are many ways to provide feedback.  This formalized rubric deliberately provides the learner with knowledge of what they have to do in order to achieve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Expert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status.</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addition, the tool promotes fairness and consistency for each student because the teacher is looking for the same elements in each student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work.</a:t>
            </a:r>
          </a:p>
          <a:p>
            <a:r>
              <a:rPr lang="en-US" dirty="0">
                <a:latin typeface="Calibri" charset="0"/>
                <a:ea typeface="ＭＳ Ｐゴシック" charset="0"/>
                <a:cs typeface="ＭＳ Ｐゴシック" charset="0"/>
              </a:rPr>
              <a:t>It also demonstrates respect for the student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effort by providing a space for feedback under each performance criteria.  This encourages specific and useful feedback about that performance criteria item, and guides us away from providing  general holistic feedback, such as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Good job – you are almost an expert!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that does not inform the student about how they can improve.</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We 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usually hear much about rubrics within the context of Formative Assessments, but perhaps we should.  A separate module in this training series, the Assessment Rubric Training Module is focused on rubrics.</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If you would like to take a closer look, this rubric is provided in the </a:t>
            </a:r>
            <a:r>
              <a:rPr lang="en-US" dirty="0" smtClean="0">
                <a:latin typeface="Calibri" charset="0"/>
                <a:ea typeface="ＭＳ Ｐゴシック" charset="0"/>
                <a:cs typeface="ＭＳ Ｐゴシック" charset="0"/>
              </a:rPr>
              <a:t>handouts </a:t>
            </a:r>
            <a:r>
              <a:rPr lang="en-US" dirty="0">
                <a:latin typeface="Calibri" charset="0"/>
                <a:ea typeface="ＭＳ Ｐゴシック" charset="0"/>
                <a:cs typeface="ＭＳ Ｐゴシック" charset="0"/>
              </a:rPr>
              <a:t>directory and has the file name Bar_Graph_Formative_Assessment_Rubric_4stu_land.docx</a:t>
            </a:r>
          </a:p>
        </p:txBody>
      </p:sp>
      <p:sp>
        <p:nvSpPr>
          <p:cNvPr id="5734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9D03E7-F6CD-8C4F-8D29-40C41CC0AD86}" type="slidenum">
              <a:rPr lang="en-US" sz="1200">
                <a:latin typeface="Calibri" charset="0"/>
                <a:cs typeface="Arial" charset="0"/>
              </a:rPr>
              <a:pPr eaLnBrk="1" hangingPunct="1"/>
              <a:t>21</a:t>
            </a:fld>
            <a:endParaRPr lang="en-US" sz="1200">
              <a:latin typeface="Calibri"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939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Before we bring our discussion of formative assessments to a close, let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use a formative assessment strategy--the directed paraphrasing technique and role pay with your shoulder partner.  While one of you is explaining the differences, and one of you is asking questions about the assessments, make mental notes about what you know and what want to learn about the differences between </a:t>
            </a:r>
            <a:r>
              <a:rPr lang="en-US" altLang="ja-JP" dirty="0" smtClean="0">
                <a:latin typeface="Calibri" charset="0"/>
                <a:ea typeface="ＭＳ Ｐゴシック" charset="0"/>
                <a:cs typeface="ＭＳ Ｐゴシック" charset="0"/>
              </a:rPr>
              <a:t>formative </a:t>
            </a:r>
            <a:r>
              <a:rPr lang="en-US" altLang="ja-JP" dirty="0">
                <a:latin typeface="Calibri" charset="0"/>
                <a:ea typeface="ＭＳ Ｐゴシック" charset="0"/>
                <a:cs typeface="ＭＳ Ｐゴシック" charset="0"/>
              </a:rPr>
              <a:t>and </a:t>
            </a:r>
            <a:r>
              <a:rPr lang="en-US" altLang="ja-JP" dirty="0" smtClean="0">
                <a:latin typeface="Calibri" charset="0"/>
                <a:ea typeface="ＭＳ Ｐゴシック" charset="0"/>
                <a:cs typeface="ＭＳ Ｐゴシック" charset="0"/>
              </a:rPr>
              <a:t>summative assessments</a:t>
            </a:r>
            <a:r>
              <a:rPr lang="en-US" altLang="ja-JP" dirty="0">
                <a:latin typeface="Calibri" charset="0"/>
                <a:ea typeface="ＭＳ Ｐゴシック" charset="0"/>
                <a:cs typeface="ＭＳ Ｐゴシック" charset="0"/>
              </a:rPr>
              <a:t>.  </a:t>
            </a:r>
          </a:p>
          <a:p>
            <a:endParaRPr lang="en-US" i="1"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Provide participants with 3-5 minutes to do this activity. </a:t>
            </a:r>
            <a:endParaRPr lang="en-US" b="1" dirty="0">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124367-1370-7E4A-8655-3EF4E2E9BE1E}" type="slidenum">
              <a:rPr lang="en-US" sz="1200">
                <a:latin typeface="Calibri" charset="0"/>
                <a:cs typeface="Arial" charset="0"/>
              </a:rPr>
              <a:pPr eaLnBrk="1" hangingPunct="1"/>
              <a:t>22</a:t>
            </a:fld>
            <a:endParaRPr lang="en-US" sz="1200">
              <a:latin typeface="Calibri"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6144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Let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look at both formative and summative assessment through the lens of SAS.  The assessment tab in SAS lists the four types of </a:t>
            </a:r>
            <a:r>
              <a:rPr lang="en-US" altLang="ja-JP" dirty="0" smtClean="0">
                <a:latin typeface="Calibri" charset="0"/>
                <a:ea typeface="ＭＳ Ｐゴシック" charset="0"/>
                <a:cs typeface="ＭＳ Ｐゴシック" charset="0"/>
              </a:rPr>
              <a:t>assessments:</a:t>
            </a:r>
            <a:r>
              <a:rPr lang="en-US" altLang="ja-JP" baseline="0" dirty="0" smtClean="0">
                <a:latin typeface="Calibri" charset="0"/>
                <a:ea typeface="ＭＳ Ｐゴシック" charset="0"/>
                <a:cs typeface="ＭＳ Ｐゴシック" charset="0"/>
              </a:rPr>
              <a:t>  </a:t>
            </a:r>
            <a:r>
              <a:rPr lang="en-US" altLang="ja-JP" dirty="0" smtClean="0">
                <a:latin typeface="Calibri" charset="0"/>
                <a:ea typeface="ＭＳ Ｐゴシック" charset="0"/>
                <a:cs typeface="ＭＳ Ｐゴシック" charset="0"/>
              </a:rPr>
              <a:t>summative</a:t>
            </a:r>
            <a:r>
              <a:rPr lang="en-US" altLang="ja-JP" dirty="0">
                <a:latin typeface="Calibri" charset="0"/>
                <a:ea typeface="ＭＳ Ｐゴシック" charset="0"/>
                <a:cs typeface="ＭＳ Ｐゴシック" charset="0"/>
              </a:rPr>
              <a:t>, </a:t>
            </a:r>
            <a:r>
              <a:rPr lang="en-US" altLang="ja-JP" dirty="0" smtClean="0">
                <a:latin typeface="Calibri" charset="0"/>
                <a:ea typeface="ＭＳ Ｐゴシック" charset="0"/>
                <a:cs typeface="ＭＳ Ｐゴシック" charset="0"/>
              </a:rPr>
              <a:t>formative</a:t>
            </a:r>
            <a:r>
              <a:rPr lang="en-US" altLang="ja-JP" dirty="0">
                <a:latin typeface="Calibri" charset="0"/>
                <a:ea typeface="ＭＳ Ｐゴシック" charset="0"/>
                <a:cs typeface="ＭＳ Ｐゴシック" charset="0"/>
              </a:rPr>
              <a:t>, </a:t>
            </a:r>
            <a:r>
              <a:rPr lang="en-US" altLang="ja-JP" dirty="0" smtClean="0">
                <a:latin typeface="Calibri" charset="0"/>
                <a:ea typeface="ＭＳ Ｐゴシック" charset="0"/>
                <a:cs typeface="ＭＳ Ｐゴシック" charset="0"/>
              </a:rPr>
              <a:t>benchmark</a:t>
            </a:r>
            <a:r>
              <a:rPr lang="en-US" altLang="ja-JP" dirty="0">
                <a:latin typeface="Calibri" charset="0"/>
                <a:ea typeface="ＭＳ Ｐゴシック" charset="0"/>
                <a:cs typeface="ＭＳ Ｐゴシック" charset="0"/>
              </a:rPr>
              <a:t>, and </a:t>
            </a:r>
            <a:r>
              <a:rPr lang="en-US" altLang="ja-JP" dirty="0" smtClean="0">
                <a:latin typeface="Calibri" charset="0"/>
                <a:ea typeface="ＭＳ Ｐゴシック" charset="0"/>
                <a:cs typeface="ＭＳ Ｐゴシック" charset="0"/>
              </a:rPr>
              <a:t>diagnostic</a:t>
            </a:r>
            <a:r>
              <a:rPr lang="en-US" altLang="ja-JP" dirty="0">
                <a:latin typeface="Calibri" charset="0"/>
                <a:ea typeface="ＭＳ Ｐゴシック" charset="0"/>
                <a:cs typeface="ＭＳ Ｐゴシック" charset="0"/>
              </a:rPr>
              <a:t>.  Each of these links expands to describe the assessments, provide background knowledge, and vocabulary.</a:t>
            </a:r>
          </a:p>
          <a:p>
            <a:r>
              <a:rPr lang="en-US" dirty="0">
                <a:latin typeface="Calibri" charset="0"/>
                <a:ea typeface="ＭＳ Ｐゴシック" charset="0"/>
                <a:cs typeface="ＭＳ Ｐゴシック" charset="0"/>
              </a:rPr>
              <a:t>http://</a:t>
            </a:r>
            <a:r>
              <a:rPr lang="en-US" dirty="0" err="1">
                <a:latin typeface="Calibri" charset="0"/>
                <a:ea typeface="ＭＳ Ｐゴシック" charset="0"/>
                <a:cs typeface="ＭＳ Ｐゴシック" charset="0"/>
              </a:rPr>
              <a:t>www.pdesas.org</a:t>
            </a:r>
            <a:r>
              <a:rPr lang="en-US" dirty="0">
                <a:latin typeface="Calibri" charset="0"/>
                <a:ea typeface="ＭＳ Ｐゴシック" charset="0"/>
                <a:cs typeface="ＭＳ Ｐゴシック" charset="0"/>
              </a:rPr>
              <a:t>/module/assessment/</a:t>
            </a:r>
            <a:r>
              <a:rPr lang="en-US" dirty="0" err="1">
                <a:latin typeface="Calibri" charset="0"/>
                <a:ea typeface="ＭＳ Ｐゴシック" charset="0"/>
                <a:cs typeface="ＭＳ Ｐゴシック" charset="0"/>
              </a:rPr>
              <a:t>About.aspx</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b="1" i="1"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Note: The chain icon provides a link to the page in SAS.</a:t>
            </a:r>
          </a:p>
        </p:txBody>
      </p:sp>
      <p:sp>
        <p:nvSpPr>
          <p:cNvPr id="6144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953DCF-DA8A-9443-BC05-5FB1E0435CF3}" type="slidenum">
              <a:rPr lang="en-US" sz="1200">
                <a:latin typeface="Calibri" charset="0"/>
                <a:cs typeface="Arial" charset="0"/>
              </a:rPr>
              <a:pPr eaLnBrk="1" hangingPunct="1"/>
              <a:t>23</a:t>
            </a:fld>
            <a:endParaRPr lang="en-US" sz="1200">
              <a:latin typeface="Calibri"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6349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While </a:t>
            </a:r>
            <a:r>
              <a:rPr lang="en-US" dirty="0" smtClean="0">
                <a:latin typeface="Calibri" charset="0"/>
                <a:ea typeface="ＭＳ Ｐゴシック" charset="0"/>
                <a:cs typeface="ＭＳ Ｐゴシック" charset="0"/>
              </a:rPr>
              <a:t>formative </a:t>
            </a:r>
            <a:r>
              <a:rPr lang="en-US" dirty="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summative assessments have much in </a:t>
            </a:r>
            <a:r>
              <a:rPr lang="en-US" dirty="0">
                <a:latin typeface="Calibri" charset="0"/>
                <a:ea typeface="ＭＳ Ｐゴシック" charset="0"/>
                <a:cs typeface="ＭＳ Ｐゴシック" charset="0"/>
              </a:rPr>
              <a:t>common, they </a:t>
            </a:r>
            <a:r>
              <a:rPr lang="en-US" dirty="0" smtClean="0">
                <a:latin typeface="Calibri" charset="0"/>
                <a:ea typeface="ＭＳ Ｐゴシック" charset="0"/>
                <a:cs typeface="ＭＳ Ｐゴシック" charset="0"/>
              </a:rPr>
              <a:t>are </a:t>
            </a:r>
            <a:r>
              <a:rPr lang="en-US" dirty="0">
                <a:latin typeface="Calibri" charset="0"/>
                <a:ea typeface="ＭＳ Ｐゴシック" charset="0"/>
                <a:cs typeface="ＭＳ Ｐゴシック" charset="0"/>
              </a:rPr>
              <a:t>also </a:t>
            </a:r>
            <a:r>
              <a:rPr lang="en-US" dirty="0" smtClean="0">
                <a:latin typeface="Calibri" charset="0"/>
                <a:ea typeface="ＭＳ Ｐゴシック" charset="0"/>
                <a:cs typeface="ＭＳ Ｐゴシック" charset="0"/>
              </a:rPr>
              <a:t>different </a:t>
            </a:r>
            <a:r>
              <a:rPr lang="en-US" dirty="0">
                <a:latin typeface="Calibri" charset="0"/>
                <a:ea typeface="ＭＳ Ｐゴシック" charset="0"/>
                <a:cs typeface="ＭＳ Ｐゴシック" charset="0"/>
              </a:rPr>
              <a:t>in many ways.</a:t>
            </a:r>
          </a:p>
          <a:p>
            <a:r>
              <a:rPr lang="en-US" dirty="0">
                <a:latin typeface="Calibri" charset="0"/>
                <a:ea typeface="ＭＳ Ｐゴシック" charset="0"/>
                <a:cs typeface="ＭＳ Ｐゴシック" charset="0"/>
              </a:rPr>
              <a:t>When comparing differences of purpose between formative and summative assessments, formative occurs during the instruction and is an assessment for learning.  Formative assessments INFORMS the instruction; whereas, summative assessments occur after instruction and are an assessment of a student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learning.  Summative assessments are used to judge and evaluate the student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learning </a:t>
            </a:r>
            <a:endParaRPr lang="en-US" dirty="0">
              <a:latin typeface="Calibri"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AB0904-730B-264F-A3A2-AD2F0A2AA203}" type="slidenum">
              <a:rPr lang="en-US" sz="1200">
                <a:latin typeface="Calibri" charset="0"/>
                <a:cs typeface="Arial" charset="0"/>
              </a:rPr>
              <a:pPr eaLnBrk="1" hangingPunct="1"/>
              <a:t>24</a:t>
            </a:fld>
            <a:endParaRPr lang="en-US" sz="1200">
              <a:latin typeface="Calibri"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6553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addition, the purpose of feedback in both assessment type varies.  In formative assessment, the feedback is descriptive and continuous so the learner can use the feedback to advance his or her learning.  In summative assessments, the feedback is of an evaluative nature and occurs periodically in time. </a:t>
            </a:r>
          </a:p>
        </p:txBody>
      </p:sp>
      <p:sp>
        <p:nvSpPr>
          <p:cNvPr id="6553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3B4425-EF47-7D4F-85A2-88CBFEAEDAD5}" type="slidenum">
              <a:rPr lang="en-US" sz="1200">
                <a:latin typeface="Calibri" charset="0"/>
                <a:cs typeface="Arial" charset="0"/>
              </a:rPr>
              <a:pPr eaLnBrk="1" hangingPunct="1"/>
              <a:t>25</a:t>
            </a:fld>
            <a:endParaRPr lang="en-US" sz="1200">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6758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Formative assessments are informal in nature and can have a high impact on student learning; however, summative assessments are formal and may have limited positive impact on student learning.  Unfortunately, summative assessments may have a strong negative effect on learning for those who do not tend to have a positive experience with assessments.  Are you familiar with </a:t>
            </a:r>
            <a:r>
              <a:rPr lang="en-US" altLang="ja-JP" dirty="0" smtClean="0">
                <a:latin typeface="Calibri" charset="0"/>
                <a:ea typeface="ＭＳ Ｐゴシック" charset="0"/>
                <a:cs typeface="ＭＳ Ｐゴシック" charset="0"/>
              </a:rPr>
              <a:t>test anxiety?</a:t>
            </a:r>
            <a:endParaRPr lang="en-US" altLang="ja-JP"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Fortunately, formative assessments can help learners guide their learning and prepare for a summative assessment.</a:t>
            </a:r>
          </a:p>
        </p:txBody>
      </p:sp>
      <p:sp>
        <p:nvSpPr>
          <p:cNvPr id="6758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B97D9C-E229-E543-BAAF-7772D690E611}" type="slidenum">
              <a:rPr lang="en-US" sz="1200">
                <a:latin typeface="Calibri" charset="0"/>
                <a:cs typeface="Arial" charset="0"/>
              </a:rPr>
              <a:pPr eaLnBrk="1" hangingPunct="1"/>
              <a:t>26</a:t>
            </a:fld>
            <a:endParaRPr lang="en-US" sz="1200">
              <a:latin typeface="Calibri"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6963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Council of Chief State School Officers (CCSSO) has produced a collection of publications about assessment.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FORMATIVE ASSESSMENT:  EXAMPLES OF PRACTICE document provides several example scenarios and explains which ones represent formative assessment strategies and which ones represent summative assessment strategies.  You may want to reference this document during the next activity.</a:t>
            </a:r>
          </a:p>
          <a:p>
            <a:endParaRPr lang="en-US">
              <a:latin typeface="Calibri" charset="0"/>
              <a:ea typeface="ＭＳ Ｐゴシック" charset="0"/>
              <a:cs typeface="ＭＳ Ｐゴシック" charset="0"/>
            </a:endParaRPr>
          </a:p>
          <a:p>
            <a:r>
              <a:rPr lang="en-US" b="1" i="1">
                <a:latin typeface="Calibri" charset="0"/>
                <a:ea typeface="ＭＳ Ｐゴシック" charset="0"/>
                <a:cs typeface="ＭＳ Ｐゴシック" charset="0"/>
              </a:rPr>
              <a:t>Note: Here are links to the publication…</a:t>
            </a:r>
          </a:p>
          <a:p>
            <a:r>
              <a:rPr lang="en-US" b="1" i="1">
                <a:latin typeface="Calibri" charset="0"/>
                <a:ea typeface="ＭＳ Ｐゴシック" charset="0"/>
                <a:cs typeface="ＭＳ Ｐゴシック" charset="0"/>
              </a:rPr>
              <a:t>http://tinyurl.com/AssessmentExamples</a:t>
            </a:r>
          </a:p>
          <a:p>
            <a:r>
              <a:rPr lang="en-US" b="1" i="1">
                <a:latin typeface="Calibri" charset="0"/>
                <a:ea typeface="ＭＳ Ｐゴシック" charset="0"/>
                <a:cs typeface="ＭＳ Ｐゴシック" charset="0"/>
              </a:rPr>
              <a:t>or</a:t>
            </a:r>
          </a:p>
          <a:p>
            <a:r>
              <a:rPr lang="en-US" b="1" i="1">
                <a:latin typeface="Calibri" charset="0"/>
                <a:ea typeface="ＭＳ Ｐゴシック" charset="0"/>
                <a:cs typeface="ＭＳ Ｐゴシック" charset="0"/>
              </a:rPr>
              <a:t>http://www.ccsso.org/Resources/Publications/Formative_Assessment_Examples_of_Practices.html</a:t>
            </a:r>
          </a:p>
          <a:p>
            <a:r>
              <a:rPr lang="en-US" b="1" i="1">
                <a:latin typeface="Calibri" charset="0"/>
                <a:ea typeface="ＭＳ Ｐゴシック" charset="0"/>
                <a:cs typeface="ＭＳ Ｐゴシック" charset="0"/>
              </a:rPr>
              <a:t>or</a:t>
            </a:r>
          </a:p>
          <a:p>
            <a:r>
              <a:rPr lang="en-US" b="1" i="1">
                <a:latin typeface="Calibri" charset="0"/>
                <a:ea typeface="ＭＳ Ｐゴシック" charset="0"/>
                <a:cs typeface="ＭＳ Ｐゴシック" charset="0"/>
              </a:rPr>
              <a:t>http://www.ccsso.org/Documents/2008/Formative_Assessment_Examples_2008.pdf</a:t>
            </a:r>
          </a:p>
        </p:txBody>
      </p:sp>
      <p:sp>
        <p:nvSpPr>
          <p:cNvPr id="6963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4E8862-B118-6F43-B504-117520E17313}" type="slidenum">
              <a:rPr lang="en-US" sz="1200">
                <a:latin typeface="Calibri" charset="0"/>
                <a:cs typeface="Arial" charset="0"/>
              </a:rPr>
              <a:pPr eaLnBrk="1" hangingPunct="1"/>
              <a:t>27</a:t>
            </a:fld>
            <a:endParaRPr lang="en-US" sz="1200">
              <a:latin typeface="Calibri"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7168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Using one of your own assessment questions, determine if the question is formative or </a:t>
            </a:r>
            <a:r>
              <a:rPr lang="en-US" dirty="0" smtClean="0">
                <a:latin typeface="Calibri" charset="0"/>
                <a:ea typeface="ＭＳ Ｐゴシック" charset="0"/>
                <a:cs typeface="ＭＳ Ｐゴシック" charset="0"/>
              </a:rPr>
              <a:t>summative.  </a:t>
            </a:r>
            <a:r>
              <a:rPr lang="en-US" dirty="0">
                <a:latin typeface="Calibri" charset="0"/>
                <a:ea typeface="ＭＳ Ｐゴシック" charset="0"/>
                <a:cs typeface="ＭＳ Ｐゴシック" charset="0"/>
              </a:rPr>
              <a:t>Why or why not?  </a:t>
            </a:r>
          </a:p>
          <a:p>
            <a:r>
              <a:rPr lang="en-US" dirty="0">
                <a:latin typeface="Calibri" charset="0"/>
                <a:ea typeface="ＭＳ Ｐゴシック" charset="0"/>
                <a:cs typeface="ＭＳ Ｐゴシック" charset="0"/>
              </a:rPr>
              <a:t>What changes could be made the question to place it solidly into the formative or summative </a:t>
            </a:r>
            <a:r>
              <a:rPr lang="en-US" dirty="0" smtClean="0">
                <a:latin typeface="Calibri" charset="0"/>
                <a:ea typeface="ＭＳ Ｐゴシック" charset="0"/>
                <a:cs typeface="ＭＳ Ｐゴシック" charset="0"/>
              </a:rPr>
              <a:t>domain?  </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Then construct a new, similar question that would place that question into the opposite category.  For example, if the question was identified as being summative in nature, create a similar question that would be an example of a formative assessment.  </a:t>
            </a:r>
          </a:p>
          <a:p>
            <a:r>
              <a:rPr lang="en-US" dirty="0">
                <a:latin typeface="Calibri" charset="0"/>
                <a:ea typeface="ＭＳ Ｐゴシック" charset="0"/>
                <a:cs typeface="ＭＳ Ｐゴシック" charset="0"/>
              </a:rPr>
              <a:t>When you are finished, share your work with a shoulder partner. </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Provide 10-15 minutes.</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Two minute warning.  If you have not yet begun to share your work with a shoulder </a:t>
            </a:r>
            <a:r>
              <a:rPr lang="en-US" dirty="0" smtClean="0">
                <a:latin typeface="Calibri" charset="0"/>
                <a:ea typeface="ＭＳ Ｐゴシック" charset="0"/>
                <a:cs typeface="ＭＳ Ｐゴシック" charset="0"/>
              </a:rPr>
              <a:t>buddy </a:t>
            </a:r>
            <a:r>
              <a:rPr lang="en-US" dirty="0">
                <a:latin typeface="Calibri" charset="0"/>
                <a:ea typeface="ＭＳ Ｐゴシック" charset="0"/>
                <a:cs typeface="ＭＳ Ｐゴシック" charset="0"/>
              </a:rPr>
              <a:t>describing why you feel the one question is formative in </a:t>
            </a:r>
            <a:r>
              <a:rPr lang="en-US" dirty="0" smtClean="0">
                <a:latin typeface="Calibri" charset="0"/>
                <a:ea typeface="ＭＳ Ｐゴシック" charset="0"/>
                <a:cs typeface="ＭＳ Ｐゴシック" charset="0"/>
              </a:rPr>
              <a:t>nature </a:t>
            </a:r>
            <a:r>
              <a:rPr lang="en-US" dirty="0">
                <a:latin typeface="Calibri" charset="0"/>
                <a:ea typeface="ＭＳ Ｐゴシック" charset="0"/>
                <a:cs typeface="ＭＳ Ｐゴシック" charset="0"/>
              </a:rPr>
              <a:t>and the other question is summative in nature, please start </a:t>
            </a:r>
            <a:r>
              <a:rPr lang="en-US" dirty="0" smtClean="0">
                <a:latin typeface="Calibri" charset="0"/>
                <a:ea typeface="ＭＳ Ｐゴシック" charset="0"/>
                <a:cs typeface="ＭＳ Ｐゴシック" charset="0"/>
              </a:rPr>
              <a:t>now </a:t>
            </a:r>
            <a:r>
              <a:rPr lang="en-US" dirty="0">
                <a:latin typeface="Calibri" charset="0"/>
                <a:ea typeface="ＭＳ Ｐゴシック" charset="0"/>
                <a:cs typeface="ＭＳ Ｐゴシック" charset="0"/>
              </a:rPr>
              <a:t>using what you have accomplished so far.</a:t>
            </a:r>
          </a:p>
        </p:txBody>
      </p:sp>
      <p:sp>
        <p:nvSpPr>
          <p:cNvPr id="7168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20FA64-435B-D145-83CC-35B16FCFC69E}" type="slidenum">
              <a:rPr lang="en-US" sz="1200">
                <a:latin typeface="Calibri" charset="0"/>
                <a:cs typeface="Arial" charset="0"/>
              </a:rPr>
              <a:pPr eaLnBrk="1" hangingPunct="1"/>
              <a:t>28</a:t>
            </a:fld>
            <a:endParaRPr lang="en-US" sz="1200">
              <a:latin typeface="Calibri"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7373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1100" dirty="0">
                <a:latin typeface="Calibri" charset="0"/>
                <a:ea typeface="ＭＳ Ｐゴシック" charset="0"/>
                <a:cs typeface="ＭＳ Ｐゴシック" charset="0"/>
              </a:rPr>
              <a:t>Does everybody know the answer?</a:t>
            </a:r>
          </a:p>
          <a:p>
            <a:pPr>
              <a:lnSpc>
                <a:spcPct val="80000"/>
              </a:lnSpc>
            </a:pPr>
            <a:r>
              <a:rPr lang="en-US" sz="1100" dirty="0">
                <a:latin typeface="Calibri" charset="0"/>
                <a:ea typeface="ＭＳ Ｐゴシック" charset="0"/>
                <a:cs typeface="ＭＳ Ｐゴシック" charset="0"/>
              </a:rPr>
              <a:t>How many people say Nancy needs 110 square feet of carpet?</a:t>
            </a:r>
          </a:p>
          <a:p>
            <a:pPr>
              <a:lnSpc>
                <a:spcPct val="80000"/>
              </a:lnSpc>
            </a:pPr>
            <a:r>
              <a:rPr lang="en-US" sz="1100" dirty="0">
                <a:latin typeface="Calibri" charset="0"/>
                <a:ea typeface="ＭＳ Ｐゴシック" charset="0"/>
                <a:cs typeface="ＭＳ Ｐゴシック" charset="0"/>
              </a:rPr>
              <a:t>How many people got something other than 110 square feet?  The people that came up with an answer other than 110 square feet might be right.  </a:t>
            </a:r>
          </a:p>
          <a:p>
            <a:pPr>
              <a:lnSpc>
                <a:spcPct val="80000"/>
              </a:lnSpc>
            </a:pPr>
            <a:r>
              <a:rPr lang="en-US" sz="1100" b="1" i="1" dirty="0">
                <a:latin typeface="Calibri" charset="0"/>
                <a:ea typeface="ＭＳ Ｐゴシック" charset="0"/>
                <a:cs typeface="ＭＳ Ｐゴシック" charset="0"/>
              </a:rPr>
              <a:t>If someone has this alternate answer, ask them to explain how they arrived at their answer.</a:t>
            </a:r>
          </a:p>
          <a:p>
            <a:pPr>
              <a:lnSpc>
                <a:spcPct val="80000"/>
              </a:lnSpc>
            </a:pPr>
            <a:r>
              <a:rPr lang="en-US" sz="1100" dirty="0">
                <a:latin typeface="Calibri" charset="0"/>
                <a:ea typeface="ＭＳ Ｐゴシック" charset="0"/>
                <a:cs typeface="ＭＳ Ｐゴシック" charset="0"/>
              </a:rPr>
              <a:t>How much carpet do you think Nancy</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s parents need to purchase?</a:t>
            </a:r>
          </a:p>
          <a:p>
            <a:pPr>
              <a:lnSpc>
                <a:spcPct val="80000"/>
              </a:lnSpc>
            </a:pPr>
            <a:endParaRPr lang="en-US" sz="1100" dirty="0">
              <a:latin typeface="Calibri" charset="0"/>
              <a:ea typeface="ＭＳ Ｐゴシック" charset="0"/>
              <a:cs typeface="ＭＳ Ｐゴシック" charset="0"/>
            </a:endParaRPr>
          </a:p>
          <a:p>
            <a:pPr>
              <a:lnSpc>
                <a:spcPct val="80000"/>
              </a:lnSpc>
            </a:pPr>
            <a:r>
              <a:rPr lang="en-US" sz="1100" dirty="0">
                <a:latin typeface="Calibri" charset="0"/>
                <a:ea typeface="ＭＳ Ｐゴシック" charset="0"/>
                <a:cs typeface="ＭＳ Ｐゴシック" charset="0"/>
              </a:rPr>
              <a:t>Carpet comes in widths of 12 </a:t>
            </a:r>
            <a:r>
              <a:rPr lang="en-US" sz="1100" dirty="0" err="1">
                <a:latin typeface="Calibri" charset="0"/>
                <a:ea typeface="ＭＳ Ｐゴシック" charset="0"/>
                <a:cs typeface="ＭＳ Ｐゴシック" charset="0"/>
              </a:rPr>
              <a:t>ft</a:t>
            </a:r>
            <a:r>
              <a:rPr lang="en-US" sz="1100" dirty="0">
                <a:latin typeface="Calibri" charset="0"/>
                <a:ea typeface="ＭＳ Ｐゴシック" charset="0"/>
                <a:cs typeface="ＭＳ Ｐゴシック" charset="0"/>
              </a:rPr>
              <a:t>, 13'6", and 15 ft.  So it would be really foolish to piece together a 10 by 11 room from a 12 by 9</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 2</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 piece of carpet.</a:t>
            </a:r>
          </a:p>
          <a:p>
            <a:pPr>
              <a:lnSpc>
                <a:spcPct val="80000"/>
              </a:lnSpc>
            </a:pPr>
            <a:r>
              <a:rPr lang="en-US" sz="1100" dirty="0">
                <a:latin typeface="Calibri" charset="0"/>
                <a:ea typeface="ＭＳ Ｐゴシック" charset="0"/>
                <a:cs typeface="ＭＳ Ｐゴシック" charset="0"/>
              </a:rPr>
              <a:t>Most likely, Nancy</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s parents have half a clue, and they will buy a 12 by 11 piece of carpet, or </a:t>
            </a:r>
            <a:r>
              <a:rPr lang="en-US" altLang="ja-JP" sz="1500" dirty="0">
                <a:latin typeface="Calibri" charset="0"/>
                <a:ea typeface="ＭＳ Ｐゴシック" charset="0"/>
                <a:cs typeface="ＭＳ Ｐゴシック" charset="0"/>
              </a:rPr>
              <a:t>132 square feet</a:t>
            </a:r>
            <a:r>
              <a:rPr lang="en-US" altLang="ja-JP" sz="1100" dirty="0">
                <a:latin typeface="Calibri" charset="0"/>
                <a:ea typeface="ＭＳ Ｐゴシック" charset="0"/>
                <a:cs typeface="ＭＳ Ｐゴシック" charset="0"/>
              </a:rPr>
              <a:t>.</a:t>
            </a:r>
          </a:p>
          <a:p>
            <a:pPr>
              <a:lnSpc>
                <a:spcPct val="80000"/>
              </a:lnSpc>
            </a:pPr>
            <a:r>
              <a:rPr lang="en-US" sz="1100" dirty="0">
                <a:latin typeface="Calibri" charset="0"/>
                <a:ea typeface="ＭＳ Ｐゴシック" charset="0"/>
                <a:cs typeface="ＭＳ Ｐゴシック" charset="0"/>
              </a:rPr>
              <a:t>This will allow them to install the carpet with approximately half a foot of </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extra</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 carpet to cut away along each wall to allow for doorways that extend beyond the walls and for corners that are not exactly square.</a:t>
            </a:r>
          </a:p>
          <a:p>
            <a:pPr>
              <a:lnSpc>
                <a:spcPct val="80000"/>
              </a:lnSpc>
            </a:pPr>
            <a:endParaRPr lang="en-US" sz="1100" dirty="0">
              <a:latin typeface="Calibri" charset="0"/>
              <a:ea typeface="ＭＳ Ｐゴシック" charset="0"/>
              <a:cs typeface="ＭＳ Ｐゴシック" charset="0"/>
            </a:endParaRPr>
          </a:p>
          <a:p>
            <a:pPr>
              <a:lnSpc>
                <a:spcPct val="80000"/>
              </a:lnSpc>
            </a:pPr>
            <a:r>
              <a:rPr lang="en-US" sz="1100" dirty="0">
                <a:latin typeface="Calibri" charset="0"/>
                <a:ea typeface="ＭＳ Ｐゴシック" charset="0"/>
                <a:cs typeface="ＭＳ Ｐゴシック" charset="0"/>
              </a:rPr>
              <a:t>Armed with this knowledge, how do you feel about the real world connection in this question?</a:t>
            </a:r>
          </a:p>
          <a:p>
            <a:pPr>
              <a:lnSpc>
                <a:spcPct val="80000"/>
              </a:lnSpc>
            </a:pPr>
            <a:r>
              <a:rPr lang="en-US" sz="1100" dirty="0">
                <a:latin typeface="Calibri" charset="0"/>
                <a:ea typeface="ＭＳ Ｐゴシック" charset="0"/>
                <a:cs typeface="ＭＳ Ｐゴシック" charset="0"/>
              </a:rPr>
              <a:t>If a student has actually been involved with carpeting </a:t>
            </a:r>
            <a:r>
              <a:rPr lang="en-US" sz="1100" dirty="0" smtClean="0">
                <a:latin typeface="Calibri" charset="0"/>
                <a:ea typeface="ＭＳ Ｐゴシック" charset="0"/>
                <a:cs typeface="ＭＳ Ｐゴシック" charset="0"/>
              </a:rPr>
              <a:t>his/her </a:t>
            </a:r>
            <a:r>
              <a:rPr lang="en-US" sz="1100" dirty="0">
                <a:latin typeface="Calibri" charset="0"/>
                <a:ea typeface="ＭＳ Ｐゴシック" charset="0"/>
                <a:cs typeface="ＭＳ Ｐゴシック" charset="0"/>
              </a:rPr>
              <a:t>bedroom, how should </a:t>
            </a:r>
            <a:r>
              <a:rPr lang="en-US" sz="1100" dirty="0" smtClean="0">
                <a:latin typeface="Calibri" charset="0"/>
                <a:ea typeface="ＭＳ Ｐゴシック" charset="0"/>
                <a:cs typeface="ＭＳ Ｐゴシック" charset="0"/>
              </a:rPr>
              <a:t>he/she </a:t>
            </a:r>
            <a:r>
              <a:rPr lang="en-US" sz="1100" dirty="0">
                <a:latin typeface="Calibri" charset="0"/>
                <a:ea typeface="ＭＳ Ｐゴシック" charset="0"/>
                <a:cs typeface="ＭＳ Ｐゴシック" charset="0"/>
              </a:rPr>
              <a:t>feel about the relevance of math class after they are told that 132 square feet is the wrong answer?</a:t>
            </a:r>
          </a:p>
          <a:p>
            <a:pPr>
              <a:lnSpc>
                <a:spcPct val="80000"/>
              </a:lnSpc>
            </a:pPr>
            <a:endParaRPr lang="en-US" sz="1100" dirty="0">
              <a:latin typeface="Calibri" charset="0"/>
              <a:ea typeface="ＭＳ Ｐゴシック" charset="0"/>
              <a:cs typeface="ＭＳ Ｐゴシック" charset="0"/>
            </a:endParaRPr>
          </a:p>
          <a:p>
            <a:pPr>
              <a:lnSpc>
                <a:spcPct val="80000"/>
              </a:lnSpc>
            </a:pPr>
            <a:r>
              <a:rPr lang="en-US" sz="1100" dirty="0">
                <a:latin typeface="Calibri" charset="0"/>
                <a:ea typeface="ＭＳ Ｐゴシック" charset="0"/>
                <a:cs typeface="ＭＳ Ｐゴシック" charset="0"/>
              </a:rPr>
              <a:t>Real world connections can be great if WE do our homework and keep it real.  In the process, the problem becomes more rich and rigorous.</a:t>
            </a:r>
          </a:p>
          <a:p>
            <a:pPr>
              <a:lnSpc>
                <a:spcPct val="80000"/>
              </a:lnSpc>
            </a:pPr>
            <a:endParaRPr lang="en-US" sz="1100" dirty="0">
              <a:latin typeface="Calibri" charset="0"/>
              <a:ea typeface="ＭＳ Ｐゴシック" charset="0"/>
              <a:cs typeface="ＭＳ Ｐゴシック" charset="0"/>
            </a:endParaRPr>
          </a:p>
          <a:p>
            <a:pPr>
              <a:lnSpc>
                <a:spcPct val="80000"/>
              </a:lnSpc>
            </a:pPr>
            <a:r>
              <a:rPr lang="en-US" sz="1100" b="1" i="1" dirty="0">
                <a:latin typeface="Calibri" charset="0"/>
                <a:ea typeface="ＭＳ Ｐゴシック" charset="0"/>
                <a:cs typeface="ＭＳ Ｐゴシック" charset="0"/>
              </a:rPr>
              <a:t>Optional activity: How would you rewrite this question to make it real, relevant, and rigorous?</a:t>
            </a:r>
          </a:p>
          <a:p>
            <a:pPr>
              <a:lnSpc>
                <a:spcPct val="80000"/>
              </a:lnSpc>
            </a:pPr>
            <a:endParaRPr lang="en-US" sz="11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5EA589-6AD3-7B46-BF8D-8EA0B35C451C}" type="slidenum">
              <a:rPr lang="en-US" sz="1200">
                <a:latin typeface="Calibri" charset="0"/>
                <a:cs typeface="Arial" charset="0"/>
              </a:rPr>
              <a:pPr eaLnBrk="1" hangingPunct="1"/>
              <a:t>29</a:t>
            </a:fld>
            <a:endParaRPr lang="en-US" sz="1200">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2048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b="1" i="1">
                <a:latin typeface="Calibri" charset="0"/>
                <a:ea typeface="ＭＳ Ｐゴシック" charset="0"/>
                <a:cs typeface="ＭＳ Ｐゴシック" charset="0"/>
              </a:rPr>
              <a:t>Remind participants to sign on to SAS and complete and display their name tents.</a:t>
            </a:r>
            <a:r>
              <a:rPr lang="en-US" b="1">
                <a:latin typeface="Calibri" charset="0"/>
                <a:ea typeface="ＭＳ Ｐゴシック" charset="0"/>
                <a:cs typeface="ＭＳ Ｐゴシック" charset="0"/>
              </a:rPr>
              <a:t> </a:t>
            </a:r>
          </a:p>
        </p:txBody>
      </p:sp>
      <p:sp>
        <p:nvSpPr>
          <p:cNvPr id="2048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751FB5-65ED-8749-9E07-E604E513E1EF}" type="slidenum">
              <a:rPr lang="en-US" sz="1200">
                <a:latin typeface="Calibri" charset="0"/>
                <a:cs typeface="Arial" charset="0"/>
              </a:rPr>
              <a:pPr eaLnBrk="1" hangingPunct="1"/>
              <a:t>3</a:t>
            </a:fld>
            <a:endParaRPr lang="en-US" sz="1200">
              <a:latin typeface="Calibri"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7577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Let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have a discussion about this question.</a:t>
            </a:r>
          </a:p>
          <a:p>
            <a:r>
              <a:rPr lang="en-US" dirty="0">
                <a:latin typeface="Calibri" charset="0"/>
                <a:ea typeface="ＭＳ Ｐゴシック" charset="0"/>
                <a:cs typeface="ＭＳ Ｐゴシック" charset="0"/>
              </a:rPr>
              <a:t>How does this assessment question support student engagement as described by the mathematical practices?</a:t>
            </a:r>
          </a:p>
          <a:p>
            <a:r>
              <a:rPr lang="en-US" dirty="0">
                <a:latin typeface="Calibri" charset="0"/>
                <a:ea typeface="ＭＳ Ｐゴシック" charset="0"/>
                <a:cs typeface="ＭＳ Ｐゴシック" charset="0"/>
              </a:rPr>
              <a:t>How strong are the real-world connections?</a:t>
            </a:r>
          </a:p>
          <a:p>
            <a:r>
              <a:rPr lang="en-US" dirty="0">
                <a:latin typeface="Calibri" charset="0"/>
                <a:ea typeface="ＭＳ Ｐゴシック" charset="0"/>
                <a:cs typeface="ＭＳ Ｐゴシック" charset="0"/>
              </a:rPr>
              <a:t>What difficulties or misconceptions might students have?</a:t>
            </a:r>
          </a:p>
          <a:p>
            <a:r>
              <a:rPr lang="en-US" b="1" i="1" dirty="0">
                <a:latin typeface="Calibri" charset="0"/>
                <a:ea typeface="ＭＳ Ｐゴシック" charset="0"/>
                <a:cs typeface="ＭＳ Ｐゴシック" charset="0"/>
              </a:rPr>
              <a:t>Provide appropriate wait time and facilitate discussion, making notes on chart paper as appropriate.</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Possible follow-up or discussion starter questions</a:t>
            </a:r>
            <a:r>
              <a:rPr lang="en-US" b="1" i="1" dirty="0" smtClean="0">
                <a:latin typeface="Calibri" charset="0"/>
                <a:ea typeface="ＭＳ Ｐゴシック" charset="0"/>
                <a:cs typeface="ＭＳ Ｐゴシック" charset="0"/>
              </a:rPr>
              <a:t>:</a:t>
            </a:r>
          </a:p>
          <a:p>
            <a:pPr>
              <a:spcBef>
                <a:spcPts val="0"/>
              </a:spcBef>
            </a:pPr>
            <a:r>
              <a:rPr lang="en-US" dirty="0" smtClean="0">
                <a:latin typeface="Calibri" charset="0"/>
                <a:ea typeface="ＭＳ Ｐゴシック" charset="0"/>
                <a:cs typeface="ＭＳ Ｐゴシック" charset="0"/>
              </a:rPr>
              <a:t>Is </a:t>
            </a:r>
            <a:r>
              <a:rPr lang="en-US" dirty="0">
                <a:latin typeface="Calibri" charset="0"/>
                <a:ea typeface="ＭＳ Ｐゴシック" charset="0"/>
                <a:cs typeface="ＭＳ Ｐゴシック" charset="0"/>
              </a:rPr>
              <a:t>there any bias in this question against children that are or are not familiar with ceramic tiles?  </a:t>
            </a:r>
          </a:p>
          <a:p>
            <a:pPr>
              <a:spcBef>
                <a:spcPts val="0"/>
              </a:spcBef>
            </a:pPr>
            <a:r>
              <a:rPr lang="en-US" dirty="0" smtClean="0">
                <a:latin typeface="Calibri" charset="0"/>
                <a:ea typeface="ＭＳ Ｐゴシック" charset="0"/>
                <a:cs typeface="ＭＳ Ｐゴシック" charset="0"/>
              </a:rPr>
              <a:t>How </a:t>
            </a:r>
            <a:r>
              <a:rPr lang="en-US" dirty="0">
                <a:latin typeface="Calibri" charset="0"/>
                <a:ea typeface="ＭＳ Ｐゴシック" charset="0"/>
                <a:cs typeface="ＭＳ Ｐゴシック" charset="0"/>
              </a:rPr>
              <a:t>might we assist the student that wants to know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What size are those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small</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t>
            </a:r>
            <a:r>
              <a:rPr lang="en-US" altLang="ja-JP" dirty="0" smtClean="0">
                <a:latin typeface="Calibri" charset="0"/>
                <a:ea typeface="ＭＳ Ｐゴシック" charset="0"/>
                <a:cs typeface="ＭＳ Ｐゴシック" charset="0"/>
              </a:rPr>
              <a:t>tiles”?</a:t>
            </a:r>
            <a:endParaRPr lang="en-US" altLang="ja-JP" dirty="0">
              <a:latin typeface="Calibri" charset="0"/>
              <a:ea typeface="ＭＳ Ｐゴシック" charset="0"/>
              <a:cs typeface="ＭＳ Ｐゴシック" charset="0"/>
            </a:endParaRPr>
          </a:p>
          <a:p>
            <a:pPr>
              <a:spcBef>
                <a:spcPts val="0"/>
              </a:spcBef>
            </a:pPr>
            <a:r>
              <a:rPr lang="en-US" dirty="0" smtClean="0">
                <a:latin typeface="Calibri" charset="0"/>
                <a:ea typeface="ＭＳ Ｐゴシック" charset="0"/>
                <a:cs typeface="ＭＳ Ｐゴシック" charset="0"/>
              </a:rPr>
              <a:t>How </a:t>
            </a:r>
            <a:r>
              <a:rPr lang="en-US" dirty="0">
                <a:latin typeface="Calibri" charset="0"/>
                <a:ea typeface="ＭＳ Ｐゴシック" charset="0"/>
                <a:cs typeface="ＭＳ Ｐゴシック" charset="0"/>
              </a:rPr>
              <a:t>should we be prepared to handle questions about the unit of measure for the tile frame?  Is the unit of measure tiles, inches, something else?</a:t>
            </a:r>
          </a:p>
          <a:p>
            <a:pPr>
              <a:spcBef>
                <a:spcPts val="0"/>
              </a:spcBef>
            </a:pPr>
            <a:r>
              <a:rPr lang="en-US" dirty="0" smtClean="0">
                <a:latin typeface="Calibri" charset="0"/>
                <a:ea typeface="ＭＳ Ｐゴシック" charset="0"/>
                <a:cs typeface="ＭＳ Ｐゴシック" charset="0"/>
              </a:rPr>
              <a:t>How </a:t>
            </a:r>
            <a:r>
              <a:rPr lang="en-US" dirty="0">
                <a:latin typeface="Calibri" charset="0"/>
                <a:ea typeface="ＭＳ Ｐゴシック" charset="0"/>
                <a:cs typeface="ＭＳ Ｐゴシック" charset="0"/>
              </a:rPr>
              <a:t>do you feel about this question</a:t>
            </a:r>
            <a:r>
              <a:rPr lang="en-US" dirty="0" smtClean="0">
                <a:latin typeface="Calibri" charset="0"/>
                <a:ea typeface="ＭＳ Ｐゴシック" charset="0"/>
                <a:cs typeface="ＭＳ Ｐゴシック" charset="0"/>
              </a:rPr>
              <a:t>?  Why?</a:t>
            </a:r>
            <a:endParaRPr lang="en-US" dirty="0">
              <a:latin typeface="Calibri" charset="0"/>
              <a:ea typeface="ＭＳ Ｐゴシック" charset="0"/>
              <a:cs typeface="ＭＳ Ｐゴシック" charset="0"/>
            </a:endParaRPr>
          </a:p>
        </p:txBody>
      </p:sp>
      <p:sp>
        <p:nvSpPr>
          <p:cNvPr id="7577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127AFD-FD55-804F-AA82-813422738ED7}" type="slidenum">
              <a:rPr lang="en-US" sz="1200">
                <a:latin typeface="Calibri" charset="0"/>
                <a:cs typeface="Arial" charset="0"/>
              </a:rPr>
              <a:pPr eaLnBrk="1" hangingPunct="1"/>
              <a:t>30</a:t>
            </a:fld>
            <a:endParaRPr lang="en-US" sz="1200">
              <a:latin typeface="Calibri"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7782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latin typeface="Calibri" charset="0"/>
                <a:ea typeface="ＭＳ Ｐゴシック" charset="0"/>
                <a:cs typeface="ＭＳ Ｐゴシック" charset="0"/>
              </a:rPr>
              <a:t>For </a:t>
            </a:r>
            <a:r>
              <a:rPr lang="en-US">
                <a:latin typeface="Calibri" charset="0"/>
                <a:ea typeface="ＭＳ Ｐゴシック" charset="0"/>
                <a:cs typeface="ＭＳ Ｐゴシック" charset="0"/>
              </a:rPr>
              <a:t>Activity </a:t>
            </a:r>
            <a:r>
              <a:rPr lang="en-US" smtClean="0">
                <a:latin typeface="Calibri" charset="0"/>
                <a:ea typeface="ＭＳ Ｐゴシック" charset="0"/>
                <a:cs typeface="ＭＳ Ｐゴシック" charset="0"/>
              </a:rPr>
              <a:t>3, </a:t>
            </a:r>
            <a:r>
              <a:rPr lang="en-US" dirty="0">
                <a:latin typeface="Calibri" charset="0"/>
                <a:ea typeface="ＭＳ Ｐゴシック" charset="0"/>
                <a:cs typeface="ＭＳ Ｐゴシック" charset="0"/>
              </a:rPr>
              <a:t>we will </a:t>
            </a:r>
            <a:r>
              <a:rPr lang="en-US" dirty="0" smtClean="0">
                <a:latin typeface="Calibri" charset="0"/>
                <a:ea typeface="ＭＳ Ｐゴシック" charset="0"/>
                <a:cs typeface="ＭＳ Ｐゴシック" charset="0"/>
              </a:rPr>
              <a:t>use the </a:t>
            </a:r>
            <a:r>
              <a:rPr lang="en-US" dirty="0">
                <a:latin typeface="Calibri" charset="0"/>
                <a:ea typeface="ＭＳ Ｐゴシック" charset="0"/>
                <a:cs typeface="ＭＳ Ｐゴシック" charset="0"/>
              </a:rPr>
              <a:t>second assessment question that you brought along today.</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Underline elements of the assessment that reflect student engagement as indicated through the mathematical practices.</a:t>
            </a:r>
          </a:p>
          <a:p>
            <a:pPr>
              <a:lnSpc>
                <a:spcPct val="90000"/>
              </a:lnSpc>
            </a:pPr>
            <a:r>
              <a:rPr lang="en-US" dirty="0">
                <a:latin typeface="Calibri" charset="0"/>
                <a:ea typeface="ＭＳ Ｐゴシック" charset="0"/>
                <a:cs typeface="ＭＳ Ｐゴシック" charset="0"/>
              </a:rPr>
              <a:t>Circle deliberate, real-world connections in the assessment questions.</a:t>
            </a:r>
          </a:p>
          <a:p>
            <a:pPr>
              <a:lnSpc>
                <a:spcPct val="90000"/>
              </a:lnSpc>
            </a:pPr>
            <a:r>
              <a:rPr lang="en-US" dirty="0">
                <a:latin typeface="Calibri" charset="0"/>
                <a:ea typeface="ＭＳ Ｐゴシック" charset="0"/>
                <a:cs typeface="ＭＳ Ｐゴシック" charset="0"/>
              </a:rPr>
              <a:t>If you find that these elements could be stronger, or find them to be absent, feel free to write or revise the question.</a:t>
            </a:r>
          </a:p>
          <a:p>
            <a:pPr>
              <a:lnSpc>
                <a:spcPct val="90000"/>
              </a:lnSpc>
            </a:pPr>
            <a:r>
              <a:rPr lang="en-US" dirty="0">
                <a:latin typeface="Calibri" charset="0"/>
                <a:ea typeface="ＭＳ Ｐゴシック" charset="0"/>
                <a:cs typeface="ＭＳ Ｐゴシック" charset="0"/>
              </a:rPr>
              <a:t>We will take 10 minutes to complete this individual work, then we will share at our tables.</a:t>
            </a:r>
          </a:p>
          <a:p>
            <a:pPr>
              <a:lnSpc>
                <a:spcPct val="90000"/>
              </a:lnSpc>
            </a:pPr>
            <a:endParaRPr lang="en-US"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Allow 10-15 minutes.</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Now take turns at your table and share the reasoning behind why you feel that the engagement and real-world connections in your assessment question were strong, or why you feel that they are stronger now that they have been revised.</a:t>
            </a:r>
          </a:p>
          <a:p>
            <a:pPr>
              <a:lnSpc>
                <a:spcPct val="90000"/>
              </a:lnSpc>
            </a:pPr>
            <a:endParaRPr lang="en-US" dirty="0">
              <a:latin typeface="Calibri" charset="0"/>
              <a:ea typeface="ＭＳ Ｐゴシック" charset="0"/>
              <a:cs typeface="ＭＳ Ｐゴシック" charset="0"/>
            </a:endParaRPr>
          </a:p>
          <a:p>
            <a:pPr>
              <a:lnSpc>
                <a:spcPct val="90000"/>
              </a:lnSpc>
            </a:pPr>
            <a:r>
              <a:rPr lang="en-US" b="1" i="1" dirty="0">
                <a:latin typeface="Calibri" charset="0"/>
                <a:ea typeface="ＭＳ Ｐゴシック" charset="0"/>
                <a:cs typeface="ＭＳ Ｐゴシック" charset="0"/>
              </a:rPr>
              <a:t>Allow 10-15 minutes.</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Bring everybody back together to discuss and share any remaining concerns.</a:t>
            </a:r>
          </a:p>
          <a:p>
            <a:pPr>
              <a:lnSpc>
                <a:spcPct val="90000"/>
              </a:lnSpc>
            </a:pPr>
            <a:r>
              <a:rPr lang="en-US" dirty="0">
                <a:latin typeface="Calibri" charset="0"/>
                <a:ea typeface="ＭＳ Ｐゴシック" charset="0"/>
                <a:cs typeface="ＭＳ Ｐゴシック" charset="0"/>
              </a:rPr>
              <a:t>Thank everybody for their participation.</a:t>
            </a:r>
          </a:p>
          <a:p>
            <a:pPr>
              <a:lnSpc>
                <a:spcPct val="90000"/>
              </a:lnSpc>
            </a:pPr>
            <a:endParaRPr lang="en-US" dirty="0">
              <a:latin typeface="Calibri" charset="0"/>
              <a:ea typeface="ＭＳ Ｐゴシック" charset="0"/>
              <a:cs typeface="ＭＳ Ｐゴシック" charset="0"/>
            </a:endParaRPr>
          </a:p>
        </p:txBody>
      </p:sp>
      <p:sp>
        <p:nvSpPr>
          <p:cNvPr id="7782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71FD56-AB74-E144-95AD-944BEF8780EF}" type="slidenum">
              <a:rPr lang="en-US" sz="1200">
                <a:latin typeface="Calibri" charset="0"/>
                <a:cs typeface="Arial" charset="0"/>
              </a:rPr>
              <a:pPr eaLnBrk="1" hangingPunct="1"/>
              <a:t>31</a:t>
            </a:fld>
            <a:endParaRPr lang="en-US" sz="1200">
              <a:latin typeface="Calibri"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7987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Questions?</a:t>
            </a:r>
          </a:p>
        </p:txBody>
      </p:sp>
      <p:sp>
        <p:nvSpPr>
          <p:cNvPr id="7987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8A46A4-FEC0-4644-949F-F5CA9B2F685B}" type="slidenum">
              <a:rPr lang="en-US" sz="1200">
                <a:latin typeface="Calibri" charset="0"/>
                <a:cs typeface="Arial" charset="0"/>
              </a:rPr>
              <a:pPr eaLnBrk="1" hangingPunct="1"/>
              <a:t>32</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2253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Today we are focusing on three essential questions related to a key piece of PA Common Core transition.  </a:t>
            </a:r>
          </a:p>
          <a:p>
            <a:endParaRPr lang="en-US" i="1">
              <a:latin typeface="Calibri" charset="0"/>
              <a:ea typeface="ＭＳ Ｐゴシック" charset="0"/>
              <a:cs typeface="ＭＳ Ｐゴシック" charset="0"/>
            </a:endParaRPr>
          </a:p>
          <a:p>
            <a:r>
              <a:rPr lang="en-US" b="1" i="1">
                <a:latin typeface="Calibri" charset="0"/>
                <a:ea typeface="ＭＳ Ｐゴシック" charset="0"/>
                <a:cs typeface="ＭＳ Ｐゴシック" charset="0"/>
              </a:rPr>
              <a:t>Read each question aloud.</a:t>
            </a:r>
            <a:r>
              <a:rPr lang="en-US" b="1">
                <a:latin typeface="Calibri" charset="0"/>
                <a:ea typeface="ＭＳ Ｐゴシック" charset="0"/>
                <a:cs typeface="ＭＳ Ｐゴシック" charset="0"/>
              </a:rPr>
              <a:t> </a:t>
            </a:r>
          </a:p>
        </p:txBody>
      </p:sp>
      <p:sp>
        <p:nvSpPr>
          <p:cNvPr id="2253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C18D23-E278-AB45-A021-BEC960BE41CB}" type="slidenum">
              <a:rPr lang="en-US" sz="1200">
                <a:latin typeface="Calibri" charset="0"/>
                <a:cs typeface="Arial" charset="0"/>
              </a:rPr>
              <a:pPr eaLnBrk="1" hangingPunct="1"/>
              <a:t>4</a:t>
            </a:fld>
            <a:endParaRPr lang="en-US" sz="120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2457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According to Understanding by Design (Wiggins and </a:t>
            </a:r>
            <a:r>
              <a:rPr lang="en-US" dirty="0" err="1">
                <a:latin typeface="Calibri" charset="0"/>
                <a:ea typeface="ＭＳ Ｐゴシック" charset="0"/>
                <a:cs typeface="ＭＳ Ｐゴシック" charset="0"/>
              </a:rPr>
              <a:t>McTighe</a:t>
            </a:r>
            <a:r>
              <a:rPr lang="en-US" dirty="0">
                <a:latin typeface="Calibri" charset="0"/>
                <a:ea typeface="ＭＳ Ｐゴシック" charset="0"/>
                <a:cs typeface="ＭＳ Ｐゴシック" charset="0"/>
              </a:rPr>
              <a:t>), which of the following are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Techniques to Check for Understanding?</a:t>
            </a:r>
            <a:r>
              <a:rPr lang="ja-JP" altLang="en-US" dirty="0">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endParaRPr lang="en-US" b="1" i="1"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Provide one minute and have participants identify which of the following are techniques for checking for understanding. </a:t>
            </a:r>
          </a:p>
          <a:p>
            <a:r>
              <a:rPr lang="en-US" b="1" i="1" dirty="0">
                <a:latin typeface="Calibri" charset="0"/>
                <a:ea typeface="ＭＳ Ｐゴシック" charset="0"/>
                <a:cs typeface="ＭＳ Ｐゴシック" charset="0"/>
              </a:rPr>
              <a:t>Provide 4 minutes for participants to discuss the question with a shoulder buddy. </a:t>
            </a:r>
          </a:p>
          <a:p>
            <a:r>
              <a:rPr lang="en-US" b="1" dirty="0">
                <a:latin typeface="Calibri" charset="0"/>
                <a:ea typeface="ＭＳ Ｐゴシック" charset="0"/>
                <a:cs typeface="ＭＳ Ｐゴシック" charset="0"/>
              </a:rPr>
              <a:t>Generate the responses to this via group discussion.  Post the responses on chart paper. </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Answer: All except #10.  Number 10 is a formative assessment technique, but it is not on </a:t>
            </a:r>
            <a:r>
              <a:rPr lang="en-US" dirty="0" smtClean="0">
                <a:latin typeface="Calibri" charset="0"/>
                <a:ea typeface="ＭＳ Ｐゴシック" charset="0"/>
                <a:cs typeface="ＭＳ Ｐゴシック" charset="0"/>
              </a:rPr>
              <a:t>Wiggins</a:t>
            </a:r>
            <a:r>
              <a:rPr lang="en-US" altLang="ja-JP" dirty="0" smtClean="0">
                <a:latin typeface="Calibri" charset="0"/>
                <a:ea typeface="ＭＳ Ｐゴシック" charset="0"/>
                <a:cs typeface="ＭＳ Ｐゴシック" charset="0"/>
              </a:rPr>
              <a:t> </a:t>
            </a:r>
            <a:r>
              <a:rPr lang="en-US" altLang="ja-JP" dirty="0">
                <a:latin typeface="Calibri" charset="0"/>
                <a:ea typeface="ＭＳ Ｐゴシック" charset="0"/>
                <a:cs typeface="ＭＳ Ｐゴシック" charset="0"/>
              </a:rPr>
              <a:t>and </a:t>
            </a:r>
            <a:r>
              <a:rPr lang="en-US" altLang="ja-JP" dirty="0" err="1">
                <a:latin typeface="Calibri" charset="0"/>
                <a:ea typeface="ＭＳ Ｐゴシック" charset="0"/>
                <a:cs typeface="ＭＳ Ｐゴシック" charset="0"/>
              </a:rPr>
              <a:t>McTighe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list.  So if you said all of the </a:t>
            </a:r>
            <a:r>
              <a:rPr lang="en-US" altLang="ja-JP" dirty="0" smtClean="0">
                <a:latin typeface="Calibri" charset="0"/>
                <a:ea typeface="ＭＳ Ｐゴシック" charset="0"/>
                <a:cs typeface="ＭＳ Ｐゴシック" charset="0"/>
              </a:rPr>
              <a:t>above, </a:t>
            </a:r>
            <a:r>
              <a:rPr lang="en-US" altLang="ja-JP" dirty="0">
                <a:latin typeface="Calibri" charset="0"/>
                <a:ea typeface="ＭＳ Ｐゴシック" charset="0"/>
                <a:cs typeface="ＭＳ Ｐゴシック" charset="0"/>
              </a:rPr>
              <a:t>you have a high level of understanding but not perfect recall.</a:t>
            </a:r>
          </a:p>
          <a:p>
            <a:endParaRPr lang="en-US"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Ask participants to identify other ways, not identified on Wiggins</a:t>
            </a:r>
            <a:r>
              <a:rPr lang="ja-JP" altLang="en-US" b="1" i="1" dirty="0">
                <a:latin typeface="Calibri" charset="0"/>
                <a:ea typeface="ＭＳ Ｐゴシック" charset="0"/>
                <a:cs typeface="ＭＳ Ｐゴシック" charset="0"/>
              </a:rPr>
              <a:t>’</a:t>
            </a:r>
            <a:r>
              <a:rPr lang="en-US" altLang="ja-JP" b="1" i="1" dirty="0">
                <a:latin typeface="Calibri" charset="0"/>
                <a:ea typeface="ＭＳ Ｐゴシック" charset="0"/>
                <a:cs typeface="ＭＳ Ｐゴシック" charset="0"/>
              </a:rPr>
              <a:t> and </a:t>
            </a:r>
            <a:r>
              <a:rPr lang="en-US" altLang="ja-JP" b="1" i="1" dirty="0" err="1">
                <a:latin typeface="Calibri" charset="0"/>
                <a:ea typeface="ＭＳ Ｐゴシック" charset="0"/>
                <a:cs typeface="ＭＳ Ｐゴシック" charset="0"/>
              </a:rPr>
              <a:t>McTighe</a:t>
            </a:r>
            <a:r>
              <a:rPr lang="ja-JP" altLang="en-US" b="1" i="1" dirty="0">
                <a:latin typeface="Calibri" charset="0"/>
                <a:ea typeface="ＭＳ Ｐゴシック" charset="0"/>
                <a:cs typeface="ＭＳ Ｐゴシック" charset="0"/>
              </a:rPr>
              <a:t>’</a:t>
            </a:r>
            <a:r>
              <a:rPr lang="en-US" altLang="ja-JP" b="1" i="1" dirty="0">
                <a:latin typeface="Calibri" charset="0"/>
                <a:ea typeface="ＭＳ Ｐゴシック" charset="0"/>
                <a:cs typeface="ＭＳ Ｐゴシック" charset="0"/>
              </a:rPr>
              <a:t>s, that teachers check for understanding.  Identify approaches that are effective and some that are not effective.  </a:t>
            </a:r>
          </a:p>
          <a:p>
            <a:r>
              <a:rPr lang="en-US" b="1" i="1" dirty="0">
                <a:latin typeface="Calibri" charset="0"/>
                <a:ea typeface="ＭＳ Ｐゴシック" charset="0"/>
                <a:cs typeface="ＭＳ Ｐゴシック" charset="0"/>
              </a:rPr>
              <a:t>Discuss what differentiates an approach as effective or not. </a:t>
            </a:r>
          </a:p>
          <a:p>
            <a:r>
              <a:rPr lang="en-US" b="1" i="1" dirty="0">
                <a:latin typeface="Calibri" charset="0"/>
                <a:ea typeface="ＭＳ Ｐゴシック" charset="0"/>
                <a:cs typeface="ＭＳ Ｐゴシック" charset="0"/>
              </a:rPr>
              <a:t>Add participants responses of effective techniques to the chart paper.</a:t>
            </a:r>
            <a:endParaRPr lang="en-US" b="1" dirty="0">
              <a:latin typeface="Calibri" charset="0"/>
              <a:ea typeface="ＭＳ Ｐゴシック" charset="0"/>
              <a:cs typeface="ＭＳ Ｐゴシック" charset="0"/>
            </a:endParaRPr>
          </a:p>
          <a:p>
            <a:r>
              <a:rPr lang="en-US" b="1" i="1" dirty="0">
                <a:latin typeface="Calibri" charset="0"/>
                <a:ea typeface="ＭＳ Ｐゴシック" charset="0"/>
                <a:cs typeface="ＭＳ Ｐゴシック" charset="0"/>
              </a:rPr>
              <a:t>Have participants share their responses and discussions points.</a:t>
            </a:r>
            <a:endParaRPr lang="en-US" b="1"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8EE1C8-8A63-EF41-BF19-5E5D0353E5B5}" type="slidenum">
              <a:rPr lang="en-US" sz="1200">
                <a:latin typeface="Calibri" charset="0"/>
                <a:cs typeface="Arial" charset="0"/>
              </a:rPr>
              <a:pPr eaLnBrk="1" hangingPunct="1"/>
              <a:t>5</a:t>
            </a:fld>
            <a:endParaRPr lang="en-US" sz="120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2662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Optional: These four sites provide information about techniques for evaluating understanding</a:t>
            </a:r>
          </a:p>
        </p:txBody>
      </p:sp>
      <p:sp>
        <p:nvSpPr>
          <p:cNvPr id="26627"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88E362-E945-9245-ABB7-201EF6B99BBD}" type="slidenum">
              <a:rPr lang="en-US" sz="1200">
                <a:latin typeface="Calibri" charset="0"/>
                <a:cs typeface="Arial" charset="0"/>
              </a:rPr>
              <a:pPr eaLnBrk="1" hangingPunct="1"/>
              <a:t>6</a:t>
            </a:fld>
            <a:endParaRPr lang="en-US" sz="12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28674"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b="1" i="1" dirty="0">
                <a:latin typeface="Calibri" charset="0"/>
                <a:ea typeface="ＭＳ Ｐゴシック" charset="0"/>
                <a:cs typeface="ＭＳ Ｐゴシック" charset="0"/>
              </a:rPr>
              <a:t>Have participants discuss the differences between formative and summative assessment and when is each appropriate for use in the classroom.  Close the discussion with formative assessment and its role in the classroom.</a:t>
            </a:r>
            <a:r>
              <a:rPr lang="en-US" sz="900" b="1" dirty="0">
                <a:latin typeface="Calibri" charset="0"/>
                <a:ea typeface="ＭＳ Ｐゴシック" charset="0"/>
                <a:cs typeface="ＭＳ Ｐゴシック" charset="0"/>
              </a:rPr>
              <a:t> </a:t>
            </a:r>
          </a:p>
          <a:p>
            <a:pPr>
              <a:lnSpc>
                <a:spcPct val="80000"/>
              </a:lnSpc>
            </a:pPr>
            <a:endParaRPr lang="en-US" sz="900" dirty="0">
              <a:latin typeface="Calibri" charset="0"/>
              <a:ea typeface="ＭＳ Ｐゴシック" charset="0"/>
              <a:cs typeface="ＭＳ Ｐゴシック" charset="0"/>
            </a:endParaRPr>
          </a:p>
          <a:p>
            <a:pPr>
              <a:lnSpc>
                <a:spcPct val="80000"/>
              </a:lnSpc>
            </a:pPr>
            <a:r>
              <a:rPr lang="en-US" sz="1200" dirty="0">
                <a:latin typeface="Calibri" charset="0"/>
                <a:ea typeface="ＭＳ Ｐゴシック" charset="0"/>
                <a:cs typeface="ＭＳ Ｐゴシック" charset="0"/>
              </a:rPr>
              <a:t>The role of formative assessment is to </a:t>
            </a:r>
            <a:r>
              <a:rPr lang="ja-JP" altLang="en-US" sz="1200" dirty="0">
                <a:latin typeface="Calibri" charset="0"/>
                <a:ea typeface="ＭＳ Ｐゴシック" charset="0"/>
                <a:cs typeface="ＭＳ Ｐゴシック" charset="0"/>
              </a:rPr>
              <a:t>“</a:t>
            </a:r>
            <a:r>
              <a:rPr lang="en-US" altLang="ja-JP" sz="1200" dirty="0">
                <a:latin typeface="Calibri" charset="0"/>
                <a:ea typeface="ＭＳ Ｐゴシック" charset="0"/>
                <a:cs typeface="ＭＳ Ｐゴシック" charset="0"/>
              </a:rPr>
              <a:t>. . . ferret out the apparent from genuine understandings. . . </a:t>
            </a:r>
            <a:r>
              <a:rPr lang="ja-JP" altLang="en-US" sz="1200" dirty="0">
                <a:latin typeface="Calibri" charset="0"/>
                <a:ea typeface="ＭＳ Ｐゴシック" charset="0"/>
                <a:cs typeface="ＭＳ Ｐゴシック" charset="0"/>
              </a:rPr>
              <a:t>“</a:t>
            </a:r>
            <a:r>
              <a:rPr lang="en-US" altLang="ja-JP" sz="1200" dirty="0">
                <a:latin typeface="Calibri" charset="0"/>
                <a:ea typeface="ＭＳ Ｐゴシック" charset="0"/>
                <a:cs typeface="ＭＳ Ｐゴシック" charset="0"/>
              </a:rPr>
              <a:t>  Formative assessments are ongoing and informal.  They allow teachers to gather information on student learning.  They provide students with feedback on their progress towards specific learning goals.</a:t>
            </a:r>
          </a:p>
          <a:p>
            <a:pPr>
              <a:lnSpc>
                <a:spcPct val="80000"/>
              </a:lnSpc>
            </a:pPr>
            <a:r>
              <a:rPr lang="en-US" sz="1200" i="1" dirty="0">
                <a:latin typeface="Calibri"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a:p>
            <a:pPr>
              <a:lnSpc>
                <a:spcPct val="80000"/>
              </a:lnSpc>
            </a:pPr>
            <a:r>
              <a:rPr lang="en-US" sz="1200" dirty="0">
                <a:latin typeface="Calibri" charset="0"/>
                <a:ea typeface="ＭＳ Ｐゴシック" charset="0"/>
                <a:cs typeface="ＭＳ Ｐゴシック" charset="0"/>
              </a:rPr>
              <a:t>Unfortunately, there might be some misconceptions about Formative </a:t>
            </a:r>
            <a:r>
              <a:rPr lang="en-US" sz="1200" dirty="0" smtClean="0">
                <a:latin typeface="Calibri" charset="0"/>
                <a:ea typeface="ＭＳ Ｐゴシック" charset="0"/>
                <a:cs typeface="ＭＳ Ｐゴシック" charset="0"/>
              </a:rPr>
              <a:t>Assessment.</a:t>
            </a:r>
            <a:endParaRPr lang="en-US" sz="1200" dirty="0">
              <a:latin typeface="Calibri" charset="0"/>
              <a:ea typeface="ＭＳ Ｐゴシック" charset="0"/>
              <a:cs typeface="ＭＳ Ｐゴシック" charset="0"/>
            </a:endParaRPr>
          </a:p>
          <a:p>
            <a:pPr>
              <a:lnSpc>
                <a:spcPct val="80000"/>
              </a:lnSpc>
            </a:pPr>
            <a:r>
              <a:rPr lang="en-US" sz="1200" dirty="0">
                <a:latin typeface="Calibri" charset="0"/>
                <a:ea typeface="ＭＳ Ｐゴシック" charset="0"/>
                <a:cs typeface="ＭＳ Ｐゴシック" charset="0"/>
              </a:rPr>
              <a:t>	</a:t>
            </a:r>
          </a:p>
          <a:p>
            <a:pPr>
              <a:lnSpc>
                <a:spcPct val="80000"/>
              </a:lnSpc>
            </a:pPr>
            <a:r>
              <a:rPr lang="en-US" sz="1200" b="1" i="1" dirty="0">
                <a:latin typeface="Calibri" charset="0"/>
                <a:ea typeface="ＭＳ Ｐゴシック" charset="0"/>
                <a:cs typeface="ＭＳ Ｐゴシック" charset="0"/>
              </a:rPr>
              <a:t>Gesture toward the projection screen</a:t>
            </a:r>
          </a:p>
          <a:p>
            <a:pPr>
              <a:lnSpc>
                <a:spcPct val="80000"/>
              </a:lnSpc>
            </a:pPr>
            <a:r>
              <a:rPr lang="en-US" sz="1200" dirty="0">
                <a:latin typeface="Calibri" charset="0"/>
                <a:ea typeface="ＭＳ Ｐゴシック" charset="0"/>
                <a:cs typeface="ＭＳ Ｐゴシック" charset="0"/>
              </a:rPr>
              <a:t> </a:t>
            </a:r>
          </a:p>
          <a:p>
            <a:pPr>
              <a:lnSpc>
                <a:spcPct val="80000"/>
              </a:lnSpc>
            </a:pPr>
            <a:r>
              <a:rPr lang="en-US" sz="1200" dirty="0">
                <a:latin typeface="Calibri" charset="0"/>
                <a:ea typeface="ＭＳ Ｐゴシック" charset="0"/>
                <a:cs typeface="ＭＳ Ｐゴシック" charset="0"/>
              </a:rPr>
              <a:t>Confirming that a few students </a:t>
            </a:r>
            <a:r>
              <a:rPr lang="en-US" altLang="ja-JP" sz="1200" dirty="0" smtClean="0">
                <a:latin typeface="Calibri" charset="0"/>
                <a:ea typeface="ＭＳ Ｐゴシック" charset="0"/>
                <a:cs typeface="ＭＳ Ｐゴシック" charset="0"/>
              </a:rPr>
              <a:t>get it, </a:t>
            </a:r>
            <a:r>
              <a:rPr lang="en-US" altLang="ja-JP" sz="1200" dirty="0">
                <a:latin typeface="Calibri" charset="0"/>
                <a:ea typeface="ＭＳ Ｐゴシック" charset="0"/>
                <a:cs typeface="ＭＳ Ｐゴシック" charset="0"/>
              </a:rPr>
              <a:t>which is often demonstrated as teachers question a few students at the end of the </a:t>
            </a:r>
            <a:r>
              <a:rPr lang="en-US" altLang="ja-JP" sz="1200" dirty="0" smtClean="0">
                <a:latin typeface="Calibri" charset="0"/>
                <a:ea typeface="ＭＳ Ｐゴシック" charset="0"/>
                <a:cs typeface="ＭＳ Ｐゴシック" charset="0"/>
              </a:rPr>
              <a:t>lesson </a:t>
            </a:r>
            <a:r>
              <a:rPr lang="en-US" altLang="ja-JP" sz="1200" dirty="0">
                <a:latin typeface="Calibri" charset="0"/>
                <a:ea typeface="ＭＳ Ｐゴシック" charset="0"/>
                <a:cs typeface="ＭＳ Ｐゴシック" charset="0"/>
              </a:rPr>
              <a:t>does not mean that EACH student gets it.  While some formative assessment strategies may not be practical with a large group of learners, there are other strategies that can be used with this type of group.  These strategies may include hand signals, personal white board, etc.</a:t>
            </a:r>
          </a:p>
          <a:p>
            <a:pPr>
              <a:lnSpc>
                <a:spcPct val="80000"/>
              </a:lnSpc>
            </a:pPr>
            <a:endParaRPr lang="en-US" sz="900" dirty="0">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A767B9-DBF7-8249-B0C1-6CE08B58A0AA}" type="slidenum">
              <a:rPr lang="en-US" sz="1200">
                <a:latin typeface="Calibri" charset="0"/>
                <a:cs typeface="Arial" charset="0"/>
              </a:rPr>
              <a:pPr eaLnBrk="1" hangingPunct="1"/>
              <a:t>7</a:t>
            </a:fld>
            <a:endParaRPr lang="en-US" sz="1200">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3072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 intent of a </a:t>
            </a:r>
            <a:r>
              <a:rPr lang="en-US" dirty="0" smtClean="0">
                <a:latin typeface="Calibri" charset="0"/>
                <a:ea typeface="ＭＳ Ｐゴシック" charset="0"/>
                <a:cs typeface="ＭＳ Ｐゴシック" charset="0"/>
              </a:rPr>
              <a:t>formative assessment </a:t>
            </a:r>
            <a:r>
              <a:rPr lang="en-US" dirty="0">
                <a:latin typeface="Calibri" charset="0"/>
                <a:ea typeface="ＭＳ Ｐゴシック" charset="0"/>
                <a:cs typeface="ＭＳ Ｐゴシック" charset="0"/>
              </a:rPr>
              <a:t>should always be to differentiate instruction and genuinely alter the course of learning.</a:t>
            </a:r>
          </a:p>
          <a:p>
            <a:r>
              <a:rPr lang="en-US" dirty="0">
                <a:latin typeface="Calibri" charset="0"/>
                <a:ea typeface="ＭＳ Ｐゴシック" charset="0"/>
                <a:cs typeface="ＭＳ Ｐゴシック" charset="0"/>
              </a:rPr>
              <a:t>If we move on, we have not differentiated for the students that did not give a thumbs up, and we have not altered the course of learning.</a:t>
            </a:r>
          </a:p>
        </p:txBody>
      </p:sp>
      <p:sp>
        <p:nvSpPr>
          <p:cNvPr id="30723"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67681D-C3F7-404A-A46E-B410C1173ADF}" type="slidenum">
              <a:rPr lang="en-US" sz="1200">
                <a:latin typeface="Calibri" charset="0"/>
                <a:cs typeface="Arial" charset="0"/>
              </a:rPr>
              <a:pPr eaLnBrk="1" hangingPunct="1"/>
              <a:t>8</a:t>
            </a:fld>
            <a:endParaRPr lang="en-US" sz="1200">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32770"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Differentiating means that we provide the advanced students with meaningful learning experiences, </a:t>
            </a:r>
            <a:r>
              <a:rPr lang="en-US">
                <a:latin typeface="Calibri" charset="0"/>
                <a:ea typeface="ＭＳ Ｐゴシック" charset="0"/>
                <a:cs typeface="ＭＳ Ｐゴシック" charset="0"/>
              </a:rPr>
              <a:t>and </a:t>
            </a:r>
            <a:r>
              <a:rPr lang="en-US" smtClean="0">
                <a:latin typeface="Calibri" charset="0"/>
                <a:ea typeface="ＭＳ Ｐゴシック" charset="0"/>
                <a:cs typeface="ＭＳ Ｐゴシック" charset="0"/>
              </a:rPr>
              <a:t>don</a:t>
            </a:r>
            <a:r>
              <a:rPr lang="en-US" altLang="ja-JP" smtClean="0">
                <a:latin typeface="Calibri" charset="0"/>
                <a:ea typeface="ＭＳ Ｐゴシック" charset="0"/>
                <a:cs typeface="ＭＳ Ｐゴシック" charset="0"/>
              </a:rPr>
              <a:t>’t </a:t>
            </a:r>
            <a:r>
              <a:rPr lang="en-US" altLang="ja-JP" dirty="0">
                <a:latin typeface="Calibri" charset="0"/>
                <a:ea typeface="ＭＳ Ｐゴシック" charset="0"/>
                <a:cs typeface="ＭＳ Ｐゴシック" charset="0"/>
              </a:rPr>
              <a:t>just use them to tutor other students, or give them 50 more problems to kill time while we work with the rest of the class.</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Differentiating also means that students who have not yet mastered the learning will proactively receive material via a different instructional method </a:t>
            </a:r>
            <a:r>
              <a:rPr lang="en-US" dirty="0" smtClean="0">
                <a:latin typeface="Calibri" charset="0"/>
                <a:ea typeface="ＭＳ Ｐゴシック" charset="0"/>
                <a:cs typeface="ＭＳ Ｐゴシック" charset="0"/>
              </a:rPr>
              <a:t>suited </a:t>
            </a:r>
            <a:r>
              <a:rPr lang="en-US" dirty="0">
                <a:latin typeface="Calibri" charset="0"/>
                <a:ea typeface="ＭＳ Ｐゴシック" charset="0"/>
                <a:cs typeface="ＭＳ Ｐゴシック" charset="0"/>
              </a:rPr>
              <a:t>to their learning needs.</a:t>
            </a:r>
          </a:p>
        </p:txBody>
      </p:sp>
      <p:sp>
        <p:nvSpPr>
          <p:cNvPr id="32771"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767" indent="-286064" eaLnBrk="0" hangingPunct="0">
              <a:defRPr sz="2400">
                <a:solidFill>
                  <a:schemeClr val="tx1"/>
                </a:solidFill>
                <a:latin typeface="Arial" charset="0"/>
                <a:ea typeface="ＭＳ Ｐゴシック" charset="0"/>
              </a:defRPr>
            </a:lvl2pPr>
            <a:lvl3pPr marL="1144257" indent="-228851" eaLnBrk="0" hangingPunct="0">
              <a:defRPr sz="2400">
                <a:solidFill>
                  <a:schemeClr val="tx1"/>
                </a:solidFill>
                <a:latin typeface="Arial" charset="0"/>
                <a:ea typeface="ＭＳ Ｐゴシック" charset="0"/>
              </a:defRPr>
            </a:lvl3pPr>
            <a:lvl4pPr marL="1601960" indent="-228851" eaLnBrk="0" hangingPunct="0">
              <a:defRPr sz="2400">
                <a:solidFill>
                  <a:schemeClr val="tx1"/>
                </a:solidFill>
                <a:latin typeface="Arial" charset="0"/>
                <a:ea typeface="ＭＳ Ｐゴシック" charset="0"/>
              </a:defRPr>
            </a:lvl4pPr>
            <a:lvl5pPr marL="2059663" indent="-228851" eaLnBrk="0" hangingPunct="0">
              <a:defRPr sz="2400">
                <a:solidFill>
                  <a:schemeClr val="tx1"/>
                </a:solidFill>
                <a:latin typeface="Arial" charset="0"/>
                <a:ea typeface="ＭＳ Ｐゴシック" charset="0"/>
              </a:defRPr>
            </a:lvl5pPr>
            <a:lvl6pPr marL="2517366" indent="-228851" eaLnBrk="0" fontAlgn="base" hangingPunct="0">
              <a:spcBef>
                <a:spcPct val="0"/>
              </a:spcBef>
              <a:spcAft>
                <a:spcPct val="0"/>
              </a:spcAft>
              <a:defRPr sz="2400">
                <a:solidFill>
                  <a:schemeClr val="tx1"/>
                </a:solidFill>
                <a:latin typeface="Arial" charset="0"/>
                <a:ea typeface="ＭＳ Ｐゴシック" charset="0"/>
              </a:defRPr>
            </a:lvl6pPr>
            <a:lvl7pPr marL="2975069" indent="-228851" eaLnBrk="0" fontAlgn="base" hangingPunct="0">
              <a:spcBef>
                <a:spcPct val="0"/>
              </a:spcBef>
              <a:spcAft>
                <a:spcPct val="0"/>
              </a:spcAft>
              <a:defRPr sz="2400">
                <a:solidFill>
                  <a:schemeClr val="tx1"/>
                </a:solidFill>
                <a:latin typeface="Arial" charset="0"/>
                <a:ea typeface="ＭＳ Ｐゴシック" charset="0"/>
              </a:defRPr>
            </a:lvl7pPr>
            <a:lvl8pPr marL="3432772" indent="-228851" eaLnBrk="0" fontAlgn="base" hangingPunct="0">
              <a:spcBef>
                <a:spcPct val="0"/>
              </a:spcBef>
              <a:spcAft>
                <a:spcPct val="0"/>
              </a:spcAft>
              <a:defRPr sz="2400">
                <a:solidFill>
                  <a:schemeClr val="tx1"/>
                </a:solidFill>
                <a:latin typeface="Arial" charset="0"/>
                <a:ea typeface="ＭＳ Ｐゴシック" charset="0"/>
              </a:defRPr>
            </a:lvl8pPr>
            <a:lvl9pPr marL="3890475" indent="-228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5805F-C75B-C64D-A73C-A4375C5658E5}" type="slidenum">
              <a:rPr lang="en-US" sz="1200">
                <a:latin typeface="Calibri" charset="0"/>
                <a:cs typeface="Arial" charset="0"/>
              </a:rPr>
              <a:pPr eaLnBrk="1" hangingPunct="1"/>
              <a:t>9</a:t>
            </a:fld>
            <a:endParaRPr lang="en-US"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smtClean="0"/>
            </a:lvl1pPr>
          </a:lstStyle>
          <a:p>
            <a:pPr>
              <a:defRPr/>
            </a:pPr>
            <a:r>
              <a:rPr lang="en-US"/>
              <a:t>Copyright ©2010 Commonwealth of Pennsylvania</a:t>
            </a:r>
          </a:p>
        </p:txBody>
      </p:sp>
      <p:sp>
        <p:nvSpPr>
          <p:cNvPr id="5" name="Slide Number Placeholder 5"/>
          <p:cNvSpPr>
            <a:spLocks noGrp="1"/>
          </p:cNvSpPr>
          <p:nvPr>
            <p:ph type="sldNum" sz="quarter" idx="11"/>
          </p:nvPr>
        </p:nvSpPr>
        <p:spPr/>
        <p:txBody>
          <a:bodyPr/>
          <a:lstStyle>
            <a:lvl1pPr>
              <a:defRPr smtClean="0"/>
            </a:lvl1pPr>
          </a:lstStyle>
          <a:p>
            <a:pPr>
              <a:defRPr/>
            </a:pPr>
            <a:fld id="{0270C373-06D7-EC48-9653-5DF51A7C582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856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6" name="Slide Number Placeholder 5"/>
          <p:cNvSpPr>
            <a:spLocks noGrp="1"/>
          </p:cNvSpPr>
          <p:nvPr>
            <p:ph type="sldNum" sz="quarter" idx="12"/>
          </p:nvPr>
        </p:nvSpPr>
        <p:spPr/>
        <p:txBody>
          <a:bodyPr/>
          <a:lstStyle>
            <a:lvl1pPr>
              <a:defRPr smtClean="0"/>
            </a:lvl1pPr>
          </a:lstStyle>
          <a:p>
            <a:pPr>
              <a:defRPr/>
            </a:pPr>
            <a:fld id="{652D03FE-C1A0-384C-A886-CAC60C42EE1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480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6" name="Slide Number Placeholder 5"/>
          <p:cNvSpPr>
            <a:spLocks noGrp="1"/>
          </p:cNvSpPr>
          <p:nvPr>
            <p:ph type="sldNum" sz="quarter" idx="12"/>
          </p:nvPr>
        </p:nvSpPr>
        <p:spPr/>
        <p:txBody>
          <a:bodyPr/>
          <a:lstStyle>
            <a:lvl1pPr>
              <a:defRPr smtClean="0"/>
            </a:lvl1pPr>
          </a:lstStyle>
          <a:p>
            <a:pPr>
              <a:defRPr/>
            </a:pPr>
            <a:fld id="{6624C4C3-10BA-E64D-A223-9854C1F25B5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254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6" name="Slide Number Placeholder 5"/>
          <p:cNvSpPr>
            <a:spLocks noGrp="1"/>
          </p:cNvSpPr>
          <p:nvPr>
            <p:ph type="sldNum" sz="quarter" idx="12"/>
          </p:nvPr>
        </p:nvSpPr>
        <p:spPr/>
        <p:txBody>
          <a:bodyPr/>
          <a:lstStyle>
            <a:lvl1pPr>
              <a:defRPr smtClean="0"/>
            </a:lvl1pPr>
          </a:lstStyle>
          <a:p>
            <a:pPr>
              <a:defRPr/>
            </a:pPr>
            <a:fld id="{92CBBC63-2F5E-104F-9776-88E1E61222D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150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6" name="Slide Number Placeholder 5"/>
          <p:cNvSpPr>
            <a:spLocks noGrp="1"/>
          </p:cNvSpPr>
          <p:nvPr>
            <p:ph type="sldNum" sz="quarter" idx="12"/>
          </p:nvPr>
        </p:nvSpPr>
        <p:spPr/>
        <p:txBody>
          <a:bodyPr/>
          <a:lstStyle>
            <a:lvl1pPr>
              <a:defRPr smtClean="0"/>
            </a:lvl1pPr>
          </a:lstStyle>
          <a:p>
            <a:pPr>
              <a:defRPr/>
            </a:pPr>
            <a:fld id="{89A5D68E-6EF7-AE49-A9A4-3E80F5625CD3}"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537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7" name="Slide Number Placeholder 6"/>
          <p:cNvSpPr>
            <a:spLocks noGrp="1"/>
          </p:cNvSpPr>
          <p:nvPr>
            <p:ph type="sldNum" sz="quarter" idx="12"/>
          </p:nvPr>
        </p:nvSpPr>
        <p:spPr/>
        <p:txBody>
          <a:bodyPr/>
          <a:lstStyle>
            <a:lvl1pPr>
              <a:defRPr smtClean="0"/>
            </a:lvl1pPr>
          </a:lstStyle>
          <a:p>
            <a:pPr>
              <a:defRPr/>
            </a:pPr>
            <a:fld id="{A1C01DF7-7E3A-1D47-96AE-D86D93C08D0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738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9" name="Slide Number Placeholder 8"/>
          <p:cNvSpPr>
            <a:spLocks noGrp="1"/>
          </p:cNvSpPr>
          <p:nvPr>
            <p:ph type="sldNum" sz="quarter" idx="12"/>
          </p:nvPr>
        </p:nvSpPr>
        <p:spPr/>
        <p:txBody>
          <a:bodyPr/>
          <a:lstStyle>
            <a:lvl1pPr>
              <a:defRPr smtClean="0"/>
            </a:lvl1pPr>
          </a:lstStyle>
          <a:p>
            <a:pPr>
              <a:defRPr/>
            </a:pPr>
            <a:fld id="{E1EC1860-9C97-6547-A137-55735343058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72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5" name="Slide Number Placeholder 4"/>
          <p:cNvSpPr>
            <a:spLocks noGrp="1"/>
          </p:cNvSpPr>
          <p:nvPr>
            <p:ph type="sldNum" sz="quarter" idx="12"/>
          </p:nvPr>
        </p:nvSpPr>
        <p:spPr/>
        <p:txBody>
          <a:bodyPr/>
          <a:lstStyle>
            <a:lvl1pPr>
              <a:defRPr smtClean="0"/>
            </a:lvl1pPr>
          </a:lstStyle>
          <a:p>
            <a:pPr>
              <a:defRPr/>
            </a:pPr>
            <a:fld id="{D14C192F-00D5-7042-8821-DF10AEA9D43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00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4" name="Slide Number Placeholder 3"/>
          <p:cNvSpPr>
            <a:spLocks noGrp="1"/>
          </p:cNvSpPr>
          <p:nvPr>
            <p:ph type="sldNum" sz="quarter" idx="12"/>
          </p:nvPr>
        </p:nvSpPr>
        <p:spPr/>
        <p:txBody>
          <a:bodyPr/>
          <a:lstStyle>
            <a:lvl1pPr>
              <a:defRPr smtClean="0"/>
            </a:lvl1pPr>
          </a:lstStyle>
          <a:p>
            <a:pPr>
              <a:defRPr/>
            </a:pPr>
            <a:fld id="{0BBD294B-6226-1143-81ED-FA6F692496A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490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7" name="Slide Number Placeholder 6"/>
          <p:cNvSpPr>
            <a:spLocks noGrp="1"/>
          </p:cNvSpPr>
          <p:nvPr>
            <p:ph type="sldNum" sz="quarter" idx="12"/>
          </p:nvPr>
        </p:nvSpPr>
        <p:spPr/>
        <p:txBody>
          <a:bodyPr/>
          <a:lstStyle>
            <a:lvl1pPr>
              <a:defRPr smtClean="0"/>
            </a:lvl1pPr>
          </a:lstStyle>
          <a:p>
            <a:pPr>
              <a:defRPr/>
            </a:pPr>
            <a:fld id="{DE96E0A7-7968-8246-BB49-4D0879FFE04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482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Copyright ©2010 Commonwealth of Pennsylvania</a:t>
            </a:r>
          </a:p>
        </p:txBody>
      </p:sp>
      <p:sp>
        <p:nvSpPr>
          <p:cNvPr id="7" name="Slide Number Placeholder 6"/>
          <p:cNvSpPr>
            <a:spLocks noGrp="1"/>
          </p:cNvSpPr>
          <p:nvPr>
            <p:ph type="sldNum" sz="quarter" idx="12"/>
          </p:nvPr>
        </p:nvSpPr>
        <p:spPr/>
        <p:txBody>
          <a:bodyPr/>
          <a:lstStyle>
            <a:lvl1pPr>
              <a:defRPr smtClean="0"/>
            </a:lvl1pPr>
          </a:lstStyle>
          <a:p>
            <a:pPr>
              <a:defRPr/>
            </a:pPr>
            <a:fld id="{748DACEB-BFF5-A74C-83C8-98C1F35E6F16}"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8478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64063" y="0"/>
            <a:ext cx="4122737" cy="1219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36600" y="6538913"/>
            <a:ext cx="2903538" cy="319087"/>
          </a:xfrm>
          <a:prstGeom prst="rect">
            <a:avLst/>
          </a:prstGeom>
        </p:spPr>
        <p:txBody>
          <a:bodyPr vert="horz" wrap="square" lIns="91440" tIns="45720" rIns="91440" bIns="45720" numCol="1" anchor="ctr" anchorCtr="0" compatLnSpc="1">
            <a:prstTxWarp prst="textNoShape">
              <a:avLst/>
            </a:prstTxWarp>
          </a:bodyPr>
          <a:lstStyle>
            <a:lvl1pPr>
              <a:defRPr sz="900" smtClean="0">
                <a:solidFill>
                  <a:schemeClr val="bg1"/>
                </a:solidFill>
                <a:latin typeface="Calibri" charset="0"/>
                <a:cs typeface="Calibri" charset="0"/>
              </a:defRPr>
            </a:lvl1pPr>
          </a:lstStyle>
          <a:p>
            <a:pPr>
              <a:defRPr/>
            </a:pPr>
            <a:r>
              <a:rPr lang="en-US"/>
              <a:t>Copyright ©2010 Commonwealth of Pennsylvania</a:t>
            </a:r>
            <a:endParaRPr lang="en-US" b="1"/>
          </a:p>
        </p:txBody>
      </p:sp>
      <p:sp>
        <p:nvSpPr>
          <p:cNvPr id="6" name="Slide Number Placeholder 5"/>
          <p:cNvSpPr>
            <a:spLocks noGrp="1"/>
          </p:cNvSpPr>
          <p:nvPr>
            <p:ph type="sldNum" sz="quarter" idx="4"/>
          </p:nvPr>
        </p:nvSpPr>
        <p:spPr>
          <a:xfrm>
            <a:off x="7602538" y="6538913"/>
            <a:ext cx="1084262" cy="31908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Calibri" charset="0"/>
                <a:cs typeface="Calibri" charset="0"/>
              </a:defRPr>
            </a:lvl1pPr>
          </a:lstStyle>
          <a:p>
            <a:pPr>
              <a:defRPr/>
            </a:pPr>
            <a:fld id="{E2530958-909C-DE47-9343-B2C56AB92C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Lst>
  <p:hf hdr="0" dt="0"/>
  <p:txStyles>
    <p:titleStyle>
      <a:lvl1pPr algn="r" defTabSz="457200" rtl="0" eaLnBrk="0" fontAlgn="base" hangingPunct="0">
        <a:spcBef>
          <a:spcPct val="0"/>
        </a:spcBef>
        <a:spcAft>
          <a:spcPct val="0"/>
        </a:spcAft>
        <a:defRPr sz="3200" b="1" kern="1200">
          <a:solidFill>
            <a:schemeClr val="bg1"/>
          </a:solidFill>
          <a:latin typeface="Calibri" pitchFamily="34" charset="0"/>
          <a:ea typeface="ＭＳ Ｐゴシック" charset="0"/>
          <a:cs typeface="Calibri" pitchFamily="34" charset="0"/>
        </a:defRPr>
      </a:lvl1pPr>
      <a:lvl2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2pPr>
      <a:lvl3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3pPr>
      <a:lvl4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4pPr>
      <a:lvl5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5pPr>
      <a:lvl6pPr marL="4572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6pPr>
      <a:lvl7pPr marL="9144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7pPr>
      <a:lvl8pPr marL="13716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8pPr>
      <a:lvl9pPr marL="18288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2"/>
          </a:solidFill>
          <a:latin typeface="Calibri" pitchFamily="34" charset="0"/>
          <a:ea typeface="ＭＳ Ｐゴシック" charset="0"/>
          <a:cs typeface="Calibri"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alibri" pitchFamily="34" charset="0"/>
          <a:ea typeface="Calibri" pitchFamily="-112" charset="0"/>
          <a:cs typeface="Calibri"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rgbClr val="2D8EFF"/>
          </a:solidFill>
          <a:latin typeface="Calibri" pitchFamily="34" charset="0"/>
          <a:ea typeface="Calibri" pitchFamily="-112" charset="0"/>
          <a:cs typeface="Calibri"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rgbClr val="95C2F8"/>
          </a:solidFill>
          <a:latin typeface="Calibri" pitchFamily="34" charset="0"/>
          <a:ea typeface="Calibri" pitchFamily="-112" charset="0"/>
          <a:cs typeface="Calibri"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accent2"/>
          </a:solidFill>
          <a:latin typeface="Calibri" pitchFamily="34" charset="0"/>
          <a:ea typeface="Calibri" pitchFamily="-112"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map.mathshell.org/materials/lessons.php?taskid=214&amp;subpage=concept"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google.com/url?sa=t&amp;rct=j&amp;q=&amp;esrc=s&amp;source=web&amp;cd=6&amp;ved=0CJ0BEBYwBQ&amp;url=http://www.doe.k12.de.us/infosuites/staff/ci/content_areas/files/math/Investigations-Gr%202.pdf&amp;ei=v76qT6bAK6Hz0gGT3LTBCw&amp;usg=AFQjCNEDPczh0UqK-HYB1yGA7ARP0pdbCg&amp;sig2=9qqDPSkixCxUOqksNQfwf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hyperlink" Target="http://www.clker.com/clipart-25771.html"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tm.org/news/content.aspx?id=11474" TargetMode="External"/><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pdesas.org/module/assessment/About.aspx" TargetMode="External"/><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pdesa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google.com/url?sa=t&amp;rct=j&amp;q=&amp;esrc=s&amp;source=web&amp;cd=9&amp;ved=0CLoBEBYwCA&amp;url=http://ok.gov/sde/sites/ok.gov.sde/files/C3May20ppt.pdf&amp;ei=QsOqT-7ICuTI0QGrksz-Cw&amp;usg=AFQjCNGxBeU3jJpKVSJOr8msysruT02nrw&amp;sig2=dzc8BeHzZK8e186bEF_7hw"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assist.educ.msu.edu/ASSIST/classroom/assesses_learning/Sec1_plan_teach/Str2_ongoing_assessment/tool_check_understanding.htm" TargetMode="External"/><Relationship Id="rId4" Type="http://schemas.openxmlformats.org/officeDocument/2006/relationships/hyperlink" Target="http://www.acara.edu.au/curriculum/worksamples/AC_Worksample_Mathematics_1.pdf" TargetMode="External"/><Relationship Id="rId5" Type="http://schemas.openxmlformats.org/officeDocument/2006/relationships/hyperlink" Target="http://inquiryproject.terc.edu/assessment/" TargetMode="External"/><Relationship Id="rId6" Type="http://schemas.openxmlformats.org/officeDocument/2006/relationships/hyperlink" Target="http://www.pdesas.org/module/assessment/About.aspx"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114300" y="5264150"/>
            <a:ext cx="8907463" cy="708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bg1"/>
                </a:solidFill>
                <a:latin typeface="Trebuchet MS Bold" charset="0"/>
              </a:rPr>
              <a:t>Transition to PA Common Core</a:t>
            </a:r>
          </a:p>
        </p:txBody>
      </p:sp>
      <p:sp>
        <p:nvSpPr>
          <p:cNvPr id="15363" name="TextBox 3"/>
          <p:cNvSpPr txBox="1">
            <a:spLocks noChangeArrowheads="1"/>
          </p:cNvSpPr>
          <p:nvPr/>
        </p:nvSpPr>
        <p:spPr bwMode="auto">
          <a:xfrm>
            <a:off x="2095500" y="5972175"/>
            <a:ext cx="5108575" cy="708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bg1"/>
                </a:solidFill>
                <a:latin typeface="Trebuchet MS" charset="0"/>
              </a:rPr>
              <a:t>Assessment</a:t>
            </a:r>
          </a:p>
        </p:txBody>
      </p:sp>
      <p:sp>
        <p:nvSpPr>
          <p:cNvPr id="15364" name="Footer Placeholder 1"/>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33794" name="Content Placeholder 2"/>
          <p:cNvSpPr>
            <a:spLocks noGrp="1"/>
          </p:cNvSpPr>
          <p:nvPr>
            <p:ph idx="1"/>
          </p:nvPr>
        </p:nvSpPr>
        <p:spPr>
          <a:xfrm>
            <a:off x="457200" y="1422400"/>
            <a:ext cx="8348663" cy="4208463"/>
          </a:xfrm>
        </p:spPr>
        <p:txBody>
          <a:bodyPr/>
          <a:lstStyle/>
          <a:p>
            <a:pPr marL="0" indent="0">
              <a:buFont typeface="Arial" charset="0"/>
              <a:buNone/>
            </a:pPr>
            <a:r>
              <a:rPr lang="en-US" b="1">
                <a:latin typeface="Calibri" charset="0"/>
              </a:rPr>
              <a:t>Differentiation means…</a:t>
            </a:r>
          </a:p>
          <a:p>
            <a:pPr marL="0" indent="0">
              <a:buFont typeface="Arial" charset="0"/>
              <a:buNone/>
            </a:pPr>
            <a:endParaRPr lang="en-US">
              <a:latin typeface="Calibri" charset="0"/>
            </a:endParaRPr>
          </a:p>
          <a:p>
            <a:pPr marL="0" indent="0">
              <a:buFont typeface="Arial" charset="0"/>
              <a:buNone/>
            </a:pPr>
            <a:r>
              <a:rPr lang="ja-JP" altLang="en-US">
                <a:latin typeface="Calibri" charset="0"/>
              </a:rPr>
              <a:t>“</a:t>
            </a:r>
            <a:r>
              <a:rPr lang="en-US" altLang="ja-JP">
                <a:latin typeface="Calibri" charset="0"/>
              </a:rPr>
              <a:t>…consistently using a variety of instructional approaches to modify content, process, and/or products in response to learning readiness and interest of academically diverse students.</a:t>
            </a:r>
            <a:r>
              <a:rPr lang="ja-JP" altLang="en-US">
                <a:latin typeface="Comic Sans MS" charset="0"/>
              </a:rPr>
              <a:t>”</a:t>
            </a:r>
            <a:r>
              <a:rPr lang="en-US" altLang="ja-JP">
                <a:latin typeface="Comic Sans MS" charset="0"/>
              </a:rPr>
              <a:t> </a:t>
            </a:r>
            <a:r>
              <a:rPr lang="en-US" altLang="ja-JP">
                <a:latin typeface="Calibri" charset="0"/>
              </a:rPr>
              <a:t/>
            </a:r>
            <a:br>
              <a:rPr lang="en-US" altLang="ja-JP">
                <a:latin typeface="Calibri" charset="0"/>
              </a:rPr>
            </a:br>
            <a:endParaRPr lang="en-US" altLang="ja-JP">
              <a:latin typeface="Calibri" charset="0"/>
            </a:endParaRPr>
          </a:p>
          <a:p>
            <a:pPr marL="0" indent="0">
              <a:buFont typeface="Arial" charset="0"/>
              <a:buNone/>
            </a:pPr>
            <a:r>
              <a:rPr lang="en-US" sz="2000">
                <a:latin typeface="Calibri" charset="0"/>
              </a:rPr>
              <a:t>-  Carol Ann Tomlinson</a:t>
            </a:r>
          </a:p>
        </p:txBody>
      </p:sp>
      <p:sp>
        <p:nvSpPr>
          <p:cNvPr id="33795"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33796"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630078-AA52-D640-8A10-4526649C158E}" type="slidenum">
              <a:rPr lang="en-US" sz="1200">
                <a:solidFill>
                  <a:schemeClr val="bg1"/>
                </a:solidFill>
                <a:latin typeface="Calibri" charset="0"/>
                <a:cs typeface="Calibri" charset="0"/>
              </a:rPr>
              <a:pPr eaLnBrk="1" hangingPunct="1"/>
              <a:t>10</a:t>
            </a:fld>
            <a:endParaRPr lang="en-US" sz="1200">
              <a:solidFill>
                <a:schemeClr val="bg1"/>
              </a:solidFill>
              <a:latin typeface="Calibri" charset="0"/>
              <a:cs typeface="Calibri" charset="0"/>
            </a:endParaRPr>
          </a:p>
        </p:txBody>
      </p:sp>
      <p:sp>
        <p:nvSpPr>
          <p:cNvPr id="33797" name="TextBox 6"/>
          <p:cNvSpPr txBox="1">
            <a:spLocks noChangeArrowheads="1"/>
          </p:cNvSpPr>
          <p:nvPr/>
        </p:nvSpPr>
        <p:spPr bwMode="auto">
          <a:xfrm>
            <a:off x="571500" y="5945188"/>
            <a:ext cx="7975600" cy="4619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Source: Ellis, E., Gable, R. A., Gregg, M., &amp; Rock, M. L. (2008). REACH: A framework for differentiating classroom instruction. Preventing School Failure, p 32.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35842" name="Content Placeholder 2"/>
          <p:cNvSpPr>
            <a:spLocks noGrp="1"/>
          </p:cNvSpPr>
          <p:nvPr>
            <p:ph idx="1"/>
          </p:nvPr>
        </p:nvSpPr>
        <p:spPr>
          <a:xfrm>
            <a:off x="457200" y="1600200"/>
            <a:ext cx="8348663" cy="2347913"/>
          </a:xfrm>
        </p:spPr>
        <p:txBody>
          <a:bodyPr/>
          <a:lstStyle/>
          <a:p>
            <a:pPr marL="0" indent="0">
              <a:buFont typeface="Arial" charset="0"/>
              <a:buNone/>
            </a:pPr>
            <a:r>
              <a:rPr lang="en-US">
                <a:latin typeface="Calibri" charset="0"/>
              </a:rPr>
              <a:t>True or False:</a:t>
            </a:r>
          </a:p>
          <a:p>
            <a:pPr marL="0" indent="0">
              <a:buFont typeface="Arial" charset="0"/>
              <a:buNone/>
            </a:pPr>
            <a:endParaRPr lang="en-US">
              <a:latin typeface="Calibri" charset="0"/>
            </a:endParaRPr>
          </a:p>
          <a:p>
            <a:pPr marL="0" indent="0">
              <a:buFont typeface="Arial" charset="0"/>
              <a:buNone/>
            </a:pPr>
            <a:r>
              <a:rPr lang="en-US">
                <a:latin typeface="Calibri" charset="0"/>
              </a:rPr>
              <a:t>Formative assessments are not graded.</a:t>
            </a:r>
          </a:p>
        </p:txBody>
      </p:sp>
      <p:sp>
        <p:nvSpPr>
          <p:cNvPr id="35843"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35844"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38D86-5784-E241-93DE-39109CCB8E43}" type="slidenum">
              <a:rPr lang="en-US" sz="1200">
                <a:solidFill>
                  <a:schemeClr val="bg1"/>
                </a:solidFill>
                <a:latin typeface="Calibri" charset="0"/>
                <a:cs typeface="Calibri" charset="0"/>
              </a:rPr>
              <a:pPr eaLnBrk="1" hangingPunct="1"/>
              <a:t>11</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37890" name="Content Placeholder 2"/>
          <p:cNvSpPr>
            <a:spLocks noGrp="1"/>
          </p:cNvSpPr>
          <p:nvPr>
            <p:ph idx="1"/>
          </p:nvPr>
        </p:nvSpPr>
        <p:spPr>
          <a:xfrm>
            <a:off x="457200" y="1600200"/>
            <a:ext cx="8348663" cy="2347913"/>
          </a:xfrm>
        </p:spPr>
        <p:txBody>
          <a:bodyPr/>
          <a:lstStyle/>
          <a:p>
            <a:pPr marL="0" indent="0">
              <a:buFont typeface="Arial" charset="0"/>
              <a:buNone/>
            </a:pPr>
            <a:r>
              <a:rPr lang="en-US">
                <a:latin typeface="Calibri" charset="0"/>
              </a:rPr>
              <a:t>True or False:</a:t>
            </a:r>
          </a:p>
          <a:p>
            <a:pPr marL="0" indent="0">
              <a:buFont typeface="Arial" charset="0"/>
              <a:buNone/>
            </a:pPr>
            <a:endParaRPr lang="en-US">
              <a:latin typeface="Calibri" charset="0"/>
            </a:endParaRPr>
          </a:p>
          <a:p>
            <a:pPr marL="0" indent="0">
              <a:buFont typeface="Arial" charset="0"/>
              <a:buNone/>
            </a:pPr>
            <a:r>
              <a:rPr lang="en-US">
                <a:latin typeface="Calibri" charset="0"/>
              </a:rPr>
              <a:t>An ungraded assessment is a formative assessment</a:t>
            </a:r>
            <a:r>
              <a:rPr lang="en-US" sz="2600">
                <a:latin typeface="Calibri" charset="0"/>
              </a:rPr>
              <a:t>.</a:t>
            </a:r>
          </a:p>
        </p:txBody>
      </p:sp>
      <p:sp>
        <p:nvSpPr>
          <p:cNvPr id="37891"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37892"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1EA0A0-A187-C645-BA00-97610164B4BA}" type="slidenum">
              <a:rPr lang="en-US" sz="1200">
                <a:solidFill>
                  <a:schemeClr val="bg1"/>
                </a:solidFill>
                <a:latin typeface="Calibri" charset="0"/>
                <a:cs typeface="Calibri" charset="0"/>
              </a:rPr>
              <a:pPr eaLnBrk="1" hangingPunct="1"/>
              <a:t>12</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39938" name="Content Placeholder 2"/>
          <p:cNvSpPr>
            <a:spLocks noGrp="1"/>
          </p:cNvSpPr>
          <p:nvPr>
            <p:ph idx="1"/>
          </p:nvPr>
        </p:nvSpPr>
        <p:spPr>
          <a:xfrm>
            <a:off x="457200" y="1600200"/>
            <a:ext cx="8686800" cy="4525963"/>
          </a:xfrm>
        </p:spPr>
        <p:txBody>
          <a:bodyPr/>
          <a:lstStyle/>
          <a:p>
            <a:pPr marL="0" indent="0">
              <a:buFont typeface="Arial" charset="0"/>
              <a:buNone/>
            </a:pPr>
            <a:endParaRPr lang="en-US" b="1" dirty="0">
              <a:latin typeface="Calibri" charset="0"/>
            </a:endParaRPr>
          </a:p>
          <a:p>
            <a:pPr marL="0" indent="0">
              <a:buFont typeface="Arial" charset="0"/>
              <a:buNone/>
            </a:pPr>
            <a:endParaRPr lang="en-US" b="1" dirty="0">
              <a:latin typeface="Calibri" charset="0"/>
            </a:endParaRPr>
          </a:p>
          <a:p>
            <a:pPr marL="0" indent="0">
              <a:buFont typeface="Arial" charset="0"/>
              <a:buNone/>
            </a:pPr>
            <a:endParaRPr lang="en-US" b="1" dirty="0">
              <a:latin typeface="Calibri" charset="0"/>
            </a:endParaRPr>
          </a:p>
          <a:p>
            <a:pPr marL="0" indent="0">
              <a:buFont typeface="Arial" charset="0"/>
              <a:buNone/>
            </a:pPr>
            <a:r>
              <a:rPr lang="en-US" b="1" dirty="0">
                <a:latin typeface="Calibri" charset="0"/>
              </a:rPr>
              <a:t>Give an example of a formative </a:t>
            </a:r>
            <a:r>
              <a:rPr lang="en-US" b="1" dirty="0" smtClean="0">
                <a:latin typeface="Calibri" charset="0"/>
              </a:rPr>
              <a:t>assessment.</a:t>
            </a:r>
            <a:endParaRPr lang="en-US" b="1" dirty="0">
              <a:latin typeface="Calibri" charset="0"/>
            </a:endParaRPr>
          </a:p>
        </p:txBody>
      </p:sp>
      <p:sp>
        <p:nvSpPr>
          <p:cNvPr id="3993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3994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A374A-CD5D-9D41-B803-2A23BA071BEB}" type="slidenum">
              <a:rPr lang="en-US" sz="1200">
                <a:solidFill>
                  <a:schemeClr val="bg1"/>
                </a:solidFill>
                <a:latin typeface="Calibri" charset="0"/>
                <a:cs typeface="Calibri" charset="0"/>
              </a:rPr>
              <a:pPr eaLnBrk="1" hangingPunct="1"/>
              <a:t>13</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41986"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41987"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A4D5A6-9ABB-DB41-8A34-BEEE6F5BEF63}" type="slidenum">
              <a:rPr lang="en-US" sz="1200">
                <a:solidFill>
                  <a:schemeClr val="bg1"/>
                </a:solidFill>
                <a:latin typeface="Calibri" charset="0"/>
                <a:cs typeface="Calibri" charset="0"/>
              </a:rPr>
              <a:pPr eaLnBrk="1" hangingPunct="1"/>
              <a:t>14</a:t>
            </a:fld>
            <a:endParaRPr lang="en-US" sz="1200">
              <a:solidFill>
                <a:schemeClr val="bg1"/>
              </a:solidFill>
              <a:latin typeface="Calibri" charset="0"/>
              <a:cs typeface="Calibri" charset="0"/>
            </a:endParaRPr>
          </a:p>
        </p:txBody>
      </p:sp>
      <p:sp>
        <p:nvSpPr>
          <p:cNvPr id="41988" name="TextBox 2"/>
          <p:cNvSpPr txBox="1">
            <a:spLocks noChangeArrowheads="1"/>
          </p:cNvSpPr>
          <p:nvPr/>
        </p:nvSpPr>
        <p:spPr bwMode="auto">
          <a:xfrm>
            <a:off x="5503863" y="4957233"/>
            <a:ext cx="3365500" cy="138499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Source: Applying Angle Theorems, MARS Shell Center, University of Nottingham &amp; UC Berkeley  </a:t>
            </a:r>
            <a:r>
              <a:rPr lang="en-US" sz="1400" dirty="0" smtClean="0"/>
              <a:t/>
            </a:r>
            <a:br>
              <a:rPr lang="en-US" sz="1400" dirty="0" smtClean="0"/>
            </a:br>
            <a:r>
              <a:rPr lang="en-US" sz="1400" dirty="0" smtClean="0">
                <a:hlinkClick r:id="rId3"/>
              </a:rPr>
              <a:t>http://map.mathshell.org/materials/lessons.php?taskid=214&amp;subpage=concept</a:t>
            </a:r>
            <a:r>
              <a:rPr lang="en-US" sz="1400" dirty="0" smtClean="0"/>
              <a:t> </a:t>
            </a:r>
            <a:endParaRPr lang="en-US" sz="1400" dirty="0"/>
          </a:p>
        </p:txBody>
      </p:sp>
      <p:pic>
        <p:nvPicPr>
          <p:cNvPr id="41989" name="Picture 4"/>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79413" y="1138238"/>
            <a:ext cx="4867275" cy="54006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44034"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44035"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0D9949-CB89-AE40-9195-593C36B0E335}" type="slidenum">
              <a:rPr lang="en-US" sz="1200">
                <a:solidFill>
                  <a:schemeClr val="bg1"/>
                </a:solidFill>
                <a:latin typeface="Calibri" charset="0"/>
                <a:cs typeface="Calibri" charset="0"/>
              </a:rPr>
              <a:pPr eaLnBrk="1" hangingPunct="1"/>
              <a:t>15</a:t>
            </a:fld>
            <a:endParaRPr lang="en-US" sz="1200">
              <a:solidFill>
                <a:schemeClr val="bg1"/>
              </a:solidFill>
              <a:latin typeface="Calibri" charset="0"/>
              <a:cs typeface="Calibri" charset="0"/>
            </a:endParaRPr>
          </a:p>
        </p:txBody>
      </p:sp>
      <p:sp>
        <p:nvSpPr>
          <p:cNvPr id="44036" name="TextBox 2"/>
          <p:cNvSpPr txBox="1">
            <a:spLocks noChangeArrowheads="1"/>
          </p:cNvSpPr>
          <p:nvPr/>
        </p:nvSpPr>
        <p:spPr bwMode="auto">
          <a:xfrm>
            <a:off x="6021388" y="5486400"/>
            <a:ext cx="2847975" cy="9540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Source: Applying Angle Theorems, MARS Shell Center, University of Nottingham &amp; UC Berkeley  </a:t>
            </a:r>
          </a:p>
        </p:txBody>
      </p:sp>
      <p:pic>
        <p:nvPicPr>
          <p:cNvPr id="44037" name="Picture 7"/>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13" y="1293813"/>
            <a:ext cx="4953000" cy="45339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Line Callout 1 1"/>
          <p:cNvSpPr>
            <a:spLocks/>
          </p:cNvSpPr>
          <p:nvPr/>
        </p:nvSpPr>
        <p:spPr bwMode="auto">
          <a:xfrm>
            <a:off x="6478588" y="4741863"/>
            <a:ext cx="485775" cy="357187"/>
          </a:xfrm>
          <a:prstGeom prst="borderCallout1">
            <a:avLst>
              <a:gd name="adj1" fmla="val 18750"/>
              <a:gd name="adj2" fmla="val -8333"/>
              <a:gd name="adj3" fmla="val 51310"/>
              <a:gd name="adj4" fmla="val -33629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4</a:t>
            </a:r>
          </a:p>
        </p:txBody>
      </p:sp>
      <p:sp>
        <p:nvSpPr>
          <p:cNvPr id="8" name="Line Callout 1 7"/>
          <p:cNvSpPr>
            <a:spLocks/>
          </p:cNvSpPr>
          <p:nvPr/>
        </p:nvSpPr>
        <p:spPr bwMode="auto">
          <a:xfrm>
            <a:off x="6192838" y="4100513"/>
            <a:ext cx="487362" cy="357187"/>
          </a:xfrm>
          <a:prstGeom prst="borderCallout1">
            <a:avLst>
              <a:gd name="adj1" fmla="val 18750"/>
              <a:gd name="adj2" fmla="val -8333"/>
              <a:gd name="adj3" fmla="val 148532"/>
              <a:gd name="adj4" fmla="val -41996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3</a:t>
            </a:r>
          </a:p>
        </p:txBody>
      </p:sp>
      <p:sp>
        <p:nvSpPr>
          <p:cNvPr id="9" name="Line Callout 1 8"/>
          <p:cNvSpPr>
            <a:spLocks/>
          </p:cNvSpPr>
          <p:nvPr/>
        </p:nvSpPr>
        <p:spPr bwMode="auto">
          <a:xfrm>
            <a:off x="5949950" y="3446463"/>
            <a:ext cx="485775" cy="357187"/>
          </a:xfrm>
          <a:prstGeom prst="borderCallout1">
            <a:avLst>
              <a:gd name="adj1" fmla="val 18750"/>
              <a:gd name="adj2" fmla="val -8333"/>
              <a:gd name="adj3" fmla="val 184644"/>
              <a:gd name="adj4" fmla="val -40363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2</a:t>
            </a:r>
          </a:p>
        </p:txBody>
      </p:sp>
      <p:sp>
        <p:nvSpPr>
          <p:cNvPr id="10" name="Line Callout 1 9"/>
          <p:cNvSpPr>
            <a:spLocks/>
          </p:cNvSpPr>
          <p:nvPr/>
        </p:nvSpPr>
        <p:spPr bwMode="auto">
          <a:xfrm>
            <a:off x="5792788" y="1868488"/>
            <a:ext cx="485775" cy="357187"/>
          </a:xfrm>
          <a:prstGeom prst="borderCallout1">
            <a:avLst>
              <a:gd name="adj1" fmla="val 18750"/>
              <a:gd name="adj2" fmla="val -8333"/>
              <a:gd name="adj3" fmla="val 81866"/>
              <a:gd name="adj4" fmla="val -10976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46082"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46083"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2F4735-8E9B-7440-BA44-1E12D682901E}" type="slidenum">
              <a:rPr lang="en-US" sz="1200">
                <a:solidFill>
                  <a:schemeClr val="bg1"/>
                </a:solidFill>
                <a:latin typeface="Calibri" charset="0"/>
                <a:cs typeface="Calibri" charset="0"/>
              </a:rPr>
              <a:pPr eaLnBrk="1" hangingPunct="1"/>
              <a:t>16</a:t>
            </a:fld>
            <a:endParaRPr lang="en-US" sz="1200">
              <a:solidFill>
                <a:schemeClr val="bg1"/>
              </a:solidFill>
              <a:latin typeface="Calibri" charset="0"/>
              <a:cs typeface="Calibri" charset="0"/>
            </a:endParaRPr>
          </a:p>
        </p:txBody>
      </p:sp>
      <p:sp>
        <p:nvSpPr>
          <p:cNvPr id="46084" name="TextBox 2"/>
          <p:cNvSpPr txBox="1">
            <a:spLocks noChangeArrowheads="1"/>
          </p:cNvSpPr>
          <p:nvPr/>
        </p:nvSpPr>
        <p:spPr bwMode="auto">
          <a:xfrm>
            <a:off x="6021388" y="5486400"/>
            <a:ext cx="2847975" cy="9540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Source: Applying Angle Theorems, MARS Shell Center, University of Nottingham &amp; UC Berkeley  </a:t>
            </a:r>
          </a:p>
        </p:txBody>
      </p:sp>
      <p:pic>
        <p:nvPicPr>
          <p:cNvPr id="46085"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800" y="1854200"/>
            <a:ext cx="9042400" cy="314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Line Callout 1 6"/>
          <p:cNvSpPr>
            <a:spLocks/>
          </p:cNvSpPr>
          <p:nvPr/>
        </p:nvSpPr>
        <p:spPr bwMode="auto">
          <a:xfrm>
            <a:off x="6964363" y="1419225"/>
            <a:ext cx="487362" cy="357188"/>
          </a:xfrm>
          <a:prstGeom prst="borderCallout1">
            <a:avLst>
              <a:gd name="adj1" fmla="val 24306"/>
              <a:gd name="adj2" fmla="val 105954"/>
              <a:gd name="adj3" fmla="val 206866"/>
              <a:gd name="adj4" fmla="val 17595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1</a:t>
            </a:r>
          </a:p>
        </p:txBody>
      </p:sp>
      <p:sp>
        <p:nvSpPr>
          <p:cNvPr id="8" name="Line Callout 1 7"/>
          <p:cNvSpPr>
            <a:spLocks/>
          </p:cNvSpPr>
          <p:nvPr/>
        </p:nvSpPr>
        <p:spPr bwMode="auto">
          <a:xfrm>
            <a:off x="5535613" y="1597025"/>
            <a:ext cx="485775" cy="357188"/>
          </a:xfrm>
          <a:prstGeom prst="borderCallout1">
            <a:avLst>
              <a:gd name="adj1" fmla="val 18750"/>
              <a:gd name="adj2" fmla="val -8333"/>
              <a:gd name="adj3" fmla="val 292977"/>
              <a:gd name="adj4" fmla="val -56894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2</a:t>
            </a:r>
          </a:p>
        </p:txBody>
      </p:sp>
      <p:sp>
        <p:nvSpPr>
          <p:cNvPr id="9" name="Line Callout 1 8"/>
          <p:cNvSpPr>
            <a:spLocks/>
          </p:cNvSpPr>
          <p:nvPr/>
        </p:nvSpPr>
        <p:spPr bwMode="auto">
          <a:xfrm>
            <a:off x="8443913" y="3730625"/>
            <a:ext cx="485775" cy="357188"/>
          </a:xfrm>
          <a:prstGeom prst="borderCallout1">
            <a:avLst>
              <a:gd name="adj1" fmla="val 18750"/>
              <a:gd name="adj2" fmla="val -8333"/>
              <a:gd name="adj3" fmla="val -51468"/>
              <a:gd name="adj4" fmla="val -9139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3</a:t>
            </a:r>
          </a:p>
        </p:txBody>
      </p:sp>
      <p:sp>
        <p:nvSpPr>
          <p:cNvPr id="10" name="Line Callout 1 9"/>
          <p:cNvSpPr>
            <a:spLocks/>
          </p:cNvSpPr>
          <p:nvPr/>
        </p:nvSpPr>
        <p:spPr bwMode="auto">
          <a:xfrm>
            <a:off x="3232150" y="5003800"/>
            <a:ext cx="485775" cy="357188"/>
          </a:xfrm>
          <a:prstGeom prst="borderCallout1">
            <a:avLst>
              <a:gd name="adj1" fmla="val 18750"/>
              <a:gd name="adj2" fmla="val -8333"/>
              <a:gd name="adj3" fmla="val -70912"/>
              <a:gd name="adj4" fmla="val -46486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r>
              <a:rPr lang="en-US" sz="2800" dirty="0">
                <a:solidFill>
                  <a:schemeClr val="lt1"/>
                </a:solidFill>
                <a:latin typeface="Arial Black"/>
                <a:ea typeface="+mn-ea"/>
                <a:cs typeface="+mn-cs"/>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48130" name="Content Placeholder 2"/>
          <p:cNvSpPr>
            <a:spLocks noGrp="1"/>
          </p:cNvSpPr>
          <p:nvPr>
            <p:ph idx="1"/>
          </p:nvPr>
        </p:nvSpPr>
        <p:spPr>
          <a:xfrm>
            <a:off x="457200" y="1092200"/>
            <a:ext cx="8229600" cy="4525963"/>
          </a:xfrm>
        </p:spPr>
        <p:txBody>
          <a:bodyPr/>
          <a:lstStyle/>
          <a:p>
            <a:pPr marL="0" indent="0">
              <a:buFont typeface="Arial" charset="0"/>
              <a:buNone/>
            </a:pPr>
            <a:r>
              <a:rPr lang="en-US">
                <a:latin typeface="Calibri" charset="0"/>
              </a:rPr>
              <a:t>A completely different example of a formative assessment…</a:t>
            </a:r>
          </a:p>
        </p:txBody>
      </p:sp>
      <p:sp>
        <p:nvSpPr>
          <p:cNvPr id="48131"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48132"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6706F3-8D8F-EE42-B172-24EB3DC1B311}" type="slidenum">
              <a:rPr lang="en-US" sz="1200">
                <a:solidFill>
                  <a:schemeClr val="bg1"/>
                </a:solidFill>
                <a:latin typeface="Calibri" charset="0"/>
                <a:cs typeface="Calibri" charset="0"/>
              </a:rPr>
              <a:pPr eaLnBrk="1" hangingPunct="1"/>
              <a:t>17</a:t>
            </a:fld>
            <a:endParaRPr lang="en-US" sz="1200">
              <a:solidFill>
                <a:schemeClr val="bg1"/>
              </a:solidFill>
              <a:latin typeface="Calibri" charset="0"/>
              <a:cs typeface="Calibri" charset="0"/>
            </a:endParaRPr>
          </a:p>
        </p:txBody>
      </p:sp>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6400" y="2305050"/>
            <a:ext cx="7981950" cy="3313113"/>
          </a:xfrm>
          <a:prstGeom prst="rect">
            <a:avLst/>
          </a:prstGeom>
          <a:noFill/>
          <a:ln w="9525">
            <a:solidFill>
              <a:srgbClr val="A7C6E9"/>
            </a:solidFill>
            <a:miter lim="800000"/>
            <a:headEnd/>
            <a:tailEnd/>
          </a:ln>
          <a:effectLst>
            <a:outerShdw blurRad="50800" dist="38100" dir="2700000" algn="tl" rotWithShape="0">
              <a:srgbClr val="A7C6E9">
                <a:alpha val="42998"/>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8134" name="TextBox 2"/>
          <p:cNvSpPr txBox="1">
            <a:spLocks noChangeArrowheads="1"/>
          </p:cNvSpPr>
          <p:nvPr/>
        </p:nvSpPr>
        <p:spPr bwMode="auto">
          <a:xfrm>
            <a:off x="406400" y="6096000"/>
            <a:ext cx="8280400" cy="369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Source: </a:t>
            </a:r>
            <a:r>
              <a:rPr lang="en-US" sz="1800">
                <a:hlinkClick r:id="rId4"/>
              </a:rPr>
              <a:t>Formative Assessment Probes Math Investigations</a:t>
            </a:r>
            <a:r>
              <a:rPr lang="en-US" sz="1800"/>
              <a:t> pp 47</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50178" name="Content Placeholder 2"/>
          <p:cNvSpPr>
            <a:spLocks noGrp="1"/>
          </p:cNvSpPr>
          <p:nvPr>
            <p:ph idx="1"/>
          </p:nvPr>
        </p:nvSpPr>
        <p:spPr>
          <a:xfrm>
            <a:off x="457200" y="1328738"/>
            <a:ext cx="8229600" cy="542925"/>
          </a:xfrm>
        </p:spPr>
        <p:txBody>
          <a:bodyPr/>
          <a:lstStyle/>
          <a:p>
            <a:pPr marL="0" indent="0">
              <a:buFont typeface="Arial" charset="0"/>
              <a:buNone/>
            </a:pPr>
            <a:r>
              <a:rPr lang="en-US" sz="2600">
                <a:latin typeface="Calibri" charset="0"/>
              </a:rPr>
              <a:t>Another example of a formative assessment…</a:t>
            </a:r>
          </a:p>
        </p:txBody>
      </p:sp>
      <p:sp>
        <p:nvSpPr>
          <p:cNvPr id="5017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5018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31565D-6ED4-5B4A-943D-1DC2EF9B1926}" type="slidenum">
              <a:rPr lang="en-US" sz="1200">
                <a:solidFill>
                  <a:schemeClr val="bg1"/>
                </a:solidFill>
                <a:latin typeface="Calibri" charset="0"/>
                <a:cs typeface="Calibri" charset="0"/>
              </a:rPr>
              <a:pPr eaLnBrk="1" hangingPunct="1"/>
              <a:t>18</a:t>
            </a:fld>
            <a:endParaRPr lang="en-US" sz="1200">
              <a:solidFill>
                <a:schemeClr val="bg1"/>
              </a:solidFill>
              <a:latin typeface="Calibri" charset="0"/>
              <a:cs typeface="Calibri" charset="0"/>
            </a:endParaRPr>
          </a:p>
        </p:txBody>
      </p:sp>
      <p:sp>
        <p:nvSpPr>
          <p:cNvPr id="3" name="TextBox 2"/>
          <p:cNvSpPr txBox="1"/>
          <p:nvPr/>
        </p:nvSpPr>
        <p:spPr>
          <a:xfrm>
            <a:off x="534988" y="1871663"/>
            <a:ext cx="7412037" cy="4140200"/>
          </a:xfrm>
          <a:prstGeom prst="rect">
            <a:avLst/>
          </a:prstGeom>
          <a:noFill/>
          <a:ln>
            <a:solidFill>
              <a:schemeClr val="bg1">
                <a:lumMod val="75000"/>
              </a:schemeClr>
            </a:solidFill>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dirty="0" smtClean="0"/>
              <a:t>Annotated Student Drawings </a:t>
            </a:r>
          </a:p>
          <a:p>
            <a:pPr eaLnBrk="1" hangingPunct="1">
              <a:spcAft>
                <a:spcPts val="600"/>
              </a:spcAft>
              <a:defRPr/>
            </a:pPr>
            <a:r>
              <a:rPr lang="en-US" dirty="0" smtClean="0"/>
              <a:t>     </a:t>
            </a:r>
            <a:r>
              <a:rPr lang="en-US" sz="2800" i="1" dirty="0" smtClean="0"/>
              <a:t>Students make labeled illustrations that</a:t>
            </a:r>
          </a:p>
          <a:p>
            <a:pPr eaLnBrk="1" hangingPunct="1">
              <a:spcAft>
                <a:spcPts val="600"/>
              </a:spcAft>
              <a:defRPr/>
            </a:pPr>
            <a:endParaRPr lang="en-US" sz="1600" dirty="0" smtClean="0"/>
          </a:p>
          <a:p>
            <a:pPr eaLnBrk="1" hangingPunct="1">
              <a:spcAft>
                <a:spcPts val="600"/>
              </a:spcAft>
              <a:buFont typeface="Arial" charset="0"/>
              <a:buChar char="•"/>
              <a:defRPr/>
            </a:pPr>
            <a:r>
              <a:rPr lang="en-US" sz="2800" dirty="0" smtClean="0"/>
              <a:t> accesses prior knowledge and visual representation of thinking. </a:t>
            </a:r>
          </a:p>
          <a:p>
            <a:pPr eaLnBrk="1" hangingPunct="1">
              <a:spcAft>
                <a:spcPts val="600"/>
              </a:spcAft>
              <a:buFont typeface="Arial" charset="0"/>
              <a:buChar char="•"/>
              <a:defRPr/>
            </a:pPr>
            <a:r>
              <a:rPr lang="en-US" sz="2800" dirty="0" smtClean="0"/>
              <a:t> encourages sense making and awareness      of one’</a:t>
            </a:r>
            <a:r>
              <a:rPr lang="en-US" altLang="ja-JP" sz="2800" dirty="0" smtClean="0"/>
              <a:t>s own ideas</a:t>
            </a:r>
          </a:p>
          <a:p>
            <a:pPr eaLnBrk="1" hangingPunct="1">
              <a:spcAft>
                <a:spcPts val="600"/>
              </a:spcAft>
              <a:buFont typeface="Arial" charset="0"/>
              <a:buChar char="•"/>
              <a:defRPr/>
            </a:pPr>
            <a:r>
              <a:rPr lang="en-US" sz="2800" dirty="0" smtClean="0"/>
              <a:t> benefits strong visual learners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52226"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52227"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D1F10-C3D2-A249-8C36-8D3C9750DEB9}" type="slidenum">
              <a:rPr lang="en-US" sz="1200">
                <a:solidFill>
                  <a:schemeClr val="bg1"/>
                </a:solidFill>
                <a:latin typeface="Calibri" charset="0"/>
                <a:cs typeface="Calibri" charset="0"/>
              </a:rPr>
              <a:pPr eaLnBrk="1" hangingPunct="1"/>
              <a:t>19</a:t>
            </a:fld>
            <a:endParaRPr lang="en-US" sz="1200">
              <a:solidFill>
                <a:schemeClr val="bg1"/>
              </a:solidFill>
              <a:latin typeface="Calibri" charset="0"/>
              <a:cs typeface="Calibri" charset="0"/>
            </a:endParaRPr>
          </a:p>
        </p:txBody>
      </p:sp>
      <p:sp>
        <p:nvSpPr>
          <p:cNvPr id="52228" name="TextBox 2"/>
          <p:cNvSpPr txBox="1">
            <a:spLocks noChangeArrowheads="1"/>
          </p:cNvSpPr>
          <p:nvPr/>
        </p:nvSpPr>
        <p:spPr bwMode="auto">
          <a:xfrm>
            <a:off x="479425" y="1103313"/>
            <a:ext cx="7904163" cy="11382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t>Example of Annotated Student Drawing</a:t>
            </a:r>
          </a:p>
          <a:p>
            <a:pPr algn="ctr" eaLnBrk="1" hangingPunct="1"/>
            <a:endParaRPr lang="en-US" sz="1800"/>
          </a:p>
          <a:p>
            <a:pPr algn="ctr" eaLnBrk="1" hangingPunct="1"/>
            <a:endParaRPr lang="en-US" sz="1800"/>
          </a:p>
        </p:txBody>
      </p:sp>
      <p:sp>
        <p:nvSpPr>
          <p:cNvPr id="52229" name="TextBox 9"/>
          <p:cNvSpPr txBox="1">
            <a:spLocks noChangeArrowheads="1"/>
          </p:cNvSpPr>
          <p:nvPr/>
        </p:nvSpPr>
        <p:spPr bwMode="auto">
          <a:xfrm>
            <a:off x="404813" y="6229350"/>
            <a:ext cx="7783512" cy="2460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Source:  http://www.acara.edu.au/curriculum/worksamples/AC_Worksample_Mathematics_1.pdf</a:t>
            </a:r>
          </a:p>
        </p:txBody>
      </p:sp>
      <p:pic>
        <p:nvPicPr>
          <p:cNvPr id="4" name="Picture 3"/>
          <p:cNvPicPr>
            <a:picLocks noChangeAspect="1"/>
          </p:cNvPicPr>
          <p:nvPr/>
        </p:nvPicPr>
        <p:blipFill>
          <a:blip r:embed="rId3"/>
          <a:stretch>
            <a:fillRect/>
          </a:stretch>
        </p:blipFill>
        <p:spPr>
          <a:xfrm>
            <a:off x="1679575" y="1606550"/>
            <a:ext cx="5614988" cy="437515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2" descr="http://www.jeffsnotary.com/images/keystone2.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62300" y="800100"/>
            <a:ext cx="2857500" cy="285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Trapezoid 9"/>
          <p:cNvSpPr/>
          <p:nvPr/>
        </p:nvSpPr>
        <p:spPr>
          <a:xfrm>
            <a:off x="5181600" y="1968590"/>
            <a:ext cx="1600200" cy="1828800"/>
          </a:xfrm>
          <a:prstGeom prst="trapezoid">
            <a:avLst>
              <a:gd name="adj" fmla="val 29557"/>
            </a:avLst>
          </a:prstGeom>
          <a:ln>
            <a:solidFill>
              <a:schemeClr val="tx1"/>
            </a:solidFill>
          </a:ln>
          <a:scene3d>
            <a:camera prst="orthographicFront">
              <a:rot lat="0" lon="0" rev="8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rapezoid 10"/>
          <p:cNvSpPr/>
          <p:nvPr/>
        </p:nvSpPr>
        <p:spPr>
          <a:xfrm>
            <a:off x="5981700" y="2983886"/>
            <a:ext cx="1600200" cy="1828800"/>
          </a:xfrm>
          <a:prstGeom prst="trapezoid">
            <a:avLst>
              <a:gd name="adj" fmla="val 29557"/>
            </a:avLst>
          </a:prstGeom>
          <a:solidFill>
            <a:srgbClr val="FFFF00"/>
          </a:solidFill>
          <a:ln>
            <a:solidFill>
              <a:schemeClr val="tx1"/>
            </a:solidFill>
          </a:ln>
          <a:scene3d>
            <a:camera prst="orthographicFront">
              <a:rot lat="0" lon="0" rev="6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rapezoid 4"/>
          <p:cNvSpPr/>
          <p:nvPr/>
        </p:nvSpPr>
        <p:spPr>
          <a:xfrm>
            <a:off x="1524000" y="2866826"/>
            <a:ext cx="1600200" cy="1828800"/>
          </a:xfrm>
          <a:prstGeom prst="trapezoid">
            <a:avLst>
              <a:gd name="adj" fmla="val 29557"/>
            </a:avLst>
          </a:prstGeom>
          <a:solidFill>
            <a:schemeClr val="accent1"/>
          </a:solidFill>
          <a:ln>
            <a:solidFill>
              <a:schemeClr val="tx1"/>
            </a:solidFill>
          </a:ln>
          <a:scene3d>
            <a:camera prst="orthographicFront">
              <a:rot lat="0" lon="0" rev="1440000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3" name="Picture 4" descr="Tool Box Clip Art"/>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47483647" y="-1389063"/>
            <a:ext cx="2857500" cy="28384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414" name="Picture 6" descr="Tool Box Clip Art"/>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47483647" y="-1236663"/>
            <a:ext cx="2857500" cy="28384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415" name="Picture 8" descr="Tool Box Clip Art">
            <a:hlinkClick r:id="rId5"/>
          </p:cNvPr>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47483647" y="-482600"/>
            <a:ext cx="952500" cy="9429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7416" name="TextBox 11"/>
          <p:cNvSpPr txBox="1">
            <a:spLocks noChangeArrowheads="1"/>
          </p:cNvSpPr>
          <p:nvPr/>
        </p:nvSpPr>
        <p:spPr bwMode="auto">
          <a:xfrm>
            <a:off x="3810000" y="1543050"/>
            <a:ext cx="1524000" cy="1200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PA </a:t>
            </a:r>
          </a:p>
          <a:p>
            <a:pPr algn="ctr" eaLnBrk="1" hangingPunct="1"/>
            <a:r>
              <a:rPr lang="en-US" b="1">
                <a:solidFill>
                  <a:schemeClr val="bg1"/>
                </a:solidFill>
              </a:rPr>
              <a:t>Common Core</a:t>
            </a:r>
          </a:p>
        </p:txBody>
      </p:sp>
      <p:grpSp>
        <p:nvGrpSpPr>
          <p:cNvPr id="2" name="Group 1"/>
          <p:cNvGrpSpPr>
            <a:grpSpLocks/>
          </p:cNvGrpSpPr>
          <p:nvPr/>
        </p:nvGrpSpPr>
        <p:grpSpPr bwMode="auto">
          <a:xfrm>
            <a:off x="2130425" y="1971675"/>
            <a:ext cx="1831975" cy="1828800"/>
            <a:chOff x="1901582" y="1447800"/>
            <a:chExt cx="1832218" cy="1828800"/>
          </a:xfrm>
          <a:solidFill>
            <a:schemeClr val="tx2"/>
          </a:solidFill>
        </p:grpSpPr>
        <p:sp>
          <p:nvSpPr>
            <p:cNvPr id="9" name="Trapezoid 8"/>
            <p:cNvSpPr/>
            <p:nvPr/>
          </p:nvSpPr>
          <p:spPr>
            <a:xfrm>
              <a:off x="2133600" y="1447800"/>
              <a:ext cx="1600200" cy="1828800"/>
            </a:xfrm>
            <a:prstGeom prst="trapezoid">
              <a:avLst>
                <a:gd name="adj" fmla="val 29557"/>
              </a:avLst>
            </a:prstGeom>
            <a:grpFill/>
            <a:ln>
              <a:solidFill>
                <a:schemeClr val="tx1"/>
              </a:solidFill>
            </a:ln>
            <a:scene3d>
              <a:camera prst="orthographicFront">
                <a:rot lat="0" lon="0" rev="127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1901582" y="1573173"/>
              <a:ext cx="1305406" cy="338554"/>
            </a:xfrm>
            <a:prstGeom prst="rect">
              <a:avLst/>
            </a:prstGeom>
            <a:grpFill/>
            <a:ln>
              <a:noFill/>
            </a:ln>
            <a:scene3d>
              <a:camera prst="orthographicFront">
                <a:rot lat="0" lon="0" rev="2100000"/>
              </a:camera>
              <a:lightRig rig="threePt" dir="t"/>
            </a:scene3d>
          </p:spPr>
          <p:txBody>
            <a:bodyPr>
              <a:spAutoFit/>
            </a:bodyPr>
            <a:lstStyle/>
            <a:p>
              <a:pPr algn="ctr">
                <a:defRPr/>
              </a:pPr>
              <a:r>
                <a:rPr lang="en-US" sz="1600" b="1" dirty="0">
                  <a:cs typeface="Arial" charset="0"/>
                </a:rPr>
                <a:t>Rigor</a:t>
              </a:r>
            </a:p>
          </p:txBody>
        </p:sp>
      </p:grpSp>
      <p:sp>
        <p:nvSpPr>
          <p:cNvPr id="19" name="TextBox 18"/>
          <p:cNvSpPr txBox="1"/>
          <p:nvPr/>
        </p:nvSpPr>
        <p:spPr>
          <a:xfrm>
            <a:off x="1143000" y="3134895"/>
            <a:ext cx="1447800" cy="584775"/>
          </a:xfrm>
          <a:prstGeom prst="rect">
            <a:avLst/>
          </a:prstGeom>
          <a:noFill/>
          <a:scene3d>
            <a:camera prst="orthographicFront">
              <a:rot lat="0" lon="0" rev="3600000"/>
            </a:camera>
            <a:lightRig rig="threePt" dir="t"/>
          </a:scene3d>
        </p:spPr>
        <p:txBody>
          <a:bodyPr>
            <a:spAutoFit/>
          </a:bodyPr>
          <a:lstStyle/>
          <a:p>
            <a:pPr algn="ctr">
              <a:defRPr/>
            </a:pPr>
            <a:r>
              <a:rPr lang="en-US" sz="1600" b="1" dirty="0">
                <a:cs typeface="Arial" charset="0"/>
              </a:rPr>
              <a:t>Dive </a:t>
            </a:r>
          </a:p>
          <a:p>
            <a:pPr algn="ctr">
              <a:defRPr/>
            </a:pPr>
            <a:r>
              <a:rPr lang="en-US" sz="1600" b="1" dirty="0">
                <a:cs typeface="Arial" charset="0"/>
              </a:rPr>
              <a:t>Deeper</a:t>
            </a:r>
          </a:p>
        </p:txBody>
      </p:sp>
      <p:sp>
        <p:nvSpPr>
          <p:cNvPr id="20" name="TextBox 19"/>
          <p:cNvSpPr txBox="1"/>
          <p:nvPr/>
        </p:nvSpPr>
        <p:spPr>
          <a:xfrm>
            <a:off x="5617347" y="2124887"/>
            <a:ext cx="1447800" cy="584775"/>
          </a:xfrm>
          <a:prstGeom prst="rect">
            <a:avLst/>
          </a:prstGeom>
          <a:noFill/>
          <a:scene3d>
            <a:camera prst="orthographicFront">
              <a:rot lat="0" lon="0" rev="19500000"/>
            </a:camera>
            <a:lightRig rig="threePt" dir="t"/>
          </a:scene3d>
        </p:spPr>
        <p:txBody>
          <a:bodyPr>
            <a:spAutoFit/>
          </a:bodyPr>
          <a:lstStyle/>
          <a:p>
            <a:pPr algn="ctr">
              <a:defRPr/>
            </a:pPr>
            <a:r>
              <a:rPr lang="en-US" sz="1600" b="1" dirty="0">
                <a:cs typeface="Arial" charset="0"/>
              </a:rPr>
              <a:t>Math </a:t>
            </a:r>
          </a:p>
          <a:p>
            <a:pPr algn="ctr">
              <a:defRPr/>
            </a:pPr>
            <a:r>
              <a:rPr lang="en-US" sz="1600" b="1" dirty="0">
                <a:cs typeface="Arial" charset="0"/>
              </a:rPr>
              <a:t>Practices</a:t>
            </a:r>
          </a:p>
        </p:txBody>
      </p:sp>
      <p:sp>
        <p:nvSpPr>
          <p:cNvPr id="21" name="TextBox 20"/>
          <p:cNvSpPr txBox="1"/>
          <p:nvPr/>
        </p:nvSpPr>
        <p:spPr>
          <a:xfrm>
            <a:off x="6676007" y="3351114"/>
            <a:ext cx="1500327" cy="338554"/>
          </a:xfrm>
          <a:prstGeom prst="rect">
            <a:avLst/>
          </a:prstGeom>
          <a:noFill/>
          <a:scene3d>
            <a:camera prst="orthographicFront">
              <a:rot lat="0" lon="0" rev="17700000"/>
            </a:camera>
            <a:lightRig rig="threePt" dir="t"/>
          </a:scene3d>
        </p:spPr>
        <p:txBody>
          <a:bodyPr>
            <a:spAutoFit/>
          </a:bodyPr>
          <a:lstStyle/>
          <a:p>
            <a:pPr algn="ctr">
              <a:defRPr/>
            </a:pPr>
            <a:r>
              <a:rPr lang="en-US" sz="1600" b="1" dirty="0">
                <a:cs typeface="Arial" charset="0"/>
              </a:rPr>
              <a:t>Assessment</a:t>
            </a:r>
          </a:p>
        </p:txBody>
      </p:sp>
      <p:grpSp>
        <p:nvGrpSpPr>
          <p:cNvPr id="17421" name="Group 22"/>
          <p:cNvGrpSpPr>
            <a:grpSpLocks/>
          </p:cNvGrpSpPr>
          <p:nvPr/>
        </p:nvGrpSpPr>
        <p:grpSpPr bwMode="auto">
          <a:xfrm>
            <a:off x="3581400" y="4383088"/>
            <a:ext cx="1887538" cy="1271587"/>
            <a:chOff x="1828799" y="2971800"/>
            <a:chExt cx="3640139" cy="3276600"/>
          </a:xfrm>
        </p:grpSpPr>
        <p:grpSp>
          <p:nvGrpSpPr>
            <p:cNvPr id="17423" name="Group 23"/>
            <p:cNvGrpSpPr>
              <a:grpSpLocks/>
            </p:cNvGrpSpPr>
            <p:nvPr/>
          </p:nvGrpSpPr>
          <p:grpSpPr bwMode="auto">
            <a:xfrm>
              <a:off x="1828799" y="2971800"/>
              <a:ext cx="3640139" cy="3276600"/>
              <a:chOff x="914401" y="2798763"/>
              <a:chExt cx="4554538" cy="3449637"/>
            </a:xfrm>
          </p:grpSpPr>
          <p:grpSp>
            <p:nvGrpSpPr>
              <p:cNvPr id="17425" name="Group 25"/>
              <p:cNvGrpSpPr>
                <a:grpSpLocks/>
              </p:cNvGrpSpPr>
              <p:nvPr/>
            </p:nvGrpSpPr>
            <p:grpSpPr bwMode="auto">
              <a:xfrm>
                <a:off x="914401" y="2798763"/>
                <a:ext cx="4554538" cy="3449637"/>
                <a:chOff x="3675063" y="2798763"/>
                <a:chExt cx="1793875" cy="1260475"/>
              </a:xfrm>
            </p:grpSpPr>
            <p:sp>
              <p:nvSpPr>
                <p:cNvPr id="17427" name="AutoShape 5"/>
                <p:cNvSpPr>
                  <a:spLocks noChangeAspect="1" noChangeArrowheads="1" noTextEdit="1"/>
                </p:cNvSpPr>
                <p:nvPr/>
              </p:nvSpPr>
              <p:spPr bwMode="auto">
                <a:xfrm>
                  <a:off x="3675063" y="2798763"/>
                  <a:ext cx="1793875" cy="1260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p>
              </p:txBody>
            </p:sp>
            <p:sp>
              <p:nvSpPr>
                <p:cNvPr id="17428" name="Freeform 28"/>
                <p:cNvSpPr>
                  <a:spLocks/>
                </p:cNvSpPr>
                <p:nvPr/>
              </p:nvSpPr>
              <p:spPr bwMode="auto">
                <a:xfrm>
                  <a:off x="3675063" y="2798763"/>
                  <a:ext cx="1793875" cy="1260475"/>
                </a:xfrm>
                <a:custGeom>
                  <a:avLst/>
                  <a:gdLst>
                    <a:gd name="T0" fmla="*/ 2147483647 w 2260"/>
                    <a:gd name="T1" fmla="*/ 2147483647 h 1588"/>
                    <a:gd name="T2" fmla="*/ 2147483647 w 2260"/>
                    <a:gd name="T3" fmla="*/ 2147483647 h 1588"/>
                    <a:gd name="T4" fmla="*/ 2147483647 w 2260"/>
                    <a:gd name="T5" fmla="*/ 2147483647 h 1588"/>
                    <a:gd name="T6" fmla="*/ 2147483647 w 2260"/>
                    <a:gd name="T7" fmla="*/ 2147483647 h 1588"/>
                    <a:gd name="T8" fmla="*/ 2147483647 w 2260"/>
                    <a:gd name="T9" fmla="*/ 2147483647 h 1588"/>
                    <a:gd name="T10" fmla="*/ 2147483647 w 2260"/>
                    <a:gd name="T11" fmla="*/ 2147483647 h 1588"/>
                    <a:gd name="T12" fmla="*/ 2147483647 w 2260"/>
                    <a:gd name="T13" fmla="*/ 2147483647 h 1588"/>
                    <a:gd name="T14" fmla="*/ 2147483647 w 2260"/>
                    <a:gd name="T15" fmla="*/ 2147483647 h 1588"/>
                    <a:gd name="T16" fmla="*/ 2147483647 w 2260"/>
                    <a:gd name="T17" fmla="*/ 2147483647 h 1588"/>
                    <a:gd name="T18" fmla="*/ 2147483647 w 2260"/>
                    <a:gd name="T19" fmla="*/ 2147483647 h 1588"/>
                    <a:gd name="T20" fmla="*/ 2147483647 w 2260"/>
                    <a:gd name="T21" fmla="*/ 2147483647 h 1588"/>
                    <a:gd name="T22" fmla="*/ 2147483647 w 2260"/>
                    <a:gd name="T23" fmla="*/ 2147483647 h 1588"/>
                    <a:gd name="T24" fmla="*/ 2147483647 w 2260"/>
                    <a:gd name="T25" fmla="*/ 2147483647 h 1588"/>
                    <a:gd name="T26" fmla="*/ 2147483647 w 2260"/>
                    <a:gd name="T27" fmla="*/ 2147483647 h 1588"/>
                    <a:gd name="T28" fmla="*/ 2147483647 w 2260"/>
                    <a:gd name="T29" fmla="*/ 2147483647 h 1588"/>
                    <a:gd name="T30" fmla="*/ 2147483647 w 2260"/>
                    <a:gd name="T31" fmla="*/ 2147483647 h 1588"/>
                    <a:gd name="T32" fmla="*/ 2147483647 w 2260"/>
                    <a:gd name="T33" fmla="*/ 2147483647 h 1588"/>
                    <a:gd name="T34" fmla="*/ 2147483647 w 2260"/>
                    <a:gd name="T35" fmla="*/ 0 h 1588"/>
                    <a:gd name="T36" fmla="*/ 2147483647 w 2260"/>
                    <a:gd name="T37" fmla="*/ 2147483647 h 1588"/>
                    <a:gd name="T38" fmla="*/ 2147483647 w 2260"/>
                    <a:gd name="T39" fmla="*/ 2147483647 h 1588"/>
                    <a:gd name="T40" fmla="*/ 2147483647 w 2260"/>
                    <a:gd name="T41" fmla="*/ 2147483647 h 1588"/>
                    <a:gd name="T42" fmla="*/ 2147483647 w 2260"/>
                    <a:gd name="T43" fmla="*/ 2147483647 h 1588"/>
                    <a:gd name="T44" fmla="*/ 2147483647 w 2260"/>
                    <a:gd name="T45" fmla="*/ 2147483647 h 1588"/>
                    <a:gd name="T46" fmla="*/ 2147483647 w 2260"/>
                    <a:gd name="T47" fmla="*/ 2147483647 h 1588"/>
                    <a:gd name="T48" fmla="*/ 0 w 2260"/>
                    <a:gd name="T49" fmla="*/ 2147483647 h 1588"/>
                    <a:gd name="T50" fmla="*/ 2147483647 w 2260"/>
                    <a:gd name="T51" fmla="*/ 2147483647 h 1588"/>
                    <a:gd name="T52" fmla="*/ 2147483647 w 2260"/>
                    <a:gd name="T53" fmla="*/ 2147483647 h 1588"/>
                    <a:gd name="T54" fmla="*/ 2147483647 w 2260"/>
                    <a:gd name="T55" fmla="*/ 2147483647 h 1588"/>
                    <a:gd name="T56" fmla="*/ 2147483647 w 2260"/>
                    <a:gd name="T57" fmla="*/ 2147483647 h 1588"/>
                    <a:gd name="T58" fmla="*/ 2147483647 w 2260"/>
                    <a:gd name="T59" fmla="*/ 2147483647 h 1588"/>
                    <a:gd name="T60" fmla="*/ 2147483647 w 2260"/>
                    <a:gd name="T61" fmla="*/ 2147483647 h 1588"/>
                    <a:gd name="T62" fmla="*/ 2147483647 w 2260"/>
                    <a:gd name="T63" fmla="*/ 2147483647 h 1588"/>
                    <a:gd name="T64" fmla="*/ 2147483647 w 2260"/>
                    <a:gd name="T65" fmla="*/ 2147483647 h 1588"/>
                    <a:gd name="T66" fmla="*/ 2147483647 w 2260"/>
                    <a:gd name="T67" fmla="*/ 2147483647 h 1588"/>
                    <a:gd name="T68" fmla="*/ 2147483647 w 2260"/>
                    <a:gd name="T69" fmla="*/ 2147483647 h 1588"/>
                    <a:gd name="T70" fmla="*/ 2147483647 w 2260"/>
                    <a:gd name="T71" fmla="*/ 2147483647 h 1588"/>
                    <a:gd name="T72" fmla="*/ 2147483647 w 2260"/>
                    <a:gd name="T73" fmla="*/ 2147483647 h 1588"/>
                    <a:gd name="T74" fmla="*/ 2147483647 w 2260"/>
                    <a:gd name="T75" fmla="*/ 2147483647 h 1588"/>
                    <a:gd name="T76" fmla="*/ 2147483647 w 2260"/>
                    <a:gd name="T77" fmla="*/ 2147483647 h 1588"/>
                    <a:gd name="T78" fmla="*/ 2147483647 w 2260"/>
                    <a:gd name="T79" fmla="*/ 2147483647 h 1588"/>
                    <a:gd name="T80" fmla="*/ 2147483647 w 2260"/>
                    <a:gd name="T81" fmla="*/ 2147483647 h 1588"/>
                    <a:gd name="T82" fmla="*/ 2147483647 w 2260"/>
                    <a:gd name="T83" fmla="*/ 2147483647 h 1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0"/>
                    <a:gd name="T127" fmla="*/ 0 h 1588"/>
                    <a:gd name="T128" fmla="*/ 2260 w 2260"/>
                    <a:gd name="T129" fmla="*/ 1588 h 1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0" h="1588">
                      <a:moveTo>
                        <a:pt x="2260" y="609"/>
                      </a:moveTo>
                      <a:lnTo>
                        <a:pt x="1989" y="285"/>
                      </a:lnTo>
                      <a:lnTo>
                        <a:pt x="972" y="285"/>
                      </a:lnTo>
                      <a:lnTo>
                        <a:pt x="972" y="217"/>
                      </a:lnTo>
                      <a:lnTo>
                        <a:pt x="973" y="203"/>
                      </a:lnTo>
                      <a:lnTo>
                        <a:pt x="974" y="189"/>
                      </a:lnTo>
                      <a:lnTo>
                        <a:pt x="977" y="175"/>
                      </a:lnTo>
                      <a:lnTo>
                        <a:pt x="983" y="161"/>
                      </a:lnTo>
                      <a:lnTo>
                        <a:pt x="989" y="148"/>
                      </a:lnTo>
                      <a:lnTo>
                        <a:pt x="996" y="136"/>
                      </a:lnTo>
                      <a:lnTo>
                        <a:pt x="1005" y="124"/>
                      </a:lnTo>
                      <a:lnTo>
                        <a:pt x="1014" y="114"/>
                      </a:lnTo>
                      <a:lnTo>
                        <a:pt x="1025" y="105"/>
                      </a:lnTo>
                      <a:lnTo>
                        <a:pt x="1036" y="96"/>
                      </a:lnTo>
                      <a:lnTo>
                        <a:pt x="1049" y="89"/>
                      </a:lnTo>
                      <a:lnTo>
                        <a:pt x="1061" y="82"/>
                      </a:lnTo>
                      <a:lnTo>
                        <a:pt x="1075" y="77"/>
                      </a:lnTo>
                      <a:lnTo>
                        <a:pt x="1089" y="74"/>
                      </a:lnTo>
                      <a:lnTo>
                        <a:pt x="1103" y="72"/>
                      </a:lnTo>
                      <a:lnTo>
                        <a:pt x="1117" y="71"/>
                      </a:lnTo>
                      <a:lnTo>
                        <a:pt x="1283" y="71"/>
                      </a:lnTo>
                      <a:lnTo>
                        <a:pt x="1298" y="72"/>
                      </a:lnTo>
                      <a:lnTo>
                        <a:pt x="1311" y="74"/>
                      </a:lnTo>
                      <a:lnTo>
                        <a:pt x="1325" y="77"/>
                      </a:lnTo>
                      <a:lnTo>
                        <a:pt x="1338" y="82"/>
                      </a:lnTo>
                      <a:lnTo>
                        <a:pt x="1350" y="89"/>
                      </a:lnTo>
                      <a:lnTo>
                        <a:pt x="1363" y="96"/>
                      </a:lnTo>
                      <a:lnTo>
                        <a:pt x="1375" y="105"/>
                      </a:lnTo>
                      <a:lnTo>
                        <a:pt x="1385" y="114"/>
                      </a:lnTo>
                      <a:lnTo>
                        <a:pt x="1394" y="124"/>
                      </a:lnTo>
                      <a:lnTo>
                        <a:pt x="1403" y="136"/>
                      </a:lnTo>
                      <a:lnTo>
                        <a:pt x="1410" y="148"/>
                      </a:lnTo>
                      <a:lnTo>
                        <a:pt x="1417" y="161"/>
                      </a:lnTo>
                      <a:lnTo>
                        <a:pt x="1422" y="175"/>
                      </a:lnTo>
                      <a:lnTo>
                        <a:pt x="1425" y="189"/>
                      </a:lnTo>
                      <a:lnTo>
                        <a:pt x="1426" y="203"/>
                      </a:lnTo>
                      <a:lnTo>
                        <a:pt x="1428" y="217"/>
                      </a:lnTo>
                      <a:lnTo>
                        <a:pt x="1499" y="217"/>
                      </a:lnTo>
                      <a:lnTo>
                        <a:pt x="1498" y="196"/>
                      </a:lnTo>
                      <a:lnTo>
                        <a:pt x="1494" y="175"/>
                      </a:lnTo>
                      <a:lnTo>
                        <a:pt x="1490" y="154"/>
                      </a:lnTo>
                      <a:lnTo>
                        <a:pt x="1483" y="133"/>
                      </a:lnTo>
                      <a:lnTo>
                        <a:pt x="1474" y="115"/>
                      </a:lnTo>
                      <a:lnTo>
                        <a:pt x="1463" y="97"/>
                      </a:lnTo>
                      <a:lnTo>
                        <a:pt x="1451" y="79"/>
                      </a:lnTo>
                      <a:lnTo>
                        <a:pt x="1436" y="63"/>
                      </a:lnTo>
                      <a:lnTo>
                        <a:pt x="1420" y="49"/>
                      </a:lnTo>
                      <a:lnTo>
                        <a:pt x="1402" y="37"/>
                      </a:lnTo>
                      <a:lnTo>
                        <a:pt x="1385" y="25"/>
                      </a:lnTo>
                      <a:lnTo>
                        <a:pt x="1365" y="16"/>
                      </a:lnTo>
                      <a:lnTo>
                        <a:pt x="1346" y="9"/>
                      </a:lnTo>
                      <a:lnTo>
                        <a:pt x="1325" y="5"/>
                      </a:lnTo>
                      <a:lnTo>
                        <a:pt x="1304" y="1"/>
                      </a:lnTo>
                      <a:lnTo>
                        <a:pt x="1283" y="0"/>
                      </a:lnTo>
                      <a:lnTo>
                        <a:pt x="1117" y="0"/>
                      </a:lnTo>
                      <a:lnTo>
                        <a:pt x="1095" y="1"/>
                      </a:lnTo>
                      <a:lnTo>
                        <a:pt x="1073" y="5"/>
                      </a:lnTo>
                      <a:lnTo>
                        <a:pt x="1052" y="10"/>
                      </a:lnTo>
                      <a:lnTo>
                        <a:pt x="1033" y="17"/>
                      </a:lnTo>
                      <a:lnTo>
                        <a:pt x="1014" y="26"/>
                      </a:lnTo>
                      <a:lnTo>
                        <a:pt x="996" y="37"/>
                      </a:lnTo>
                      <a:lnTo>
                        <a:pt x="980" y="49"/>
                      </a:lnTo>
                      <a:lnTo>
                        <a:pt x="964" y="63"/>
                      </a:lnTo>
                      <a:lnTo>
                        <a:pt x="950" y="79"/>
                      </a:lnTo>
                      <a:lnTo>
                        <a:pt x="937" y="96"/>
                      </a:lnTo>
                      <a:lnTo>
                        <a:pt x="927" y="114"/>
                      </a:lnTo>
                      <a:lnTo>
                        <a:pt x="918" y="133"/>
                      </a:lnTo>
                      <a:lnTo>
                        <a:pt x="911" y="153"/>
                      </a:lnTo>
                      <a:lnTo>
                        <a:pt x="905" y="174"/>
                      </a:lnTo>
                      <a:lnTo>
                        <a:pt x="901" y="196"/>
                      </a:lnTo>
                      <a:lnTo>
                        <a:pt x="900" y="217"/>
                      </a:lnTo>
                      <a:lnTo>
                        <a:pt x="900" y="285"/>
                      </a:lnTo>
                      <a:lnTo>
                        <a:pt x="274" y="285"/>
                      </a:lnTo>
                      <a:lnTo>
                        <a:pt x="0" y="623"/>
                      </a:lnTo>
                      <a:lnTo>
                        <a:pt x="0" y="1505"/>
                      </a:lnTo>
                      <a:lnTo>
                        <a:pt x="165" y="1505"/>
                      </a:lnTo>
                      <a:lnTo>
                        <a:pt x="169" y="1522"/>
                      </a:lnTo>
                      <a:lnTo>
                        <a:pt x="176" y="1539"/>
                      </a:lnTo>
                      <a:lnTo>
                        <a:pt x="185" y="1552"/>
                      </a:lnTo>
                      <a:lnTo>
                        <a:pt x="197" y="1564"/>
                      </a:lnTo>
                      <a:lnTo>
                        <a:pt x="211" y="1574"/>
                      </a:lnTo>
                      <a:lnTo>
                        <a:pt x="226" y="1582"/>
                      </a:lnTo>
                      <a:lnTo>
                        <a:pt x="243" y="1587"/>
                      </a:lnTo>
                      <a:lnTo>
                        <a:pt x="260" y="1588"/>
                      </a:lnTo>
                      <a:lnTo>
                        <a:pt x="277" y="1587"/>
                      </a:lnTo>
                      <a:lnTo>
                        <a:pt x="295" y="1582"/>
                      </a:lnTo>
                      <a:lnTo>
                        <a:pt x="310" y="1574"/>
                      </a:lnTo>
                      <a:lnTo>
                        <a:pt x="324" y="1564"/>
                      </a:lnTo>
                      <a:lnTo>
                        <a:pt x="335" y="1552"/>
                      </a:lnTo>
                      <a:lnTo>
                        <a:pt x="344" y="1539"/>
                      </a:lnTo>
                      <a:lnTo>
                        <a:pt x="351" y="1522"/>
                      </a:lnTo>
                      <a:lnTo>
                        <a:pt x="356" y="1505"/>
                      </a:lnTo>
                      <a:lnTo>
                        <a:pt x="872" y="1505"/>
                      </a:lnTo>
                      <a:lnTo>
                        <a:pt x="876" y="1522"/>
                      </a:lnTo>
                      <a:lnTo>
                        <a:pt x="883" y="1539"/>
                      </a:lnTo>
                      <a:lnTo>
                        <a:pt x="893" y="1552"/>
                      </a:lnTo>
                      <a:lnTo>
                        <a:pt x="905" y="1564"/>
                      </a:lnTo>
                      <a:lnTo>
                        <a:pt x="919" y="1574"/>
                      </a:lnTo>
                      <a:lnTo>
                        <a:pt x="934" y="1582"/>
                      </a:lnTo>
                      <a:lnTo>
                        <a:pt x="951" y="1587"/>
                      </a:lnTo>
                      <a:lnTo>
                        <a:pt x="968" y="1588"/>
                      </a:lnTo>
                      <a:lnTo>
                        <a:pt x="986" y="1587"/>
                      </a:lnTo>
                      <a:lnTo>
                        <a:pt x="1003" y="1582"/>
                      </a:lnTo>
                      <a:lnTo>
                        <a:pt x="1018" y="1574"/>
                      </a:lnTo>
                      <a:lnTo>
                        <a:pt x="1032" y="1564"/>
                      </a:lnTo>
                      <a:lnTo>
                        <a:pt x="1043" y="1552"/>
                      </a:lnTo>
                      <a:lnTo>
                        <a:pt x="1052" y="1539"/>
                      </a:lnTo>
                      <a:lnTo>
                        <a:pt x="1059" y="1522"/>
                      </a:lnTo>
                      <a:lnTo>
                        <a:pt x="1064" y="1505"/>
                      </a:lnTo>
                      <a:lnTo>
                        <a:pt x="1941" y="1505"/>
                      </a:lnTo>
                      <a:lnTo>
                        <a:pt x="1946" y="1522"/>
                      </a:lnTo>
                      <a:lnTo>
                        <a:pt x="1953" y="1539"/>
                      </a:lnTo>
                      <a:lnTo>
                        <a:pt x="1963" y="1552"/>
                      </a:lnTo>
                      <a:lnTo>
                        <a:pt x="1974" y="1564"/>
                      </a:lnTo>
                      <a:lnTo>
                        <a:pt x="1988" y="1574"/>
                      </a:lnTo>
                      <a:lnTo>
                        <a:pt x="2003" y="1582"/>
                      </a:lnTo>
                      <a:lnTo>
                        <a:pt x="2021" y="1587"/>
                      </a:lnTo>
                      <a:lnTo>
                        <a:pt x="2038" y="1588"/>
                      </a:lnTo>
                      <a:lnTo>
                        <a:pt x="2055" y="1587"/>
                      </a:lnTo>
                      <a:lnTo>
                        <a:pt x="2072" y="1582"/>
                      </a:lnTo>
                      <a:lnTo>
                        <a:pt x="2087" y="1574"/>
                      </a:lnTo>
                      <a:lnTo>
                        <a:pt x="2101" y="1564"/>
                      </a:lnTo>
                      <a:lnTo>
                        <a:pt x="2113" y="1552"/>
                      </a:lnTo>
                      <a:lnTo>
                        <a:pt x="2122" y="1539"/>
                      </a:lnTo>
                      <a:lnTo>
                        <a:pt x="2129" y="1522"/>
                      </a:lnTo>
                      <a:lnTo>
                        <a:pt x="2133" y="1505"/>
                      </a:lnTo>
                      <a:lnTo>
                        <a:pt x="2260" y="1505"/>
                      </a:lnTo>
                      <a:lnTo>
                        <a:pt x="2260" y="609"/>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en-US"/>
                </a:p>
              </p:txBody>
            </p:sp>
            <p:sp>
              <p:nvSpPr>
                <p:cNvPr id="17429" name="Freeform 29"/>
                <p:cNvSpPr>
                  <a:spLocks/>
                </p:cNvSpPr>
                <p:nvPr/>
              </p:nvSpPr>
              <p:spPr bwMode="auto">
                <a:xfrm>
                  <a:off x="3762376" y="3081338"/>
                  <a:ext cx="506413" cy="193675"/>
                </a:xfrm>
                <a:custGeom>
                  <a:avLst/>
                  <a:gdLst>
                    <a:gd name="T0" fmla="*/ 2147483647 w 637"/>
                    <a:gd name="T1" fmla="*/ 0 h 243"/>
                    <a:gd name="T2" fmla="*/ 2147483647 w 637"/>
                    <a:gd name="T3" fmla="*/ 0 h 243"/>
                    <a:gd name="T4" fmla="*/ 2147483647 w 637"/>
                    <a:gd name="T5" fmla="*/ 2147483647 h 243"/>
                    <a:gd name="T6" fmla="*/ 0 w 637"/>
                    <a:gd name="T7" fmla="*/ 2147483647 h 243"/>
                    <a:gd name="T8" fmla="*/ 2147483647 w 637"/>
                    <a:gd name="T9" fmla="*/ 0 h 243"/>
                    <a:gd name="T10" fmla="*/ 0 60000 65536"/>
                    <a:gd name="T11" fmla="*/ 0 60000 65536"/>
                    <a:gd name="T12" fmla="*/ 0 60000 65536"/>
                    <a:gd name="T13" fmla="*/ 0 60000 65536"/>
                    <a:gd name="T14" fmla="*/ 0 60000 65536"/>
                    <a:gd name="T15" fmla="*/ 0 w 637"/>
                    <a:gd name="T16" fmla="*/ 0 h 243"/>
                    <a:gd name="T17" fmla="*/ 637 w 637"/>
                    <a:gd name="T18" fmla="*/ 243 h 243"/>
                  </a:gdLst>
                  <a:ahLst/>
                  <a:cxnLst>
                    <a:cxn ang="T10">
                      <a:pos x="T0" y="T1"/>
                    </a:cxn>
                    <a:cxn ang="T11">
                      <a:pos x="T2" y="T3"/>
                    </a:cxn>
                    <a:cxn ang="T12">
                      <a:pos x="T4" y="T5"/>
                    </a:cxn>
                    <a:cxn ang="T13">
                      <a:pos x="T6" y="T7"/>
                    </a:cxn>
                    <a:cxn ang="T14">
                      <a:pos x="T8" y="T9"/>
                    </a:cxn>
                  </a:cxnLst>
                  <a:rect l="T15" t="T16" r="T17" b="T18"/>
                  <a:pathLst>
                    <a:path w="637" h="243">
                      <a:moveTo>
                        <a:pt x="198" y="0"/>
                      </a:moveTo>
                      <a:lnTo>
                        <a:pt x="440" y="0"/>
                      </a:lnTo>
                      <a:lnTo>
                        <a:pt x="637" y="243"/>
                      </a:lnTo>
                      <a:lnTo>
                        <a:pt x="0" y="243"/>
                      </a:lnTo>
                      <a:lnTo>
                        <a:pt x="198"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en-US"/>
                </a:p>
              </p:txBody>
            </p:sp>
            <p:sp>
              <p:nvSpPr>
                <p:cNvPr id="17430" name="Rectangle 30"/>
                <p:cNvSpPr>
                  <a:spLocks noChangeArrowheads="1"/>
                </p:cNvSpPr>
                <p:nvPr/>
              </p:nvSpPr>
              <p:spPr bwMode="auto">
                <a:xfrm>
                  <a:off x="3732213" y="3475038"/>
                  <a:ext cx="568325" cy="461963"/>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p>
              </p:txBody>
            </p:sp>
            <p:sp>
              <p:nvSpPr>
                <p:cNvPr id="17431" name="Rectangle 31"/>
                <p:cNvSpPr>
                  <a:spLocks noChangeArrowheads="1"/>
                </p:cNvSpPr>
                <p:nvPr/>
              </p:nvSpPr>
              <p:spPr bwMode="auto">
                <a:xfrm>
                  <a:off x="3732213" y="3330576"/>
                  <a:ext cx="568325" cy="87313"/>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p>
              </p:txBody>
            </p:sp>
            <p:sp>
              <p:nvSpPr>
                <p:cNvPr id="17432" name="Freeform 32"/>
                <p:cNvSpPr>
                  <a:spLocks/>
                </p:cNvSpPr>
                <p:nvPr/>
              </p:nvSpPr>
              <p:spPr bwMode="auto">
                <a:xfrm>
                  <a:off x="4946651" y="3419476"/>
                  <a:ext cx="58738" cy="119063"/>
                </a:xfrm>
                <a:custGeom>
                  <a:avLst/>
                  <a:gdLst>
                    <a:gd name="T0" fmla="*/ 0 w 73"/>
                    <a:gd name="T1" fmla="*/ 0 h 151"/>
                    <a:gd name="T2" fmla="*/ 2147483647 w 73"/>
                    <a:gd name="T3" fmla="*/ 0 h 151"/>
                    <a:gd name="T4" fmla="*/ 2147483647 w 73"/>
                    <a:gd name="T5" fmla="*/ 2147483647 h 151"/>
                    <a:gd name="T6" fmla="*/ 2147483647 w 73"/>
                    <a:gd name="T7" fmla="*/ 2147483647 h 151"/>
                    <a:gd name="T8" fmla="*/ 2147483647 w 73"/>
                    <a:gd name="T9" fmla="*/ 2147483647 h 151"/>
                    <a:gd name="T10" fmla="*/ 2147483647 w 73"/>
                    <a:gd name="T11" fmla="*/ 2147483647 h 151"/>
                    <a:gd name="T12" fmla="*/ 2147483647 w 73"/>
                    <a:gd name="T13" fmla="*/ 2147483647 h 151"/>
                    <a:gd name="T14" fmla="*/ 2147483647 w 73"/>
                    <a:gd name="T15" fmla="*/ 2147483647 h 151"/>
                    <a:gd name="T16" fmla="*/ 2147483647 w 73"/>
                    <a:gd name="T17" fmla="*/ 2147483647 h 151"/>
                    <a:gd name="T18" fmla="*/ 2147483647 w 73"/>
                    <a:gd name="T19" fmla="*/ 2147483647 h 151"/>
                    <a:gd name="T20" fmla="*/ 2147483647 w 73"/>
                    <a:gd name="T21" fmla="*/ 2147483647 h 151"/>
                    <a:gd name="T22" fmla="*/ 2147483647 w 73"/>
                    <a:gd name="T23" fmla="*/ 2147483647 h 151"/>
                    <a:gd name="T24" fmla="*/ 2147483647 w 73"/>
                    <a:gd name="T25" fmla="*/ 2147483647 h 151"/>
                    <a:gd name="T26" fmla="*/ 2147483647 w 73"/>
                    <a:gd name="T27" fmla="*/ 2147483647 h 151"/>
                    <a:gd name="T28" fmla="*/ 2147483647 w 73"/>
                    <a:gd name="T29" fmla="*/ 2147483647 h 151"/>
                    <a:gd name="T30" fmla="*/ 2147483647 w 73"/>
                    <a:gd name="T31" fmla="*/ 2147483647 h 151"/>
                    <a:gd name="T32" fmla="*/ 2147483647 w 73"/>
                    <a:gd name="T33" fmla="*/ 2147483647 h 151"/>
                    <a:gd name="T34" fmla="*/ 2147483647 w 73"/>
                    <a:gd name="T35" fmla="*/ 2147483647 h 151"/>
                    <a:gd name="T36" fmla="*/ 2147483647 w 73"/>
                    <a:gd name="T37" fmla="*/ 2147483647 h 151"/>
                    <a:gd name="T38" fmla="*/ 2147483647 w 73"/>
                    <a:gd name="T39" fmla="*/ 2147483647 h 151"/>
                    <a:gd name="T40" fmla="*/ 0 w 73"/>
                    <a:gd name="T41" fmla="*/ 2147483647 h 151"/>
                    <a:gd name="T42" fmla="*/ 0 w 7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151"/>
                    <a:gd name="T68" fmla="*/ 73 w 73"/>
                    <a:gd name="T69" fmla="*/ 151 h 1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151">
                      <a:moveTo>
                        <a:pt x="0" y="0"/>
                      </a:moveTo>
                      <a:lnTo>
                        <a:pt x="7" y="0"/>
                      </a:lnTo>
                      <a:lnTo>
                        <a:pt x="15" y="1"/>
                      </a:lnTo>
                      <a:lnTo>
                        <a:pt x="21" y="4"/>
                      </a:lnTo>
                      <a:lnTo>
                        <a:pt x="27" y="6"/>
                      </a:lnTo>
                      <a:lnTo>
                        <a:pt x="34" y="10"/>
                      </a:lnTo>
                      <a:lnTo>
                        <a:pt x="40" y="13"/>
                      </a:lnTo>
                      <a:lnTo>
                        <a:pt x="46" y="18"/>
                      </a:lnTo>
                      <a:lnTo>
                        <a:pt x="51" y="22"/>
                      </a:lnTo>
                      <a:lnTo>
                        <a:pt x="61" y="34"/>
                      </a:lnTo>
                      <a:lnTo>
                        <a:pt x="68" y="46"/>
                      </a:lnTo>
                      <a:lnTo>
                        <a:pt x="72" y="61"/>
                      </a:lnTo>
                      <a:lnTo>
                        <a:pt x="73" y="76"/>
                      </a:lnTo>
                      <a:lnTo>
                        <a:pt x="72" y="90"/>
                      </a:lnTo>
                      <a:lnTo>
                        <a:pt x="68" y="104"/>
                      </a:lnTo>
                      <a:lnTo>
                        <a:pt x="61" y="117"/>
                      </a:lnTo>
                      <a:lnTo>
                        <a:pt x="53" y="127"/>
                      </a:lnTo>
                      <a:lnTo>
                        <a:pt x="41" y="137"/>
                      </a:lnTo>
                      <a:lnTo>
                        <a:pt x="28" y="144"/>
                      </a:lnTo>
                      <a:lnTo>
                        <a:pt x="15" y="149"/>
                      </a:lnTo>
                      <a:lnTo>
                        <a:pt x="0" y="151"/>
                      </a:lnTo>
                      <a:lnTo>
                        <a:pt x="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en-US"/>
                </a:p>
              </p:txBody>
            </p:sp>
            <p:sp>
              <p:nvSpPr>
                <p:cNvPr id="17433" name="Rectangle 33"/>
                <p:cNvSpPr>
                  <a:spLocks noChangeArrowheads="1"/>
                </p:cNvSpPr>
                <p:nvPr/>
              </p:nvSpPr>
              <p:spPr bwMode="auto">
                <a:xfrm>
                  <a:off x="4357688" y="3854451"/>
                  <a:ext cx="1054100" cy="82550"/>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p>
              </p:txBody>
            </p:sp>
            <p:sp>
              <p:nvSpPr>
                <p:cNvPr id="17434" name="Freeform 34"/>
                <p:cNvSpPr>
                  <a:spLocks/>
                </p:cNvSpPr>
                <p:nvPr/>
              </p:nvSpPr>
              <p:spPr bwMode="auto">
                <a:xfrm>
                  <a:off x="4186238" y="3081338"/>
                  <a:ext cx="1201738" cy="195263"/>
                </a:xfrm>
                <a:custGeom>
                  <a:avLst/>
                  <a:gdLst>
                    <a:gd name="T0" fmla="*/ 2147483647 w 1515"/>
                    <a:gd name="T1" fmla="*/ 2147483647 h 245"/>
                    <a:gd name="T2" fmla="*/ 2147483647 w 1515"/>
                    <a:gd name="T3" fmla="*/ 0 h 245"/>
                    <a:gd name="T4" fmla="*/ 0 w 1515"/>
                    <a:gd name="T5" fmla="*/ 0 h 245"/>
                    <a:gd name="T6" fmla="*/ 2147483647 w 1515"/>
                    <a:gd name="T7" fmla="*/ 2147483647 h 245"/>
                    <a:gd name="T8" fmla="*/ 2147483647 w 1515"/>
                    <a:gd name="T9" fmla="*/ 2147483647 h 245"/>
                    <a:gd name="T10" fmla="*/ 0 60000 65536"/>
                    <a:gd name="T11" fmla="*/ 0 60000 65536"/>
                    <a:gd name="T12" fmla="*/ 0 60000 65536"/>
                    <a:gd name="T13" fmla="*/ 0 60000 65536"/>
                    <a:gd name="T14" fmla="*/ 0 60000 65536"/>
                    <a:gd name="T15" fmla="*/ 0 w 1515"/>
                    <a:gd name="T16" fmla="*/ 0 h 245"/>
                    <a:gd name="T17" fmla="*/ 1515 w 1515"/>
                    <a:gd name="T18" fmla="*/ 245 h 245"/>
                  </a:gdLst>
                  <a:ahLst/>
                  <a:cxnLst>
                    <a:cxn ang="T10">
                      <a:pos x="T0" y="T1"/>
                    </a:cxn>
                    <a:cxn ang="T11">
                      <a:pos x="T2" y="T3"/>
                    </a:cxn>
                    <a:cxn ang="T12">
                      <a:pos x="T4" y="T5"/>
                    </a:cxn>
                    <a:cxn ang="T13">
                      <a:pos x="T6" y="T7"/>
                    </a:cxn>
                    <a:cxn ang="T14">
                      <a:pos x="T8" y="T9"/>
                    </a:cxn>
                  </a:cxnLst>
                  <a:rect l="T15" t="T16" r="T17" b="T18"/>
                  <a:pathLst>
                    <a:path w="1515" h="245">
                      <a:moveTo>
                        <a:pt x="1515" y="243"/>
                      </a:moveTo>
                      <a:lnTo>
                        <a:pt x="1312" y="0"/>
                      </a:lnTo>
                      <a:lnTo>
                        <a:pt x="0" y="0"/>
                      </a:lnTo>
                      <a:lnTo>
                        <a:pt x="201" y="245"/>
                      </a:lnTo>
                      <a:lnTo>
                        <a:pt x="1515" y="243"/>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en-US"/>
                </a:p>
              </p:txBody>
            </p:sp>
            <p:sp>
              <p:nvSpPr>
                <p:cNvPr id="17435" name="Freeform 35"/>
                <p:cNvSpPr>
                  <a:spLocks/>
                </p:cNvSpPr>
                <p:nvPr/>
              </p:nvSpPr>
              <p:spPr bwMode="auto">
                <a:xfrm>
                  <a:off x="4357688" y="3327401"/>
                  <a:ext cx="1054100" cy="469900"/>
                </a:xfrm>
                <a:custGeom>
                  <a:avLst/>
                  <a:gdLst>
                    <a:gd name="T0" fmla="*/ 2147483647 w 1329"/>
                    <a:gd name="T1" fmla="*/ 2147483647 h 593"/>
                    <a:gd name="T2" fmla="*/ 2147483647 w 1329"/>
                    <a:gd name="T3" fmla="*/ 2147483647 h 593"/>
                    <a:gd name="T4" fmla="*/ 2147483647 w 1329"/>
                    <a:gd name="T5" fmla="*/ 2147483647 h 593"/>
                    <a:gd name="T6" fmla="*/ 2147483647 w 1329"/>
                    <a:gd name="T7" fmla="*/ 2147483647 h 593"/>
                    <a:gd name="T8" fmla="*/ 2147483647 w 1329"/>
                    <a:gd name="T9" fmla="*/ 2147483647 h 593"/>
                    <a:gd name="T10" fmla="*/ 2147483647 w 1329"/>
                    <a:gd name="T11" fmla="*/ 2147483647 h 593"/>
                    <a:gd name="T12" fmla="*/ 2147483647 w 1329"/>
                    <a:gd name="T13" fmla="*/ 2147483647 h 593"/>
                    <a:gd name="T14" fmla="*/ 2147483647 w 1329"/>
                    <a:gd name="T15" fmla="*/ 2147483647 h 593"/>
                    <a:gd name="T16" fmla="*/ 2147483647 w 1329"/>
                    <a:gd name="T17" fmla="*/ 2147483647 h 593"/>
                    <a:gd name="T18" fmla="*/ 2147483647 w 1329"/>
                    <a:gd name="T19" fmla="*/ 2147483647 h 593"/>
                    <a:gd name="T20" fmla="*/ 2147483647 w 1329"/>
                    <a:gd name="T21" fmla="*/ 2147483647 h 593"/>
                    <a:gd name="T22" fmla="*/ 2147483647 w 1329"/>
                    <a:gd name="T23" fmla="*/ 2147483647 h 593"/>
                    <a:gd name="T24" fmla="*/ 2147483647 w 1329"/>
                    <a:gd name="T25" fmla="*/ 2147483647 h 593"/>
                    <a:gd name="T26" fmla="*/ 2147483647 w 1329"/>
                    <a:gd name="T27" fmla="*/ 2147483647 h 593"/>
                    <a:gd name="T28" fmla="*/ 2147483647 w 1329"/>
                    <a:gd name="T29" fmla="*/ 2147483647 h 593"/>
                    <a:gd name="T30" fmla="*/ 2147483647 w 1329"/>
                    <a:gd name="T31" fmla="*/ 2147483647 h 593"/>
                    <a:gd name="T32" fmla="*/ 2147483647 w 1329"/>
                    <a:gd name="T33" fmla="*/ 2147483647 h 593"/>
                    <a:gd name="T34" fmla="*/ 2147483647 w 1329"/>
                    <a:gd name="T35" fmla="*/ 2147483647 h 593"/>
                    <a:gd name="T36" fmla="*/ 2147483647 w 1329"/>
                    <a:gd name="T37" fmla="*/ 2147483647 h 593"/>
                    <a:gd name="T38" fmla="*/ 2147483647 w 1329"/>
                    <a:gd name="T39" fmla="*/ 2147483647 h 593"/>
                    <a:gd name="T40" fmla="*/ 2147483647 w 1329"/>
                    <a:gd name="T41" fmla="*/ 2147483647 h 593"/>
                    <a:gd name="T42" fmla="*/ 2147483647 w 1329"/>
                    <a:gd name="T43" fmla="*/ 2147483647 h 593"/>
                    <a:gd name="T44" fmla="*/ 2147483647 w 1329"/>
                    <a:gd name="T45" fmla="*/ 2147483647 h 593"/>
                    <a:gd name="T46" fmla="*/ 2147483647 w 1329"/>
                    <a:gd name="T47" fmla="*/ 2147483647 h 593"/>
                    <a:gd name="T48" fmla="*/ 2147483647 w 1329"/>
                    <a:gd name="T49" fmla="*/ 2147483647 h 593"/>
                    <a:gd name="T50" fmla="*/ 2147483647 w 1329"/>
                    <a:gd name="T51" fmla="*/ 2147483647 h 593"/>
                    <a:gd name="T52" fmla="*/ 2147483647 w 1329"/>
                    <a:gd name="T53" fmla="*/ 2147483647 h 593"/>
                    <a:gd name="T54" fmla="*/ 2147483647 w 1329"/>
                    <a:gd name="T55" fmla="*/ 2147483647 h 593"/>
                    <a:gd name="T56" fmla="*/ 2147483647 w 1329"/>
                    <a:gd name="T57" fmla="*/ 2147483647 h 593"/>
                    <a:gd name="T58" fmla="*/ 2147483647 w 1329"/>
                    <a:gd name="T59" fmla="*/ 2147483647 h 593"/>
                    <a:gd name="T60" fmla="*/ 2147483647 w 1329"/>
                    <a:gd name="T61" fmla="*/ 2147483647 h 593"/>
                    <a:gd name="T62" fmla="*/ 2147483647 w 1329"/>
                    <a:gd name="T63" fmla="*/ 2147483647 h 593"/>
                    <a:gd name="T64" fmla="*/ 2147483647 w 1329"/>
                    <a:gd name="T65" fmla="*/ 2147483647 h 593"/>
                    <a:gd name="T66" fmla="*/ 2147483647 w 1329"/>
                    <a:gd name="T67" fmla="*/ 2147483647 h 593"/>
                    <a:gd name="T68" fmla="*/ 2147483647 w 1329"/>
                    <a:gd name="T69" fmla="*/ 2147483647 h 593"/>
                    <a:gd name="T70" fmla="*/ 2147483647 w 1329"/>
                    <a:gd name="T71" fmla="*/ 2147483647 h 593"/>
                    <a:gd name="T72" fmla="*/ 2147483647 w 1329"/>
                    <a:gd name="T73" fmla="*/ 2147483647 h 593"/>
                    <a:gd name="T74" fmla="*/ 2147483647 w 1329"/>
                    <a:gd name="T75" fmla="*/ 2147483647 h 593"/>
                    <a:gd name="T76" fmla="*/ 2147483647 w 1329"/>
                    <a:gd name="T77" fmla="*/ 2147483647 h 593"/>
                    <a:gd name="T78" fmla="*/ 2147483647 w 1329"/>
                    <a:gd name="T79" fmla="*/ 2147483647 h 593"/>
                    <a:gd name="T80" fmla="*/ 2147483647 w 1329"/>
                    <a:gd name="T81" fmla="*/ 2147483647 h 593"/>
                    <a:gd name="T82" fmla="*/ 2147483647 w 1329"/>
                    <a:gd name="T83" fmla="*/ 2147483647 h 593"/>
                    <a:gd name="T84" fmla="*/ 2147483647 w 1329"/>
                    <a:gd name="T85" fmla="*/ 2147483647 h 593"/>
                    <a:gd name="T86" fmla="*/ 2147483647 w 1329"/>
                    <a:gd name="T87" fmla="*/ 2147483647 h 593"/>
                    <a:gd name="T88" fmla="*/ 2147483647 w 1329"/>
                    <a:gd name="T89" fmla="*/ 0 h 593"/>
                    <a:gd name="T90" fmla="*/ 0 w 1329"/>
                    <a:gd name="T91" fmla="*/ 0 h 593"/>
                    <a:gd name="T92" fmla="*/ 0 w 1329"/>
                    <a:gd name="T93" fmla="*/ 2147483647 h 593"/>
                    <a:gd name="T94" fmla="*/ 2147483647 w 1329"/>
                    <a:gd name="T95" fmla="*/ 2147483647 h 593"/>
                    <a:gd name="T96" fmla="*/ 2147483647 w 1329"/>
                    <a:gd name="T97" fmla="*/ 2147483647 h 593"/>
                    <a:gd name="T98" fmla="*/ 2147483647 w 1329"/>
                    <a:gd name="T99" fmla="*/ 2147483647 h 593"/>
                    <a:gd name="T100" fmla="*/ 2147483647 w 1329"/>
                    <a:gd name="T101" fmla="*/ 2147483647 h 593"/>
                    <a:gd name="T102" fmla="*/ 0 w 1329"/>
                    <a:gd name="T103" fmla="*/ 2147483647 h 593"/>
                    <a:gd name="T104" fmla="*/ 0 w 1329"/>
                    <a:gd name="T105" fmla="*/ 2147483647 h 593"/>
                    <a:gd name="T106" fmla="*/ 2147483647 w 1329"/>
                    <a:gd name="T107" fmla="*/ 2147483647 h 593"/>
                    <a:gd name="T108" fmla="*/ 2147483647 w 1329"/>
                    <a:gd name="T109" fmla="*/ 2147483647 h 593"/>
                    <a:gd name="T110" fmla="*/ 2147483647 w 1329"/>
                    <a:gd name="T111" fmla="*/ 2147483647 h 593"/>
                    <a:gd name="T112" fmla="*/ 2147483647 w 1329"/>
                    <a:gd name="T113" fmla="*/ 2147483647 h 593"/>
                    <a:gd name="T114" fmla="*/ 2147483647 w 1329"/>
                    <a:gd name="T115" fmla="*/ 2147483647 h 593"/>
                    <a:gd name="T116" fmla="*/ 2147483647 w 1329"/>
                    <a:gd name="T117" fmla="*/ 2147483647 h 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593"/>
                    <a:gd name="T179" fmla="*/ 1329 w 1329"/>
                    <a:gd name="T180" fmla="*/ 593 h 5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593">
                      <a:moveTo>
                        <a:pt x="953" y="114"/>
                      </a:moveTo>
                      <a:lnTo>
                        <a:pt x="1329" y="114"/>
                      </a:lnTo>
                      <a:lnTo>
                        <a:pt x="1329" y="5"/>
                      </a:lnTo>
                      <a:lnTo>
                        <a:pt x="743" y="5"/>
                      </a:lnTo>
                      <a:lnTo>
                        <a:pt x="743" y="44"/>
                      </a:lnTo>
                      <a:lnTo>
                        <a:pt x="758" y="45"/>
                      </a:lnTo>
                      <a:lnTo>
                        <a:pt x="771" y="46"/>
                      </a:lnTo>
                      <a:lnTo>
                        <a:pt x="785" y="50"/>
                      </a:lnTo>
                      <a:lnTo>
                        <a:pt x="798" y="54"/>
                      </a:lnTo>
                      <a:lnTo>
                        <a:pt x="811" y="61"/>
                      </a:lnTo>
                      <a:lnTo>
                        <a:pt x="823" y="68"/>
                      </a:lnTo>
                      <a:lnTo>
                        <a:pt x="835" y="77"/>
                      </a:lnTo>
                      <a:lnTo>
                        <a:pt x="845" y="87"/>
                      </a:lnTo>
                      <a:lnTo>
                        <a:pt x="854" y="97"/>
                      </a:lnTo>
                      <a:lnTo>
                        <a:pt x="863" y="108"/>
                      </a:lnTo>
                      <a:lnTo>
                        <a:pt x="870" y="121"/>
                      </a:lnTo>
                      <a:lnTo>
                        <a:pt x="877" y="134"/>
                      </a:lnTo>
                      <a:lnTo>
                        <a:pt x="882" y="148"/>
                      </a:lnTo>
                      <a:lnTo>
                        <a:pt x="885" y="161"/>
                      </a:lnTo>
                      <a:lnTo>
                        <a:pt x="887" y="176"/>
                      </a:lnTo>
                      <a:lnTo>
                        <a:pt x="888" y="191"/>
                      </a:lnTo>
                      <a:lnTo>
                        <a:pt x="887" y="205"/>
                      </a:lnTo>
                      <a:lnTo>
                        <a:pt x="885" y="219"/>
                      </a:lnTo>
                      <a:lnTo>
                        <a:pt x="882" y="233"/>
                      </a:lnTo>
                      <a:lnTo>
                        <a:pt x="877" y="247"/>
                      </a:lnTo>
                      <a:lnTo>
                        <a:pt x="870" y="259"/>
                      </a:lnTo>
                      <a:lnTo>
                        <a:pt x="863" y="272"/>
                      </a:lnTo>
                      <a:lnTo>
                        <a:pt x="854" y="283"/>
                      </a:lnTo>
                      <a:lnTo>
                        <a:pt x="845" y="294"/>
                      </a:lnTo>
                      <a:lnTo>
                        <a:pt x="839" y="299"/>
                      </a:lnTo>
                      <a:lnTo>
                        <a:pt x="832" y="305"/>
                      </a:lnTo>
                      <a:lnTo>
                        <a:pt x="826" y="310"/>
                      </a:lnTo>
                      <a:lnTo>
                        <a:pt x="819" y="314"/>
                      </a:lnTo>
                      <a:lnTo>
                        <a:pt x="812" y="319"/>
                      </a:lnTo>
                      <a:lnTo>
                        <a:pt x="804" y="322"/>
                      </a:lnTo>
                      <a:lnTo>
                        <a:pt x="797" y="326"/>
                      </a:lnTo>
                      <a:lnTo>
                        <a:pt x="789" y="328"/>
                      </a:lnTo>
                      <a:lnTo>
                        <a:pt x="675" y="328"/>
                      </a:lnTo>
                      <a:lnTo>
                        <a:pt x="675" y="377"/>
                      </a:lnTo>
                      <a:lnTo>
                        <a:pt x="743" y="377"/>
                      </a:lnTo>
                      <a:lnTo>
                        <a:pt x="743" y="419"/>
                      </a:lnTo>
                      <a:lnTo>
                        <a:pt x="703" y="464"/>
                      </a:lnTo>
                      <a:lnTo>
                        <a:pt x="641" y="463"/>
                      </a:lnTo>
                      <a:lnTo>
                        <a:pt x="592" y="415"/>
                      </a:lnTo>
                      <a:lnTo>
                        <a:pt x="592" y="0"/>
                      </a:lnTo>
                      <a:lnTo>
                        <a:pt x="0" y="0"/>
                      </a:lnTo>
                      <a:lnTo>
                        <a:pt x="0" y="114"/>
                      </a:lnTo>
                      <a:lnTo>
                        <a:pt x="450" y="114"/>
                      </a:lnTo>
                      <a:lnTo>
                        <a:pt x="452" y="276"/>
                      </a:lnTo>
                      <a:lnTo>
                        <a:pt x="211" y="276"/>
                      </a:lnTo>
                      <a:lnTo>
                        <a:pt x="211" y="186"/>
                      </a:lnTo>
                      <a:lnTo>
                        <a:pt x="0" y="186"/>
                      </a:lnTo>
                      <a:lnTo>
                        <a:pt x="0" y="593"/>
                      </a:lnTo>
                      <a:lnTo>
                        <a:pt x="1329" y="593"/>
                      </a:lnTo>
                      <a:lnTo>
                        <a:pt x="1329" y="186"/>
                      </a:lnTo>
                      <a:lnTo>
                        <a:pt x="1197" y="186"/>
                      </a:lnTo>
                      <a:lnTo>
                        <a:pt x="1197" y="276"/>
                      </a:lnTo>
                      <a:lnTo>
                        <a:pt x="953" y="276"/>
                      </a:lnTo>
                      <a:lnTo>
                        <a:pt x="953" y="114"/>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en-US"/>
                </a:p>
              </p:txBody>
            </p:sp>
          </p:grpSp>
          <p:sp>
            <p:nvSpPr>
              <p:cNvPr id="17426" name="TextBox 26"/>
              <p:cNvSpPr txBox="1">
                <a:spLocks noChangeArrowheads="1"/>
              </p:cNvSpPr>
              <p:nvPr/>
            </p:nvSpPr>
            <p:spPr bwMode="auto">
              <a:xfrm>
                <a:off x="2465445" y="3462601"/>
                <a:ext cx="2443665" cy="72517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t>Toolbox</a:t>
                </a:r>
              </a:p>
            </p:txBody>
          </p:sp>
        </p:grpSp>
        <p:cxnSp>
          <p:nvCxnSpPr>
            <p:cNvPr id="25" name="Straight Connector 24"/>
            <p:cNvCxnSpPr/>
            <p:nvPr/>
          </p:nvCxnSpPr>
          <p:spPr>
            <a:xfrm>
              <a:off x="4192286" y="3352228"/>
              <a:ext cx="0" cy="1799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578225" y="3781425"/>
            <a:ext cx="2038350" cy="369888"/>
          </a:xfrm>
          <a:prstGeom prst="rect">
            <a:avLst/>
          </a:prstGeom>
          <a:solidFill>
            <a:schemeClr val="tx2">
              <a:lumMod val="60000"/>
              <a:lumOff val="40000"/>
            </a:schemeClr>
          </a:solidFill>
          <a:ln w="19050">
            <a:solidFill>
              <a:schemeClr val="tx1"/>
            </a:solidFill>
          </a:ln>
        </p:spPr>
        <p:txBody>
          <a:bodyPr>
            <a:spAutoFit/>
          </a:bodyPr>
          <a:lstStyle/>
          <a:p>
            <a:pPr algn="ctr">
              <a:defRPr/>
            </a:pPr>
            <a:r>
              <a:rPr lang="en-US" dirty="0">
                <a:latin typeface="Arial" pitchFamily="34" charset="0"/>
                <a:ea typeface="ＭＳ Ｐゴシック" pitchFamily="34" charset="-128"/>
                <a:cs typeface="+mn-cs"/>
              </a:rPr>
              <a:t>Local Curriculum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54274"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54275"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BAB5D-4970-4740-A89D-607F29C95674}" type="slidenum">
              <a:rPr lang="en-US" sz="1200">
                <a:solidFill>
                  <a:schemeClr val="bg1"/>
                </a:solidFill>
                <a:latin typeface="Calibri" charset="0"/>
                <a:cs typeface="Calibri" charset="0"/>
              </a:rPr>
              <a:pPr eaLnBrk="1" hangingPunct="1"/>
              <a:t>20</a:t>
            </a:fld>
            <a:endParaRPr lang="en-US" sz="1200">
              <a:solidFill>
                <a:schemeClr val="bg1"/>
              </a:solidFill>
              <a:latin typeface="Calibri" charset="0"/>
              <a:cs typeface="Calibri" charset="0"/>
            </a:endParaRPr>
          </a:p>
        </p:txBody>
      </p:sp>
      <p:sp>
        <p:nvSpPr>
          <p:cNvPr id="54276" name="TextBox 2"/>
          <p:cNvSpPr txBox="1">
            <a:spLocks noChangeArrowheads="1"/>
          </p:cNvSpPr>
          <p:nvPr/>
        </p:nvSpPr>
        <p:spPr bwMode="auto">
          <a:xfrm>
            <a:off x="404813" y="1495425"/>
            <a:ext cx="7904162" cy="16319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t>Five Key Strategies for Effective Formative Assessment</a:t>
            </a:r>
          </a:p>
          <a:p>
            <a:pPr algn="ctr" eaLnBrk="1" hangingPunct="1"/>
            <a:endParaRPr lang="en-US" sz="1800"/>
          </a:p>
          <a:p>
            <a:pPr algn="ctr" eaLnBrk="1" hangingPunct="1"/>
            <a:endParaRPr lang="en-US" sz="1800"/>
          </a:p>
        </p:txBody>
      </p:sp>
      <p:sp>
        <p:nvSpPr>
          <p:cNvPr id="54277" name="TextBox 9"/>
          <p:cNvSpPr txBox="1">
            <a:spLocks noChangeArrowheads="1"/>
          </p:cNvSpPr>
          <p:nvPr/>
        </p:nvSpPr>
        <p:spPr bwMode="auto">
          <a:xfrm>
            <a:off x="404813" y="5978525"/>
            <a:ext cx="8739187" cy="4000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Source:  www.nctm.org/news/content.aspx?id=11474</a:t>
            </a:r>
          </a:p>
          <a:p>
            <a:pPr eaLnBrk="1" hangingPunct="1"/>
            <a:r>
              <a:rPr lang="en-US" sz="1000"/>
              <a:t>Alternate Source:   schools.nyc.gov/NR/rdonlyres/40877F5B-D6C0-4EB5-A5A4-5644A86CA523/0/Research_brief_04__Five_KeyStrategies.pdf</a:t>
            </a:r>
          </a:p>
        </p:txBody>
      </p:sp>
      <p:pic>
        <p:nvPicPr>
          <p:cNvPr id="54278" name="Picture 2" descr="hyperlink animation.GIF">
            <a:hlinkClick r:id="rId3"/>
          </p:cNvPr>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73500" y="2579688"/>
            <a:ext cx="1219200" cy="431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4279" name="TextBox 1"/>
          <p:cNvSpPr txBox="1">
            <a:spLocks noChangeArrowheads="1"/>
          </p:cNvSpPr>
          <p:nvPr/>
        </p:nvSpPr>
        <p:spPr bwMode="auto">
          <a:xfrm>
            <a:off x="914400" y="3165475"/>
            <a:ext cx="8013700" cy="3108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Georgia" charset="0"/>
              <a:buAutoNum type="arabicPeriod"/>
            </a:pPr>
            <a:r>
              <a:rPr lang="en-US" sz="2800" b="1" dirty="0">
                <a:latin typeface="Calibri" charset="0"/>
              </a:rPr>
              <a:t>Clarifying, sharing, and understanding goals …</a:t>
            </a:r>
            <a:endParaRPr lang="en-US" sz="2800" dirty="0">
              <a:latin typeface="Calibri" charset="0"/>
            </a:endParaRPr>
          </a:p>
          <a:p>
            <a:pPr eaLnBrk="1" hangingPunct="1">
              <a:buFont typeface="Georgia" charset="0"/>
              <a:buAutoNum type="arabicPeriod"/>
            </a:pPr>
            <a:r>
              <a:rPr lang="en-US" sz="2800" b="1" dirty="0">
                <a:latin typeface="Calibri" charset="0"/>
              </a:rPr>
              <a:t>Engineering effective classroom discussions, questions, activities, and tasks …</a:t>
            </a:r>
            <a:endParaRPr lang="en-US" sz="2800" dirty="0">
              <a:latin typeface="Calibri" charset="0"/>
            </a:endParaRPr>
          </a:p>
          <a:p>
            <a:pPr eaLnBrk="1" hangingPunct="1">
              <a:buFont typeface="Georgia" charset="0"/>
              <a:buAutoNum type="arabicPeriod"/>
            </a:pPr>
            <a:r>
              <a:rPr lang="en-US" sz="2800" b="1" dirty="0">
                <a:latin typeface="Calibri" charset="0"/>
              </a:rPr>
              <a:t>Providing feedback …</a:t>
            </a:r>
            <a:endParaRPr lang="en-US" sz="2800" dirty="0">
              <a:latin typeface="Calibri" charset="0"/>
            </a:endParaRPr>
          </a:p>
          <a:p>
            <a:pPr eaLnBrk="1" hangingPunct="1">
              <a:buFont typeface="Georgia" charset="0"/>
              <a:buAutoNum type="arabicPeriod"/>
            </a:pPr>
            <a:r>
              <a:rPr lang="en-US" sz="2800" b="1" dirty="0">
                <a:latin typeface="Calibri" charset="0"/>
              </a:rPr>
              <a:t>Activating students as owners …</a:t>
            </a:r>
            <a:endParaRPr lang="en-US" sz="2800" dirty="0">
              <a:latin typeface="Calibri" charset="0"/>
            </a:endParaRPr>
          </a:p>
          <a:p>
            <a:pPr eaLnBrk="1" hangingPunct="1">
              <a:buFont typeface="Georgia" charset="0"/>
              <a:buAutoNum type="arabicPeriod"/>
            </a:pPr>
            <a:r>
              <a:rPr lang="en-US" sz="2800" b="1" dirty="0">
                <a:latin typeface="Calibri" charset="0"/>
              </a:rPr>
              <a:t>Activating students as learning resources …</a:t>
            </a:r>
          </a:p>
          <a:p>
            <a:pPr eaLnBrk="1" hangingPunct="1">
              <a:buFont typeface="Georgia" charset="0"/>
              <a:buAutoNum type="arabicPeriod"/>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57200" y="1093788"/>
            <a:ext cx="8464550" cy="4525962"/>
          </a:xfrm>
        </p:spPr>
        <p:txBody>
          <a:bodyPr/>
          <a:lstStyle/>
          <a:p>
            <a:pPr marL="0" indent="0">
              <a:buFont typeface="Arial" charset="0"/>
              <a:buNone/>
            </a:pPr>
            <a:r>
              <a:rPr lang="en-US" sz="3600" b="1">
                <a:latin typeface="Calibri" charset="0"/>
              </a:rPr>
              <a:t>Example of a Formative Assessment Rubric </a:t>
            </a:r>
          </a:p>
        </p:txBody>
      </p:sp>
      <p:sp>
        <p:nvSpPr>
          <p:cNvPr id="56322"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56323"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0F205-9C6A-014A-89D0-97E4F00A1707}" type="slidenum">
              <a:rPr lang="en-US" sz="1200">
                <a:solidFill>
                  <a:schemeClr val="bg1"/>
                </a:solidFill>
                <a:latin typeface="Calibri" charset="0"/>
                <a:cs typeface="Calibri" charset="0"/>
              </a:rPr>
              <a:pPr eaLnBrk="1" hangingPunct="1"/>
              <a:t>21</a:t>
            </a:fld>
            <a:endParaRPr lang="en-US" sz="1200">
              <a:solidFill>
                <a:schemeClr val="bg1"/>
              </a:solidFill>
              <a:latin typeface="Calibri" charset="0"/>
              <a:cs typeface="Calibri" charset="0"/>
            </a:endParaRPr>
          </a:p>
        </p:txBody>
      </p:sp>
      <p:sp>
        <p:nvSpPr>
          <p:cNvPr id="56324" name="Title 1"/>
          <p:cNvSpPr>
            <a:spLocks noGrp="1"/>
          </p:cNvSpPr>
          <p:nvPr>
            <p:ph type="title"/>
          </p:nvPr>
        </p:nvSpPr>
        <p:spPr>
          <a:xfrm>
            <a:off x="2851150" y="0"/>
            <a:ext cx="5835650" cy="1219200"/>
          </a:xfrm>
        </p:spPr>
        <p:txBody>
          <a:bodyPr/>
          <a:lstStyle/>
          <a:p>
            <a:r>
              <a:rPr lang="en-US">
                <a:latin typeface="Calibri" charset="0"/>
              </a:rPr>
              <a:t>Designing and Using</a:t>
            </a:r>
            <a:br>
              <a:rPr lang="en-US">
                <a:latin typeface="Calibri" charset="0"/>
              </a:rPr>
            </a:br>
            <a:r>
              <a:rPr lang="en-US">
                <a:latin typeface="Calibri" charset="0"/>
              </a:rPr>
              <a:t>Formative Assessments</a:t>
            </a:r>
          </a:p>
        </p:txBody>
      </p:sp>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22375" y="1684338"/>
            <a:ext cx="6453188" cy="4779962"/>
          </a:xfrm>
          <a:prstGeom prst="rect">
            <a:avLst/>
          </a:prstGeom>
          <a:noFill/>
          <a:ln w="12700">
            <a:solidFill>
              <a:srgbClr val="A7C6E9"/>
            </a:solidFill>
            <a:miter lim="800000"/>
            <a:headEnd/>
            <a:tailEnd/>
          </a:ln>
          <a:effectLst>
            <a:outerShdw blurRad="57150" dist="38100" dir="5039956" algn="tl" rotWithShape="0">
              <a:srgbClr val="A7C6E9">
                <a:alpha val="50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58370" name="Content Placeholder 2"/>
          <p:cNvSpPr>
            <a:spLocks noGrp="1"/>
          </p:cNvSpPr>
          <p:nvPr>
            <p:ph idx="1"/>
          </p:nvPr>
        </p:nvSpPr>
        <p:spPr/>
        <p:txBody>
          <a:bodyPr/>
          <a:lstStyle/>
          <a:p>
            <a:pPr marL="0" indent="0">
              <a:buFont typeface="Arial" charset="0"/>
              <a:buNone/>
            </a:pPr>
            <a:r>
              <a:rPr lang="en-US" sz="2800" b="1" dirty="0">
                <a:latin typeface="Arial" charset="0"/>
                <a:cs typeface="Arial" charset="0"/>
              </a:rPr>
              <a:t>Directed Paraphrasing:</a:t>
            </a:r>
          </a:p>
          <a:p>
            <a:pPr marL="0" indent="0">
              <a:spcAft>
                <a:spcPts val="1800"/>
              </a:spcAft>
              <a:buFont typeface="Arial" charset="0"/>
              <a:buNone/>
            </a:pPr>
            <a:r>
              <a:rPr lang="en-US" dirty="0">
                <a:latin typeface="Calibri" charset="0"/>
              </a:rPr>
              <a:t>You are a teacher in </a:t>
            </a:r>
            <a:r>
              <a:rPr lang="en-US" dirty="0" smtClean="0">
                <a:latin typeface="Calibri" charset="0"/>
              </a:rPr>
              <a:t>a </a:t>
            </a:r>
            <a:r>
              <a:rPr lang="en-US" dirty="0">
                <a:latin typeface="Calibri" charset="0"/>
              </a:rPr>
              <a:t>local school district. </a:t>
            </a:r>
            <a:r>
              <a:rPr lang="en-US" dirty="0" smtClean="0">
                <a:latin typeface="Calibri" charset="0"/>
              </a:rPr>
              <a:t>Your </a:t>
            </a:r>
            <a:r>
              <a:rPr lang="en-US" dirty="0">
                <a:latin typeface="Calibri" charset="0"/>
              </a:rPr>
              <a:t>partner is the parent of a student in your class.  </a:t>
            </a:r>
          </a:p>
          <a:p>
            <a:pPr marL="0" indent="0">
              <a:spcAft>
                <a:spcPts val="1800"/>
              </a:spcAft>
              <a:buFont typeface="Arial" charset="0"/>
              <a:buNone/>
            </a:pPr>
            <a:r>
              <a:rPr lang="en-US" dirty="0">
                <a:latin typeface="Calibri" charset="0"/>
              </a:rPr>
              <a:t>Explain the differences between  a formative assessment and a summative assessment to him/her in </a:t>
            </a:r>
            <a:r>
              <a:rPr lang="en-US" dirty="0" smtClean="0">
                <a:latin typeface="Calibri" charset="0"/>
              </a:rPr>
              <a:t>a </a:t>
            </a:r>
            <a:r>
              <a:rPr lang="en-US" dirty="0">
                <a:latin typeface="Calibri" charset="0"/>
              </a:rPr>
              <a:t>parent </a:t>
            </a:r>
            <a:r>
              <a:rPr lang="en-US" dirty="0" smtClean="0">
                <a:latin typeface="Calibri" charset="0"/>
              </a:rPr>
              <a:t>friendly language.</a:t>
            </a:r>
            <a:endParaRPr lang="en-US" dirty="0">
              <a:latin typeface="Calibri" charset="0"/>
            </a:endParaRPr>
          </a:p>
          <a:p>
            <a:pPr marL="0" indent="0">
              <a:buFont typeface="Arial" charset="0"/>
              <a:buNone/>
            </a:pPr>
            <a:endParaRPr lang="en-US" sz="2600" dirty="0">
              <a:latin typeface="Calibri" charset="0"/>
            </a:endParaRPr>
          </a:p>
        </p:txBody>
      </p:sp>
      <p:sp>
        <p:nvSpPr>
          <p:cNvPr id="58371"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58372"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0F6897-8345-3B4B-B324-430B2C10C498}" type="slidenum">
              <a:rPr lang="en-US" sz="1200">
                <a:solidFill>
                  <a:schemeClr val="bg1"/>
                </a:solidFill>
                <a:latin typeface="Calibri" charset="0"/>
                <a:cs typeface="Calibri" charset="0"/>
              </a:rPr>
              <a:pPr eaLnBrk="1" hangingPunct="1"/>
              <a:t>22</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60418" name="Content Placeholder 2"/>
          <p:cNvSpPr>
            <a:spLocks noGrp="1"/>
          </p:cNvSpPr>
          <p:nvPr>
            <p:ph idx="1"/>
          </p:nvPr>
        </p:nvSpPr>
        <p:spPr/>
        <p:txBody>
          <a:bodyPr/>
          <a:lstStyle/>
          <a:p>
            <a:pPr marL="0" indent="0">
              <a:buFont typeface="Arial" charset="0"/>
              <a:buNone/>
            </a:pPr>
            <a:r>
              <a:rPr lang="en-US" sz="2800" b="1" dirty="0">
                <a:latin typeface="Arial" charset="0"/>
                <a:cs typeface="Arial" charset="0"/>
              </a:rPr>
              <a:t>What does SAS say?</a:t>
            </a:r>
          </a:p>
          <a:p>
            <a:pPr marL="0" indent="0">
              <a:buFont typeface="Arial" charset="0"/>
              <a:buNone/>
            </a:pPr>
            <a:r>
              <a:rPr lang="en-US" dirty="0">
                <a:latin typeface="Calibri" charset="0"/>
              </a:rPr>
              <a:t>The Assessment page at SAS...  </a:t>
            </a:r>
          </a:p>
          <a:p>
            <a:pPr marL="0" indent="0">
              <a:buNone/>
            </a:pPr>
            <a:r>
              <a:rPr lang="en-US" sz="2400" dirty="0" err="1" smtClean="0">
                <a:latin typeface="Calibri" charset="0"/>
              </a:rPr>
              <a:t>www.pdesas.org</a:t>
            </a:r>
            <a:r>
              <a:rPr lang="en-US" sz="2400" dirty="0">
                <a:latin typeface="Calibri" charset="0"/>
              </a:rPr>
              <a:t>/module/assessment/</a:t>
            </a:r>
            <a:r>
              <a:rPr lang="en-US" sz="2400" dirty="0" err="1">
                <a:latin typeface="Calibri" charset="0"/>
              </a:rPr>
              <a:t>About.aspx</a:t>
            </a:r>
            <a:endParaRPr lang="en-US" sz="2400" dirty="0">
              <a:latin typeface="Calibri" charset="0"/>
            </a:endParaRPr>
          </a:p>
        </p:txBody>
      </p:sp>
      <p:sp>
        <p:nvSpPr>
          <p:cNvPr id="6041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6042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623868-2D1E-D640-8F34-1F58FEE74498}" type="slidenum">
              <a:rPr lang="en-US" sz="1200">
                <a:solidFill>
                  <a:schemeClr val="bg1"/>
                </a:solidFill>
                <a:latin typeface="Calibri" charset="0"/>
                <a:cs typeface="Calibri" charset="0"/>
              </a:rPr>
              <a:pPr eaLnBrk="1" hangingPunct="1"/>
              <a:t>23</a:t>
            </a:fld>
            <a:endParaRPr lang="en-US" sz="1200">
              <a:solidFill>
                <a:schemeClr val="bg1"/>
              </a:solidFill>
              <a:latin typeface="Calibri" charset="0"/>
              <a:cs typeface="Calibri" charset="0"/>
            </a:endParaRPr>
          </a:p>
        </p:txBody>
      </p:sp>
      <p:pic>
        <p:nvPicPr>
          <p:cNvPr id="2" name="Picture 1"/>
          <p:cNvPicPr>
            <a:picLocks noChangeAspect="1"/>
          </p:cNvPicPr>
          <p:nvPr/>
        </p:nvPicPr>
        <p:blipFill>
          <a:blip r:embed="rId3"/>
          <a:stretch>
            <a:fillRect/>
          </a:stretch>
        </p:blipFill>
        <p:spPr>
          <a:xfrm>
            <a:off x="577850" y="3432175"/>
            <a:ext cx="6577013" cy="2844800"/>
          </a:xfrm>
          <a:prstGeom prst="rect">
            <a:avLst/>
          </a:prstGeom>
          <a:ln>
            <a:solidFill>
              <a:schemeClr val="bg1">
                <a:lumMod val="75000"/>
              </a:schemeClr>
            </a:solidFill>
          </a:ln>
        </p:spPr>
      </p:pic>
      <p:pic>
        <p:nvPicPr>
          <p:cNvPr id="60422" name="Picture 2" descr="hyperlink animation.GIF">
            <a:hlinkClick r:id="rId4"/>
          </p:cNvPr>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68975" y="2263775"/>
            <a:ext cx="1219200" cy="431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62466"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62467"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30154C-E01E-D242-B7FE-6AC044D74376}" type="slidenum">
              <a:rPr lang="en-US" sz="1200">
                <a:solidFill>
                  <a:schemeClr val="bg1"/>
                </a:solidFill>
                <a:latin typeface="Calibri" charset="0"/>
                <a:cs typeface="Calibri" charset="0"/>
              </a:rPr>
              <a:pPr eaLnBrk="1" hangingPunct="1"/>
              <a:t>24</a:t>
            </a:fld>
            <a:endParaRPr lang="en-US" sz="1200">
              <a:solidFill>
                <a:schemeClr val="bg1"/>
              </a:solidFill>
              <a:latin typeface="Calibri" charset="0"/>
              <a:cs typeface="Calibri" charset="0"/>
            </a:endParaRPr>
          </a:p>
        </p:txBody>
      </p:sp>
      <p:graphicFrame>
        <p:nvGraphicFramePr>
          <p:cNvPr id="2" name="Table 1"/>
          <p:cNvGraphicFramePr>
            <a:graphicFrameLocks noGrp="1"/>
          </p:cNvGraphicFramePr>
          <p:nvPr/>
        </p:nvGraphicFramePr>
        <p:xfrm>
          <a:off x="736600" y="1851025"/>
          <a:ext cx="7740650" cy="3017840"/>
        </p:xfrm>
        <a:graphic>
          <a:graphicData uri="http://schemas.openxmlformats.org/drawingml/2006/table">
            <a:tbl>
              <a:tblPr/>
              <a:tblGrid>
                <a:gridCol w="3870325"/>
                <a:gridCol w="3870325"/>
              </a:tblGrid>
              <a:tr h="6400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Formative</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Summative</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88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rgbClr val="241E14"/>
                          </a:solidFill>
                          <a:effectLst/>
                          <a:latin typeface="Calibri" charset="0"/>
                          <a:ea typeface="ＭＳ Ｐゴシック" charset="0"/>
                          <a:cs typeface="Calibri" charset="0"/>
                        </a:rPr>
                        <a:t>Occurs </a:t>
                      </a:r>
                      <a:r>
                        <a:rPr kumimoji="0" lang="en-US" sz="3600" b="1" i="0" u="none" strike="noStrike" cap="none" normalizeH="0" baseline="0">
                          <a:ln>
                            <a:noFill/>
                          </a:ln>
                          <a:solidFill>
                            <a:srgbClr val="241E14"/>
                          </a:solidFill>
                          <a:effectLst/>
                          <a:latin typeface="Calibri" charset="0"/>
                          <a:ea typeface="ＭＳ Ｐゴシック" charset="0"/>
                          <a:cs typeface="Calibri" charset="0"/>
                        </a:rPr>
                        <a:t>before or during</a:t>
                      </a:r>
                      <a:r>
                        <a:rPr kumimoji="0" lang="en-US" sz="3600" b="0" i="0" u="none" strike="noStrike" cap="none" normalizeH="0" baseline="0">
                          <a:ln>
                            <a:noFill/>
                          </a:ln>
                          <a:solidFill>
                            <a:srgbClr val="241E14"/>
                          </a:solidFill>
                          <a:effectLst/>
                          <a:latin typeface="Calibri" charset="0"/>
                          <a:ea typeface="ＭＳ Ｐゴシック" charset="0"/>
                          <a:cs typeface="Calibri" charset="0"/>
                        </a:rPr>
                        <a:t> instruction </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rgbClr val="241E14"/>
                          </a:solidFill>
                          <a:effectLst/>
                          <a:latin typeface="Calibri" charset="0"/>
                          <a:ea typeface="ＭＳ Ｐゴシック" charset="0"/>
                          <a:cs typeface="Calibri" charset="0"/>
                        </a:rPr>
                        <a:t>Occurs </a:t>
                      </a:r>
                      <a:r>
                        <a:rPr kumimoji="0" lang="en-US" sz="3600" b="1" i="0" u="none" strike="noStrike" cap="none" normalizeH="0" baseline="0">
                          <a:ln>
                            <a:noFill/>
                          </a:ln>
                          <a:solidFill>
                            <a:srgbClr val="241E14"/>
                          </a:solidFill>
                          <a:effectLst/>
                          <a:latin typeface="Calibri" charset="0"/>
                          <a:ea typeface="ＭＳ Ｐゴシック" charset="0"/>
                          <a:cs typeface="Calibri" charset="0"/>
                        </a:rPr>
                        <a:t>after</a:t>
                      </a:r>
                      <a:r>
                        <a:rPr kumimoji="0" lang="en-US" sz="3600" b="0" i="0" u="none" strike="noStrike" cap="none" normalizeH="0" baseline="0">
                          <a:ln>
                            <a:noFill/>
                          </a:ln>
                          <a:solidFill>
                            <a:srgbClr val="241E14"/>
                          </a:solidFill>
                          <a:effectLst/>
                          <a:latin typeface="Calibri" charset="0"/>
                          <a:ea typeface="ＭＳ Ｐゴシック" charset="0"/>
                          <a:cs typeface="Calibri" charset="0"/>
                        </a:rPr>
                        <a:t> instruction </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888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rgbClr val="241E14"/>
                          </a:solidFill>
                          <a:effectLst/>
                          <a:latin typeface="Calibri" charset="0"/>
                          <a:ea typeface="ＭＳ Ｐゴシック" charset="0"/>
                          <a:cs typeface="Calibri" charset="0"/>
                        </a:rPr>
                        <a:t>Assessment </a:t>
                      </a:r>
                      <a:r>
                        <a:rPr kumimoji="0" lang="en-US" sz="3600" b="1" i="0" u="none" strike="noStrike" cap="none" normalizeH="0" baseline="0">
                          <a:ln>
                            <a:noFill/>
                          </a:ln>
                          <a:solidFill>
                            <a:srgbClr val="241E14"/>
                          </a:solidFill>
                          <a:effectLst/>
                          <a:latin typeface="Calibri" charset="0"/>
                          <a:ea typeface="ＭＳ Ｐゴシック" charset="0"/>
                          <a:cs typeface="Calibri" charset="0"/>
                        </a:rPr>
                        <a:t>for</a:t>
                      </a:r>
                      <a:r>
                        <a:rPr kumimoji="0" lang="en-US" sz="3600" b="0" i="0" u="none" strike="noStrike" cap="none" normalizeH="0" baseline="0">
                          <a:ln>
                            <a:noFill/>
                          </a:ln>
                          <a:solidFill>
                            <a:srgbClr val="241E14"/>
                          </a:solidFill>
                          <a:effectLst/>
                          <a:latin typeface="Calibri" charset="0"/>
                          <a:ea typeface="ＭＳ Ｐゴシック" charset="0"/>
                          <a:cs typeface="Calibri" charset="0"/>
                        </a:rPr>
                        <a:t> learning</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rgbClr val="241E14"/>
                          </a:solidFill>
                          <a:effectLst/>
                          <a:latin typeface="Calibri" charset="0"/>
                          <a:ea typeface="ＭＳ Ｐゴシック" charset="0"/>
                          <a:cs typeface="Calibri" charset="0"/>
                        </a:rPr>
                        <a:t>Assessment </a:t>
                      </a:r>
                      <a:r>
                        <a:rPr kumimoji="0" lang="en-US" sz="3600" b="1" i="0" u="none" strike="noStrike" cap="none" normalizeH="0" baseline="0">
                          <a:ln>
                            <a:noFill/>
                          </a:ln>
                          <a:solidFill>
                            <a:srgbClr val="241E14"/>
                          </a:solidFill>
                          <a:effectLst/>
                          <a:latin typeface="Calibri" charset="0"/>
                          <a:ea typeface="ＭＳ Ｐゴシック" charset="0"/>
                          <a:cs typeface="Calibri" charset="0"/>
                        </a:rPr>
                        <a:t>of</a:t>
                      </a:r>
                      <a:r>
                        <a:rPr kumimoji="0" lang="en-US" sz="3600" b="0" i="0" u="none" strike="noStrike" cap="none" normalizeH="0" baseline="0">
                          <a:ln>
                            <a:noFill/>
                          </a:ln>
                          <a:solidFill>
                            <a:srgbClr val="241E14"/>
                          </a:solidFill>
                          <a:effectLst/>
                          <a:latin typeface="Calibri" charset="0"/>
                          <a:ea typeface="ＭＳ Ｐゴシック" charset="0"/>
                          <a:cs typeface="Calibri" charset="0"/>
                        </a:rPr>
                        <a:t> learning</a:t>
                      </a:r>
                    </a:p>
                  </a:txBody>
                  <a:tcPr marL="91446" marR="91446"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64514"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64515"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DF0288-7394-7542-8C60-0004C52210F2}" type="slidenum">
              <a:rPr lang="en-US" sz="1200">
                <a:solidFill>
                  <a:schemeClr val="bg1"/>
                </a:solidFill>
                <a:latin typeface="Calibri" charset="0"/>
                <a:cs typeface="Calibri" charset="0"/>
              </a:rPr>
              <a:pPr eaLnBrk="1" hangingPunct="1"/>
              <a:t>25</a:t>
            </a:fld>
            <a:endParaRPr lang="en-US" sz="1200">
              <a:solidFill>
                <a:schemeClr val="bg1"/>
              </a:solidFill>
              <a:latin typeface="Calibri" charset="0"/>
              <a:cs typeface="Calibri" charset="0"/>
            </a:endParaRPr>
          </a:p>
        </p:txBody>
      </p:sp>
      <p:graphicFrame>
        <p:nvGraphicFramePr>
          <p:cNvPr id="2" name="Table 1"/>
          <p:cNvGraphicFramePr>
            <a:graphicFrameLocks noGrp="1"/>
          </p:cNvGraphicFramePr>
          <p:nvPr/>
        </p:nvGraphicFramePr>
        <p:xfrm>
          <a:off x="736600" y="1851025"/>
          <a:ext cx="7740650" cy="2468602"/>
        </p:xfrm>
        <a:graphic>
          <a:graphicData uri="http://schemas.openxmlformats.org/drawingml/2006/table">
            <a:tbl>
              <a:tblPr/>
              <a:tblGrid>
                <a:gridCol w="3870325"/>
                <a:gridCol w="3870325"/>
              </a:tblGrid>
              <a:tr h="6399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Formative</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Summative</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86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Descriptive</a:t>
                      </a:r>
                      <a:r>
                        <a:rPr kumimoji="0" lang="en-US" sz="3600" b="0" i="0" u="none" strike="noStrike" cap="none" normalizeH="0" baseline="0">
                          <a:ln>
                            <a:noFill/>
                          </a:ln>
                          <a:solidFill>
                            <a:srgbClr val="241E14"/>
                          </a:solidFill>
                          <a:effectLst/>
                          <a:latin typeface="Calibri" charset="0"/>
                          <a:ea typeface="ＭＳ Ｐゴシック" charset="0"/>
                          <a:cs typeface="Calibri" charset="0"/>
                        </a:rPr>
                        <a:t> feedback</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Evaluative</a:t>
                      </a:r>
                      <a:r>
                        <a:rPr kumimoji="0" lang="en-US" sz="3600" b="0" i="0" u="none" strike="noStrike" cap="none" normalizeH="0" baseline="0">
                          <a:ln>
                            <a:noFill/>
                          </a:ln>
                          <a:solidFill>
                            <a:srgbClr val="241E14"/>
                          </a:solidFill>
                          <a:effectLst/>
                          <a:latin typeface="Calibri" charset="0"/>
                          <a:ea typeface="ＭＳ Ｐゴシック" charset="0"/>
                          <a:cs typeface="Calibri" charset="0"/>
                        </a:rPr>
                        <a:t> feedback</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99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Continuous</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Periodic</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66562"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66563"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DE06BF-24ED-E24A-A4ED-3A339B2E4357}" type="slidenum">
              <a:rPr lang="en-US" sz="1200">
                <a:solidFill>
                  <a:schemeClr val="bg1"/>
                </a:solidFill>
                <a:latin typeface="Calibri" charset="0"/>
                <a:cs typeface="Calibri" charset="0"/>
              </a:rPr>
              <a:pPr eaLnBrk="1" hangingPunct="1"/>
              <a:t>26</a:t>
            </a:fld>
            <a:endParaRPr lang="en-US" sz="1200">
              <a:solidFill>
                <a:schemeClr val="bg1"/>
              </a:solidFill>
              <a:latin typeface="Calibri" charset="0"/>
              <a:cs typeface="Calibri" charset="0"/>
            </a:endParaRPr>
          </a:p>
        </p:txBody>
      </p:sp>
      <p:graphicFrame>
        <p:nvGraphicFramePr>
          <p:cNvPr id="2" name="Table 1"/>
          <p:cNvGraphicFramePr>
            <a:graphicFrameLocks noGrp="1"/>
          </p:cNvGraphicFramePr>
          <p:nvPr/>
        </p:nvGraphicFramePr>
        <p:xfrm>
          <a:off x="736600" y="1851025"/>
          <a:ext cx="7740650" cy="2468602"/>
        </p:xfrm>
        <a:graphic>
          <a:graphicData uri="http://schemas.openxmlformats.org/drawingml/2006/table">
            <a:tbl>
              <a:tblPr/>
              <a:tblGrid>
                <a:gridCol w="3870325"/>
                <a:gridCol w="3870325"/>
              </a:tblGrid>
              <a:tr h="6399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Formative</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Calibri" charset="0"/>
                          <a:ea typeface="ＭＳ Ｐゴシック" charset="0"/>
                          <a:cs typeface="Calibri" charset="0"/>
                        </a:rPr>
                        <a:t>Summative</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9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Informal</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Formal</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886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High impact </a:t>
                      </a:r>
                      <a:r>
                        <a:rPr kumimoji="0" lang="en-US" sz="3600" b="0" i="0" u="none" strike="noStrike" cap="none" normalizeH="0" baseline="0">
                          <a:ln>
                            <a:noFill/>
                          </a:ln>
                          <a:solidFill>
                            <a:srgbClr val="241E14"/>
                          </a:solidFill>
                          <a:effectLst/>
                          <a:latin typeface="Calibri" charset="0"/>
                          <a:ea typeface="ＭＳ Ｐゴシック" charset="0"/>
                          <a:cs typeface="Calibri" charset="0"/>
                        </a:rPr>
                        <a:t>on learning</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241E14"/>
                          </a:solidFill>
                          <a:effectLst/>
                          <a:latin typeface="Calibri" charset="0"/>
                          <a:ea typeface="ＭＳ Ｐゴシック" charset="0"/>
                          <a:cs typeface="Calibri" charset="0"/>
                        </a:rPr>
                        <a:t>Limited</a:t>
                      </a:r>
                      <a:r>
                        <a:rPr kumimoji="0" lang="en-US" sz="3600" b="0" i="0" u="none" strike="noStrike" cap="none" normalizeH="0" baseline="0">
                          <a:ln>
                            <a:noFill/>
                          </a:ln>
                          <a:solidFill>
                            <a:srgbClr val="241E14"/>
                          </a:solidFill>
                          <a:effectLst/>
                          <a:latin typeface="Calibri" charset="0"/>
                          <a:ea typeface="ＭＳ Ｐゴシック" charset="0"/>
                          <a:cs typeface="Calibri" charset="0"/>
                        </a:rPr>
                        <a:t> positive </a:t>
                      </a:r>
                      <a:r>
                        <a:rPr kumimoji="0" lang="en-US" sz="3600" b="1" i="0" u="none" strike="noStrike" cap="none" normalizeH="0" baseline="0">
                          <a:ln>
                            <a:noFill/>
                          </a:ln>
                          <a:solidFill>
                            <a:srgbClr val="241E14"/>
                          </a:solidFill>
                          <a:effectLst/>
                          <a:latin typeface="Calibri" charset="0"/>
                          <a:ea typeface="ＭＳ Ｐゴシック" charset="0"/>
                          <a:cs typeface="Calibri" charset="0"/>
                        </a:rPr>
                        <a:t>impact</a:t>
                      </a:r>
                      <a:r>
                        <a:rPr kumimoji="0" lang="en-US" sz="3600" b="0" i="0" u="none" strike="noStrike" cap="none" normalizeH="0" baseline="0">
                          <a:ln>
                            <a:noFill/>
                          </a:ln>
                          <a:solidFill>
                            <a:srgbClr val="241E14"/>
                          </a:solidFill>
                          <a:effectLst/>
                          <a:latin typeface="Calibri" charset="0"/>
                          <a:ea typeface="ＭＳ Ｐゴシック" charset="0"/>
                          <a:cs typeface="Calibri" charset="0"/>
                        </a:rPr>
                        <a:t> on learning</a:t>
                      </a:r>
                    </a:p>
                  </a:txBody>
                  <a:tcPr marL="91446" marR="91446"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68610"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68611"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7A61A-AE3D-FE41-9FCD-A874A022408F}" type="slidenum">
              <a:rPr lang="en-US" sz="1200">
                <a:solidFill>
                  <a:schemeClr val="bg1"/>
                </a:solidFill>
                <a:latin typeface="Calibri" charset="0"/>
                <a:cs typeface="Calibri" charset="0"/>
              </a:rPr>
              <a:pPr eaLnBrk="1" hangingPunct="1"/>
              <a:t>27</a:t>
            </a:fld>
            <a:endParaRPr lang="en-US" sz="1200">
              <a:solidFill>
                <a:schemeClr val="bg1"/>
              </a:solidFill>
              <a:latin typeface="Calibri" charset="0"/>
              <a:cs typeface="Calibri" charset="0"/>
            </a:endParaRPr>
          </a:p>
        </p:txBody>
      </p:sp>
      <p:sp>
        <p:nvSpPr>
          <p:cNvPr id="68612" name="Content Placeholder 2"/>
          <p:cNvSpPr>
            <a:spLocks noGrp="1"/>
          </p:cNvSpPr>
          <p:nvPr>
            <p:ph idx="1"/>
          </p:nvPr>
        </p:nvSpPr>
        <p:spPr>
          <a:xfrm>
            <a:off x="711200" y="1143000"/>
            <a:ext cx="8229600" cy="2730500"/>
          </a:xfrm>
        </p:spPr>
        <p:txBody>
          <a:bodyPr/>
          <a:lstStyle/>
          <a:p>
            <a:pPr marL="0" indent="0">
              <a:buFont typeface="Arial" charset="0"/>
              <a:buNone/>
            </a:pPr>
            <a:r>
              <a:rPr lang="en-US" sz="3600" b="1">
                <a:latin typeface="Calibri" charset="0"/>
              </a:rPr>
              <a:t>Is it Formative or Summative?</a:t>
            </a:r>
          </a:p>
          <a:p>
            <a:pPr marL="0" indent="0">
              <a:buFont typeface="Arial" charset="0"/>
              <a:buNone/>
            </a:pPr>
            <a:r>
              <a:rPr lang="en-US">
                <a:latin typeface="Calibri" charset="0"/>
              </a:rPr>
              <a:t>Reference The Council of Chief State School Officers (CCSSO) publications at </a:t>
            </a:r>
            <a:br>
              <a:rPr lang="en-US">
                <a:latin typeface="Calibri" charset="0"/>
              </a:rPr>
            </a:br>
            <a:r>
              <a:rPr lang="en-US">
                <a:latin typeface="Calibri" charset="0"/>
              </a:rPr>
              <a:t>http://tinyurl.com/AssessmentExamples</a:t>
            </a:r>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20900" y="3402013"/>
            <a:ext cx="3911600" cy="3035300"/>
          </a:xfrm>
          <a:prstGeom prst="rect">
            <a:avLst/>
          </a:prstGeom>
          <a:noFill/>
          <a:ln w="9525">
            <a:solidFill>
              <a:srgbClr val="A7C6E9"/>
            </a:solidFill>
            <a:miter lim="800000"/>
            <a:headEnd/>
            <a:tailEnd/>
          </a:ln>
          <a:effectLst>
            <a:outerShdw blurRad="50800" dist="38100" dir="2700000" algn="tl" rotWithShape="0">
              <a:srgbClr val="A7C6E9">
                <a:alpha val="42998"/>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itle 1"/>
          <p:cNvSpPr>
            <a:spLocks noGrp="1"/>
          </p:cNvSpPr>
          <p:nvPr>
            <p:ph type="title"/>
          </p:nvPr>
        </p:nvSpPr>
        <p:spPr>
          <a:xfrm>
            <a:off x="2951163" y="0"/>
            <a:ext cx="5735637" cy="1219200"/>
          </a:xfrm>
        </p:spPr>
        <p:txBody>
          <a:bodyPr/>
          <a:lstStyle/>
          <a:p>
            <a:r>
              <a:rPr lang="en-US">
                <a:latin typeface="Calibri" charset="0"/>
              </a:rPr>
              <a:t>Differences Between Formative and Summative Assessments</a:t>
            </a:r>
          </a:p>
        </p:txBody>
      </p:sp>
      <p:sp>
        <p:nvSpPr>
          <p:cNvPr id="70658" name="Content Placeholder 2"/>
          <p:cNvSpPr>
            <a:spLocks noGrp="1"/>
          </p:cNvSpPr>
          <p:nvPr>
            <p:ph idx="1"/>
          </p:nvPr>
        </p:nvSpPr>
        <p:spPr>
          <a:xfrm>
            <a:off x="457200" y="1219200"/>
            <a:ext cx="8229600" cy="4906963"/>
          </a:xfrm>
        </p:spPr>
        <p:txBody>
          <a:bodyPr/>
          <a:lstStyle/>
          <a:p>
            <a:pPr marL="0" indent="0">
              <a:buFont typeface="Arial" charset="0"/>
              <a:buNone/>
            </a:pPr>
            <a:r>
              <a:rPr lang="en-US" sz="3600" b="1" dirty="0">
                <a:latin typeface="Calibri" charset="0"/>
              </a:rPr>
              <a:t>Activity 2: Categorize and Transform</a:t>
            </a:r>
          </a:p>
          <a:p>
            <a:pPr marL="0" indent="0">
              <a:buFont typeface="Arial" charset="0"/>
              <a:buNone/>
            </a:pPr>
            <a:r>
              <a:rPr lang="en-US" sz="2800" dirty="0">
                <a:latin typeface="Calibri" charset="0"/>
              </a:rPr>
              <a:t>Using an assessment question that you brought to the workshop…</a:t>
            </a:r>
          </a:p>
          <a:p>
            <a:pPr marL="349250" indent="-349250"/>
            <a:r>
              <a:rPr lang="en-US" sz="2600" dirty="0" smtClean="0">
                <a:latin typeface="Calibri" charset="0"/>
              </a:rPr>
              <a:t> Determine </a:t>
            </a:r>
            <a:r>
              <a:rPr lang="en-US" sz="2600" dirty="0">
                <a:latin typeface="Calibri" charset="0"/>
              </a:rPr>
              <a:t>if it is clearly formative or summative.</a:t>
            </a:r>
          </a:p>
          <a:p>
            <a:pPr lvl="1"/>
            <a:r>
              <a:rPr lang="en-US" sz="2200" dirty="0">
                <a:latin typeface="Calibri" charset="0"/>
                <a:ea typeface="Calibri" charset="0"/>
                <a:cs typeface="Calibri" charset="0"/>
              </a:rPr>
              <a:t>Why? Why not?</a:t>
            </a:r>
          </a:p>
          <a:p>
            <a:pPr lvl="1"/>
            <a:r>
              <a:rPr lang="en-US" sz="2200" dirty="0">
                <a:latin typeface="Calibri" charset="0"/>
                <a:ea typeface="Calibri" charset="0"/>
                <a:cs typeface="Calibri" charset="0"/>
              </a:rPr>
              <a:t>What changes could be made to the question to place it solidly within the formative or summative domain?</a:t>
            </a:r>
            <a:endParaRPr lang="en-US" sz="2200" smtClean="0">
              <a:latin typeface="Calibri" charset="0"/>
              <a:ea typeface="Calibri" charset="0"/>
              <a:cs typeface="Calibri" charset="0"/>
            </a:endParaRPr>
          </a:p>
          <a:p>
            <a:pPr marL="349250" indent="-349250"/>
            <a:r>
              <a:rPr lang="en-US" sz="2600" smtClean="0">
                <a:latin typeface="Calibri" charset="0"/>
              </a:rPr>
              <a:t>Now </a:t>
            </a:r>
            <a:r>
              <a:rPr lang="en-US" sz="2600" dirty="0">
                <a:latin typeface="Calibri" charset="0"/>
              </a:rPr>
              <a:t>modify a question or construct a similar question that is the opposite kind of assessment.</a:t>
            </a:r>
          </a:p>
          <a:p>
            <a:pPr lvl="1"/>
            <a:r>
              <a:rPr lang="en-US" sz="2200" dirty="0">
                <a:latin typeface="Calibri" charset="0"/>
                <a:ea typeface="Calibri" charset="0"/>
                <a:cs typeface="Calibri" charset="0"/>
              </a:rPr>
              <a:t>If the question was formative, construct a summative question.</a:t>
            </a:r>
          </a:p>
          <a:p>
            <a:pPr lvl="1"/>
            <a:r>
              <a:rPr lang="en-US" sz="2200" dirty="0">
                <a:latin typeface="Calibri" charset="0"/>
                <a:ea typeface="Calibri" charset="0"/>
                <a:cs typeface="Calibri" charset="0"/>
              </a:rPr>
              <a:t>If the question was summative, construct a formative question.</a:t>
            </a:r>
          </a:p>
        </p:txBody>
      </p:sp>
      <p:sp>
        <p:nvSpPr>
          <p:cNvPr id="7065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7066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24ADC1-FB1D-3E49-992B-AD4D60DD61A4}" type="slidenum">
              <a:rPr lang="en-US" sz="1200">
                <a:solidFill>
                  <a:schemeClr val="bg1"/>
                </a:solidFill>
                <a:latin typeface="Calibri" charset="0"/>
                <a:cs typeface="Calibri" charset="0"/>
              </a:rPr>
              <a:pPr eaLnBrk="1" hangingPunct="1"/>
              <a:t>28</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1"/>
          <p:cNvSpPr>
            <a:spLocks noGrp="1"/>
          </p:cNvSpPr>
          <p:nvPr>
            <p:ph type="title"/>
          </p:nvPr>
        </p:nvSpPr>
        <p:spPr>
          <a:xfrm>
            <a:off x="3475038" y="0"/>
            <a:ext cx="5211762" cy="1219200"/>
          </a:xfrm>
        </p:spPr>
        <p:txBody>
          <a:bodyPr/>
          <a:lstStyle/>
          <a:p>
            <a:r>
              <a:rPr lang="en-US">
                <a:latin typeface="Calibri" charset="0"/>
              </a:rPr>
              <a:t>Designing and Using Summative Assessments</a:t>
            </a:r>
          </a:p>
        </p:txBody>
      </p:sp>
      <p:sp>
        <p:nvSpPr>
          <p:cNvPr id="72706" name="Content Placeholder 2"/>
          <p:cNvSpPr>
            <a:spLocks noGrp="1"/>
          </p:cNvSpPr>
          <p:nvPr>
            <p:ph idx="1"/>
          </p:nvPr>
        </p:nvSpPr>
        <p:spPr>
          <a:xfrm>
            <a:off x="254000" y="1617663"/>
            <a:ext cx="8699500" cy="1193800"/>
          </a:xfrm>
        </p:spPr>
        <p:txBody>
          <a:bodyPr/>
          <a:lstStyle/>
          <a:p>
            <a:pPr marL="0" indent="0" algn="ctr">
              <a:buFont typeface="Arial" charset="0"/>
              <a:buNone/>
            </a:pPr>
            <a:r>
              <a:rPr lang="en-US" dirty="0">
                <a:latin typeface="Calibri" charset="0"/>
              </a:rPr>
              <a:t>To what extent does this reflect student engagement </a:t>
            </a:r>
            <a:r>
              <a:rPr lang="en-US" dirty="0" smtClean="0">
                <a:latin typeface="Calibri" charset="0"/>
              </a:rPr>
              <a:t>and </a:t>
            </a:r>
            <a:r>
              <a:rPr lang="en-US" dirty="0">
                <a:latin typeface="Calibri" charset="0"/>
              </a:rPr>
              <a:t>real world connections?</a:t>
            </a:r>
          </a:p>
        </p:txBody>
      </p:sp>
      <p:sp>
        <p:nvSpPr>
          <p:cNvPr id="72707"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72708"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E51D4F-9080-2C4B-B039-769496B764D2}" type="slidenum">
              <a:rPr lang="en-US" sz="1200">
                <a:solidFill>
                  <a:schemeClr val="bg1"/>
                </a:solidFill>
                <a:latin typeface="Calibri" charset="0"/>
                <a:cs typeface="Calibri" charset="0"/>
              </a:rPr>
              <a:pPr eaLnBrk="1" hangingPunct="1"/>
              <a:t>29</a:t>
            </a:fld>
            <a:endParaRPr lang="en-US" sz="1200">
              <a:solidFill>
                <a:schemeClr val="bg1"/>
              </a:solidFill>
              <a:latin typeface="Calibri" charset="0"/>
              <a:cs typeface="Calibri" charset="0"/>
            </a:endParaRPr>
          </a:p>
        </p:txBody>
      </p:sp>
      <p:sp>
        <p:nvSpPr>
          <p:cNvPr id="72709" name="TextBox 2"/>
          <p:cNvSpPr txBox="1">
            <a:spLocks noChangeArrowheads="1"/>
          </p:cNvSpPr>
          <p:nvPr/>
        </p:nvSpPr>
        <p:spPr bwMode="auto">
          <a:xfrm>
            <a:off x="896938" y="3192463"/>
            <a:ext cx="7581900" cy="25542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t>Nancy</a:t>
            </a:r>
            <a:r>
              <a:rPr lang="ja-JP" altLang="en-US" sz="3200" b="1"/>
              <a:t>’</a:t>
            </a:r>
            <a:r>
              <a:rPr lang="en-US" altLang="ja-JP" sz="3200" b="1"/>
              <a:t>s Carpeting Task </a:t>
            </a:r>
          </a:p>
          <a:p>
            <a:pPr eaLnBrk="1" hangingPunct="1"/>
            <a:r>
              <a:rPr lang="en-US" sz="3200"/>
              <a:t>Nancy is recarpeting her bedroom.  Her room is 10 feet wide and 11 feet long.  How many square feet of carpet will her parents need to purchase?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a:xfrm>
            <a:off x="3640138" y="0"/>
            <a:ext cx="5046662" cy="1219200"/>
          </a:xfrm>
        </p:spPr>
        <p:txBody>
          <a:bodyPr/>
          <a:lstStyle/>
          <a:p>
            <a:r>
              <a:rPr lang="en-US">
                <a:latin typeface="Calibri" charset="0"/>
              </a:rPr>
              <a:t>Please Do the Following:</a:t>
            </a:r>
          </a:p>
        </p:txBody>
      </p:sp>
      <p:sp>
        <p:nvSpPr>
          <p:cNvPr id="19458" name="Content Placeholder 2"/>
          <p:cNvSpPr>
            <a:spLocks noGrp="1"/>
          </p:cNvSpPr>
          <p:nvPr>
            <p:ph idx="1"/>
          </p:nvPr>
        </p:nvSpPr>
        <p:spPr>
          <a:xfrm>
            <a:off x="457200" y="1485900"/>
            <a:ext cx="8229600" cy="3505200"/>
          </a:xfrm>
        </p:spPr>
        <p:txBody>
          <a:bodyPr/>
          <a:lstStyle/>
          <a:p>
            <a:r>
              <a:rPr lang="en-US">
                <a:latin typeface="Calibri" charset="0"/>
              </a:rPr>
              <a:t>Connect to the Internet </a:t>
            </a:r>
          </a:p>
          <a:p>
            <a:r>
              <a:rPr lang="en-US">
                <a:latin typeface="Calibri" charset="0"/>
              </a:rPr>
              <a:t>Navigate to: </a:t>
            </a:r>
            <a:r>
              <a:rPr lang="en-US" u="sng">
                <a:solidFill>
                  <a:srgbClr val="0070C0"/>
                </a:solidFill>
                <a:latin typeface="Calibri" charset="0"/>
                <a:hlinkClick r:id="rId3"/>
              </a:rPr>
              <a:t>http://www.pdesas.org</a:t>
            </a:r>
            <a:r>
              <a:rPr lang="en-US">
                <a:solidFill>
                  <a:srgbClr val="0070C0"/>
                </a:solidFill>
                <a:latin typeface="Calibri" charset="0"/>
              </a:rPr>
              <a:t>  </a:t>
            </a:r>
          </a:p>
          <a:p>
            <a:pPr lvl="1"/>
            <a:r>
              <a:rPr lang="en-US">
                <a:latin typeface="Calibri" charset="0"/>
                <a:ea typeface="Calibri" charset="0"/>
                <a:cs typeface="Calibri" charset="0"/>
              </a:rPr>
              <a:t>If a registered user, sign-in</a:t>
            </a:r>
          </a:p>
          <a:p>
            <a:pPr lvl="1"/>
            <a:r>
              <a:rPr lang="en-US">
                <a:latin typeface="Calibri" charset="0"/>
                <a:ea typeface="Calibri" charset="0"/>
                <a:cs typeface="Calibri" charset="0"/>
              </a:rPr>
              <a:t>If not a registered user, join now</a:t>
            </a:r>
          </a:p>
          <a:p>
            <a:r>
              <a:rPr lang="en-US">
                <a:latin typeface="Calibri" charset="0"/>
              </a:rPr>
              <a:t>Place your name and school district/organization on your name tent</a:t>
            </a:r>
          </a:p>
        </p:txBody>
      </p:sp>
      <p:sp>
        <p:nvSpPr>
          <p:cNvPr id="1945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1946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FAAB78-989A-384C-B8B5-002F11E670D2}" type="slidenum">
              <a:rPr lang="en-US" sz="1200">
                <a:solidFill>
                  <a:schemeClr val="bg1"/>
                </a:solidFill>
                <a:latin typeface="Calibri" charset="0"/>
                <a:cs typeface="Calibri" charset="0"/>
              </a:rPr>
              <a:pPr eaLnBrk="1" hangingPunct="1"/>
              <a:t>3</a:t>
            </a:fld>
            <a:endParaRPr lang="en-US" sz="1200">
              <a:solidFill>
                <a:schemeClr val="bg1"/>
              </a:solidFill>
              <a:latin typeface="Calibri" charset="0"/>
              <a:cs typeface="Calibri" charset="0"/>
            </a:endParaRPr>
          </a:p>
        </p:txBody>
      </p:sp>
      <p:sp>
        <p:nvSpPr>
          <p:cNvPr id="7" name="Parallelogram 6"/>
          <p:cNvSpPr>
            <a:spLocks noChangeArrowheads="1"/>
          </p:cNvSpPr>
          <p:nvPr/>
        </p:nvSpPr>
        <p:spPr bwMode="auto">
          <a:xfrm>
            <a:off x="962025" y="4991100"/>
            <a:ext cx="7400925" cy="1362075"/>
          </a:xfrm>
          <a:prstGeom prst="parallelogram">
            <a:avLst>
              <a:gd name="adj" fmla="val 25004"/>
            </a:avLst>
          </a:prstGeom>
          <a:noFill/>
          <a:ln w="9525">
            <a:solidFill>
              <a:srgbClr val="4A7EBB"/>
            </a:solidFill>
            <a:miter lim="800000"/>
            <a:headEnd/>
            <a:tailEnd/>
          </a:ln>
          <a:effectLst>
            <a:outerShdw blurRad="63500" dist="23000" dir="5400000" rotWithShape="0">
              <a:srgbClr val="000000">
                <a:alpha val="34998"/>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nchor="ctr"/>
          <a:lstStyle/>
          <a:p>
            <a:pPr algn="ctr">
              <a:defRPr/>
            </a:pPr>
            <a:endParaRPr lang="en-US" dirty="0">
              <a:solidFill>
                <a:schemeClr val="lt1"/>
              </a:solidFill>
              <a:latin typeface="+mn-lt"/>
              <a:ea typeface="+mn-ea"/>
              <a:cs typeface="+mn-cs"/>
            </a:endParaRPr>
          </a:p>
        </p:txBody>
      </p:sp>
      <p:sp>
        <p:nvSpPr>
          <p:cNvPr id="19462" name="TextBox 8"/>
          <p:cNvSpPr txBox="1">
            <a:spLocks noChangeArrowheads="1"/>
          </p:cNvSpPr>
          <p:nvPr/>
        </p:nvSpPr>
        <p:spPr bwMode="auto">
          <a:xfrm>
            <a:off x="3162300" y="5530850"/>
            <a:ext cx="2473325" cy="708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i="1">
                <a:solidFill>
                  <a:srgbClr val="0070C0"/>
                </a:solidFill>
                <a:latin typeface="Calibri" charset="0"/>
                <a:cs typeface="Calibri" charset="0"/>
              </a:rPr>
              <a:t>Your Name</a:t>
            </a:r>
          </a:p>
        </p:txBody>
      </p:sp>
      <p:sp>
        <p:nvSpPr>
          <p:cNvPr id="19463" name="TextBox 9"/>
          <p:cNvSpPr txBox="1">
            <a:spLocks noChangeArrowheads="1"/>
          </p:cNvSpPr>
          <p:nvPr/>
        </p:nvSpPr>
        <p:spPr bwMode="auto">
          <a:xfrm>
            <a:off x="4914900" y="5078413"/>
            <a:ext cx="3276600" cy="3698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rgbClr val="0070C0"/>
                </a:solidFill>
                <a:latin typeface="Calibri" charset="0"/>
                <a:cs typeface="Calibri" charset="0"/>
              </a:rPr>
              <a:t>Your School District/Organization</a:t>
            </a:r>
          </a:p>
        </p:txBody>
      </p:sp>
      <p:cxnSp>
        <p:nvCxnSpPr>
          <p:cNvPr id="12" name="Straight Connector 11"/>
          <p:cNvCxnSpPr>
            <a:cxnSpLocks noChangeShapeType="1"/>
          </p:cNvCxnSpPr>
          <p:nvPr/>
        </p:nvCxnSpPr>
        <p:spPr bwMode="auto">
          <a:xfrm rot="16200000" flipH="1">
            <a:off x="7791450" y="5562600"/>
            <a:ext cx="1304925" cy="161925"/>
          </a:xfrm>
          <a:prstGeom prst="line">
            <a:avLst/>
          </a:prstGeom>
          <a:noFill/>
          <a:ln w="127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4" name="Straight Connector 13"/>
          <p:cNvCxnSpPr>
            <a:cxnSpLocks noChangeShapeType="1"/>
          </p:cNvCxnSpPr>
          <p:nvPr/>
        </p:nvCxnSpPr>
        <p:spPr bwMode="auto">
          <a:xfrm rot="10800000">
            <a:off x="8048625" y="6296025"/>
            <a:ext cx="476250" cy="0"/>
          </a:xfrm>
          <a:prstGeom prst="line">
            <a:avLst/>
          </a:prstGeom>
          <a:noFill/>
          <a:ln w="127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a:xfrm>
            <a:off x="3475038" y="0"/>
            <a:ext cx="5211762" cy="1219200"/>
          </a:xfrm>
        </p:spPr>
        <p:txBody>
          <a:bodyPr/>
          <a:lstStyle/>
          <a:p>
            <a:r>
              <a:rPr lang="en-US">
                <a:latin typeface="Calibri" charset="0"/>
              </a:rPr>
              <a:t>Designing and Using Summative Assessments</a:t>
            </a:r>
          </a:p>
        </p:txBody>
      </p:sp>
      <p:sp>
        <p:nvSpPr>
          <p:cNvPr id="74754" name="Content Placeholder 2"/>
          <p:cNvSpPr>
            <a:spLocks noGrp="1"/>
          </p:cNvSpPr>
          <p:nvPr>
            <p:ph idx="1"/>
          </p:nvPr>
        </p:nvSpPr>
        <p:spPr>
          <a:xfrm>
            <a:off x="190500" y="1320800"/>
            <a:ext cx="8674100" cy="1130300"/>
          </a:xfrm>
        </p:spPr>
        <p:txBody>
          <a:bodyPr/>
          <a:lstStyle/>
          <a:p>
            <a:pPr marL="0" indent="0" algn="ctr">
              <a:buFont typeface="Arial" charset="0"/>
              <a:buNone/>
            </a:pPr>
            <a:r>
              <a:rPr lang="en-US">
                <a:latin typeface="Calibri" charset="0"/>
              </a:rPr>
              <a:t>To what extent does this reflect student engagement &amp; real world connections?</a:t>
            </a:r>
          </a:p>
        </p:txBody>
      </p:sp>
      <p:sp>
        <p:nvSpPr>
          <p:cNvPr id="74755"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74756"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8DA8BF-5407-2149-A07B-D8098E710DC0}" type="slidenum">
              <a:rPr lang="en-US" sz="1200">
                <a:solidFill>
                  <a:schemeClr val="bg1"/>
                </a:solidFill>
                <a:latin typeface="Calibri" charset="0"/>
                <a:cs typeface="Calibri" charset="0"/>
              </a:rPr>
              <a:pPr eaLnBrk="1" hangingPunct="1"/>
              <a:t>30</a:t>
            </a:fld>
            <a:endParaRPr lang="en-US" sz="1200">
              <a:solidFill>
                <a:schemeClr val="bg1"/>
              </a:solidFill>
              <a:latin typeface="Calibri" charset="0"/>
              <a:cs typeface="Calibri" charset="0"/>
            </a:endParaRPr>
          </a:p>
        </p:txBody>
      </p:sp>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62100" y="2514600"/>
            <a:ext cx="5803900" cy="3632200"/>
          </a:xfrm>
          <a:prstGeom prst="rect">
            <a:avLst/>
          </a:prstGeom>
          <a:noFill/>
          <a:ln w="9525">
            <a:solidFill>
              <a:srgbClr val="A7C6E9"/>
            </a:solidFill>
            <a:miter lim="800000"/>
            <a:headEnd/>
            <a:tailEnd/>
          </a:ln>
          <a:effectLst>
            <a:outerShdw blurRad="50800" dist="38100" dir="2700000" algn="tl" rotWithShape="0">
              <a:srgbClr val="A7C6E9">
                <a:alpha val="42998"/>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4758" name="TextBox 2"/>
          <p:cNvSpPr txBox="1">
            <a:spLocks noChangeArrowheads="1"/>
          </p:cNvSpPr>
          <p:nvPr/>
        </p:nvSpPr>
        <p:spPr bwMode="auto">
          <a:xfrm>
            <a:off x="381000" y="6121400"/>
            <a:ext cx="8483600" cy="369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Source:  </a:t>
            </a:r>
            <a:r>
              <a:rPr lang="en-US" sz="1800" dirty="0">
                <a:hlinkClick r:id="rId4"/>
              </a:rPr>
              <a:t>Common Core State Standards and Assessments</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le 1"/>
          <p:cNvSpPr>
            <a:spLocks noGrp="1"/>
          </p:cNvSpPr>
          <p:nvPr>
            <p:ph type="title"/>
          </p:nvPr>
        </p:nvSpPr>
        <p:spPr>
          <a:xfrm>
            <a:off x="3475038" y="0"/>
            <a:ext cx="5211762" cy="1219200"/>
          </a:xfrm>
        </p:spPr>
        <p:txBody>
          <a:bodyPr/>
          <a:lstStyle/>
          <a:p>
            <a:r>
              <a:rPr lang="en-US">
                <a:latin typeface="Calibri" charset="0"/>
              </a:rPr>
              <a:t>Designing and Using Summative Assessments</a:t>
            </a:r>
          </a:p>
        </p:txBody>
      </p:sp>
      <p:sp>
        <p:nvSpPr>
          <p:cNvPr id="76802" name="Content Placeholder 2"/>
          <p:cNvSpPr>
            <a:spLocks noGrp="1"/>
          </p:cNvSpPr>
          <p:nvPr>
            <p:ph idx="1"/>
          </p:nvPr>
        </p:nvSpPr>
        <p:spPr/>
        <p:txBody>
          <a:bodyPr/>
          <a:lstStyle/>
          <a:p>
            <a:pPr marL="0" indent="0">
              <a:buFont typeface="Arial" charset="0"/>
              <a:buNone/>
            </a:pPr>
            <a:r>
              <a:rPr lang="en-US" sz="2800" b="1" dirty="0">
                <a:latin typeface="Calibri" charset="0"/>
              </a:rPr>
              <a:t>Activity 3: Identify Engagement and Real-World Connections</a:t>
            </a:r>
          </a:p>
          <a:p>
            <a:pPr marL="0" indent="0">
              <a:buFont typeface="Arial" charset="0"/>
              <a:buNone/>
            </a:pPr>
            <a:endParaRPr lang="en-US" sz="1600" b="1" dirty="0" smtClean="0">
              <a:latin typeface="Calibri" charset="0"/>
            </a:endParaRPr>
          </a:p>
          <a:p>
            <a:pPr marL="349250" indent="-349250">
              <a:spcAft>
                <a:spcPts val="2400"/>
              </a:spcAft>
            </a:pPr>
            <a:r>
              <a:rPr lang="en-US" sz="2800" dirty="0" smtClean="0">
                <a:latin typeface="Calibri" charset="0"/>
              </a:rPr>
              <a:t>Underline </a:t>
            </a:r>
            <a:r>
              <a:rPr lang="en-US" sz="2800" dirty="0">
                <a:latin typeface="Calibri" charset="0"/>
              </a:rPr>
              <a:t>elements of the assessment that reflect student engagement as indicated through the mathematical practices.</a:t>
            </a:r>
            <a:endParaRPr lang="en-US" sz="2800" smtClean="0">
              <a:latin typeface="Calibri" charset="0"/>
            </a:endParaRPr>
          </a:p>
          <a:p>
            <a:pPr marL="349250" indent="-349250">
              <a:spcAft>
                <a:spcPts val="2400"/>
              </a:spcAft>
            </a:pPr>
            <a:r>
              <a:rPr lang="en-US" sz="2800" smtClean="0">
                <a:latin typeface="Calibri" charset="0"/>
              </a:rPr>
              <a:t>Circle </a:t>
            </a:r>
            <a:r>
              <a:rPr lang="en-US" sz="2800" dirty="0">
                <a:latin typeface="Calibri" charset="0"/>
              </a:rPr>
              <a:t>deliberate, real-world connections in the assessment questions.</a:t>
            </a:r>
          </a:p>
          <a:p>
            <a:pPr marL="0" indent="0"/>
            <a:endParaRPr lang="en-US" sz="2600" dirty="0">
              <a:latin typeface="Calibri" charset="0"/>
            </a:endParaRPr>
          </a:p>
          <a:p>
            <a:pPr marL="0" indent="0"/>
            <a:endParaRPr lang="en-US" sz="2600" dirty="0">
              <a:latin typeface="Calibri" charset="0"/>
            </a:endParaRPr>
          </a:p>
          <a:p>
            <a:pPr marL="0" indent="0"/>
            <a:endParaRPr lang="en-US" sz="2600" dirty="0">
              <a:latin typeface="Calibri" charset="0"/>
            </a:endParaRPr>
          </a:p>
        </p:txBody>
      </p:sp>
      <p:sp>
        <p:nvSpPr>
          <p:cNvPr id="76803"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76804"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1AB0F8-D701-314C-9616-E31AE95D09FD}" type="slidenum">
              <a:rPr lang="en-US" sz="1200">
                <a:solidFill>
                  <a:schemeClr val="bg1"/>
                </a:solidFill>
                <a:latin typeface="Calibri" charset="0"/>
                <a:cs typeface="Calibri" charset="0"/>
              </a:rPr>
              <a:pPr eaLnBrk="1" hangingPunct="1"/>
              <a:t>31</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Calibri" charset="0"/>
              </a:rPr>
              <a:t>Assessment</a:t>
            </a:r>
          </a:p>
        </p:txBody>
      </p:sp>
      <p:sp>
        <p:nvSpPr>
          <p:cNvPr id="78850" name="Content Placeholder 2"/>
          <p:cNvSpPr>
            <a:spLocks noGrp="1"/>
          </p:cNvSpPr>
          <p:nvPr>
            <p:ph idx="1"/>
          </p:nvPr>
        </p:nvSpPr>
        <p:spPr/>
        <p:txBody>
          <a:bodyPr/>
          <a:lstStyle/>
          <a:p>
            <a:pPr marL="0" indent="0" algn="ctr">
              <a:buFont typeface="Arial" charset="0"/>
              <a:buNone/>
            </a:pPr>
            <a:r>
              <a:rPr lang="en-US" sz="4800">
                <a:latin typeface="Calibri" charset="0"/>
              </a:rPr>
              <a:t>Questions???  </a:t>
            </a:r>
          </a:p>
          <a:p>
            <a:pPr marL="0" indent="0" algn="ctr">
              <a:buFont typeface="Arial" charset="0"/>
              <a:buNone/>
            </a:pPr>
            <a:endParaRPr lang="en-US">
              <a:latin typeface="Calibri" charset="0"/>
            </a:endParaRPr>
          </a:p>
        </p:txBody>
      </p:sp>
      <p:sp>
        <p:nvSpPr>
          <p:cNvPr id="78851"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78852"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5194AC-D02A-CF4B-85A6-614C2EC3339F}" type="slidenum">
              <a:rPr lang="en-US" sz="1200">
                <a:solidFill>
                  <a:schemeClr val="bg1"/>
                </a:solidFill>
                <a:latin typeface="Calibri" charset="0"/>
                <a:cs typeface="Calibri" charset="0"/>
              </a:rPr>
              <a:pPr eaLnBrk="1" hangingPunct="1"/>
              <a:t>32</a:t>
            </a:fld>
            <a:endParaRPr lang="en-US" sz="1200">
              <a:solidFill>
                <a:schemeClr val="bg1"/>
              </a:solidFill>
              <a:latin typeface="Calibri" charset="0"/>
              <a:cs typeface="Calibri" charset="0"/>
            </a:endParaRPr>
          </a:p>
        </p:txBody>
      </p:sp>
      <p:pic>
        <p:nvPicPr>
          <p:cNvPr id="78853" name="Picture 2" descr="C:\Users\jremovcik\AppData\Local\Microsoft\Windows\Temporary Internet Files\Content.IE5\CL0IX72W\MC900441902[1].wmf"/>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62250" y="2530475"/>
            <a:ext cx="3448050" cy="2746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rPr>
              <a:t>Essential Questions</a:t>
            </a:r>
          </a:p>
        </p:txBody>
      </p:sp>
      <p:sp>
        <p:nvSpPr>
          <p:cNvPr id="21506" name="Content Placeholder 2"/>
          <p:cNvSpPr>
            <a:spLocks noGrp="1"/>
          </p:cNvSpPr>
          <p:nvPr>
            <p:ph idx="1"/>
          </p:nvPr>
        </p:nvSpPr>
        <p:spPr/>
        <p:txBody>
          <a:bodyPr/>
          <a:lstStyle/>
          <a:p>
            <a:pPr>
              <a:spcAft>
                <a:spcPts val="1800"/>
              </a:spcAft>
            </a:pPr>
            <a:r>
              <a:rPr lang="en-US" dirty="0" smtClean="0">
                <a:latin typeface="Calibri" charset="0"/>
              </a:rPr>
              <a:t>How are </a:t>
            </a:r>
            <a:r>
              <a:rPr lang="en-US" dirty="0">
                <a:latin typeface="Calibri" charset="0"/>
              </a:rPr>
              <a:t>formative assessments and summative assessments similar and different?</a:t>
            </a:r>
          </a:p>
          <a:p>
            <a:pPr>
              <a:spcAft>
                <a:spcPts val="1800"/>
              </a:spcAft>
            </a:pPr>
            <a:r>
              <a:rPr lang="en-US" dirty="0">
                <a:latin typeface="Calibri" charset="0"/>
              </a:rPr>
              <a:t>What processes and strategies support checks for understanding and assessment?</a:t>
            </a:r>
          </a:p>
          <a:p>
            <a:pPr>
              <a:spcAft>
                <a:spcPts val="1800"/>
              </a:spcAft>
            </a:pPr>
            <a:r>
              <a:rPr lang="en-US" dirty="0">
                <a:latin typeface="Calibri" charset="0"/>
              </a:rPr>
              <a:t>What are the characteristics of assessment questions that engage students and have real world connections?</a:t>
            </a:r>
          </a:p>
          <a:p>
            <a:endParaRPr lang="en-US" sz="2600" dirty="0">
              <a:latin typeface="Calibri" charset="0"/>
            </a:endParaRPr>
          </a:p>
        </p:txBody>
      </p:sp>
      <p:sp>
        <p:nvSpPr>
          <p:cNvPr id="21507"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21508"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54B2CB-A078-294D-A91E-4064EEAF9D3D}" type="slidenum">
              <a:rPr lang="en-US" sz="1200">
                <a:solidFill>
                  <a:schemeClr val="bg1"/>
                </a:solidFill>
                <a:latin typeface="Calibri" charset="0"/>
                <a:cs typeface="Calibri" charset="0"/>
              </a:rPr>
              <a:pPr eaLnBrk="1" hangingPunct="1"/>
              <a:t>4</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23554" name="Content Placeholder 2"/>
          <p:cNvSpPr>
            <a:spLocks noGrp="1"/>
          </p:cNvSpPr>
          <p:nvPr>
            <p:ph idx="1"/>
          </p:nvPr>
        </p:nvSpPr>
        <p:spPr>
          <a:xfrm>
            <a:off x="457200" y="1219200"/>
            <a:ext cx="8348663" cy="1373188"/>
          </a:xfrm>
        </p:spPr>
        <p:txBody>
          <a:bodyPr/>
          <a:lstStyle/>
          <a:p>
            <a:pPr marL="0" indent="0">
              <a:buFont typeface="Arial" charset="0"/>
              <a:buNone/>
            </a:pPr>
            <a:r>
              <a:rPr lang="en-US" sz="2800" b="1">
                <a:latin typeface="Calibri" charset="0"/>
              </a:rPr>
              <a:t>Activity 1: Check for Understanding</a:t>
            </a:r>
          </a:p>
          <a:p>
            <a:pPr marL="0" indent="0">
              <a:buFont typeface="Arial" charset="0"/>
              <a:buNone/>
            </a:pPr>
            <a:r>
              <a:rPr lang="en-US" sz="2800">
                <a:latin typeface="Calibri" charset="0"/>
              </a:rPr>
              <a:t>According to Understanding by Design: Which of the following are  techniques to check for understanding?</a:t>
            </a:r>
          </a:p>
          <a:p>
            <a:pPr marL="0" indent="0"/>
            <a:endParaRPr lang="en-US" sz="2600">
              <a:latin typeface="Calibri" charset="0"/>
            </a:endParaRPr>
          </a:p>
        </p:txBody>
      </p:sp>
      <p:sp>
        <p:nvSpPr>
          <p:cNvPr id="23555"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23556"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8B19C3-4081-5D4B-B08A-43340C586169}" type="slidenum">
              <a:rPr lang="en-US" sz="1200">
                <a:solidFill>
                  <a:schemeClr val="bg1"/>
                </a:solidFill>
                <a:latin typeface="Calibri" charset="0"/>
                <a:cs typeface="Calibri" charset="0"/>
              </a:rPr>
              <a:pPr eaLnBrk="1" hangingPunct="1"/>
              <a:t>5</a:t>
            </a:fld>
            <a:endParaRPr lang="en-US" sz="1200">
              <a:solidFill>
                <a:schemeClr val="bg1"/>
              </a:solidFill>
              <a:latin typeface="Calibri" charset="0"/>
              <a:cs typeface="Calibri" charset="0"/>
            </a:endParaRPr>
          </a:p>
        </p:txBody>
      </p:sp>
      <p:graphicFrame>
        <p:nvGraphicFramePr>
          <p:cNvPr id="2" name="Table 1"/>
          <p:cNvGraphicFramePr>
            <a:graphicFrameLocks noGrp="1"/>
          </p:cNvGraphicFramePr>
          <p:nvPr/>
        </p:nvGraphicFramePr>
        <p:xfrm>
          <a:off x="715963" y="2873375"/>
          <a:ext cx="7729537" cy="2872766"/>
        </p:xfrm>
        <a:graphic>
          <a:graphicData uri="http://schemas.openxmlformats.org/drawingml/2006/table">
            <a:tbl>
              <a:tblPr/>
              <a:tblGrid>
                <a:gridCol w="4151312"/>
                <a:gridCol w="3578225"/>
              </a:tblGrid>
              <a:tr h="5286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1) Index card summaries / questions</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6) Visual representation</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2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2) Hand signals</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7) Oral questioning</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2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3) One-minute essay</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8) Follow-up probes</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2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241E14"/>
                          </a:solidFill>
                          <a:effectLst/>
                          <a:latin typeface="Georgia" charset="0"/>
                          <a:ea typeface="ＭＳ Ｐゴシック" charset="0"/>
                          <a:cs typeface="ＭＳ Ｐゴシック" charset="0"/>
                        </a:rPr>
                        <a:t>4) Question box or board</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9) Misconception check</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2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241E14"/>
                          </a:solidFill>
                          <a:effectLst/>
                          <a:latin typeface="Georgia" charset="0"/>
                          <a:ea typeface="ＭＳ Ｐゴシック" charset="0"/>
                          <a:cs typeface="ＭＳ Ｐゴシック" charset="0"/>
                        </a:rPr>
                        <a:t>5) Analogy prompt</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241E14"/>
                          </a:solidFill>
                          <a:effectLst/>
                          <a:latin typeface="Georgia" charset="0"/>
                          <a:ea typeface="ＭＳ Ｐゴシック" charset="0"/>
                          <a:cs typeface="ＭＳ Ｐゴシック" charset="0"/>
                        </a:rPr>
                        <a:t>10) Ticket out the door</a:t>
                      </a:r>
                    </a:p>
                  </a:txBody>
                  <a:tcPr marL="91434" marR="91434"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3577" name="TextBox 2"/>
          <p:cNvSpPr txBox="1">
            <a:spLocks noChangeArrowheads="1"/>
          </p:cNvSpPr>
          <p:nvPr/>
        </p:nvSpPr>
        <p:spPr bwMode="auto">
          <a:xfrm>
            <a:off x="571500" y="5830888"/>
            <a:ext cx="7397750" cy="3698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Source: Understanding by Design, </a:t>
            </a:r>
            <a:r>
              <a:rPr lang="en-US" sz="1800" dirty="0" smtClean="0"/>
              <a:t>pp. 248-249 </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1"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25602" name="Content Placeholder 2"/>
          <p:cNvSpPr>
            <a:spLocks noGrp="1"/>
          </p:cNvSpPr>
          <p:nvPr>
            <p:ph idx="1"/>
          </p:nvPr>
        </p:nvSpPr>
        <p:spPr>
          <a:xfrm>
            <a:off x="338138" y="1749425"/>
            <a:ext cx="8348662" cy="992188"/>
          </a:xfrm>
        </p:spPr>
        <p:txBody>
          <a:bodyPr/>
          <a:lstStyle/>
          <a:p>
            <a:pPr marL="0" indent="0">
              <a:buFont typeface="Arial" charset="0"/>
              <a:buNone/>
            </a:pPr>
            <a:r>
              <a:rPr lang="en-US" sz="2800" dirty="0">
                <a:latin typeface="Calibri" charset="0"/>
              </a:rPr>
              <a:t>Techniques to Check for Understanding</a:t>
            </a:r>
          </a:p>
          <a:p>
            <a:pPr marL="0" indent="0">
              <a:buFont typeface="Arial" charset="0"/>
              <a:buNone/>
            </a:pPr>
            <a:r>
              <a:rPr lang="en-US" sz="2400" dirty="0">
                <a:latin typeface="Calibri" charset="0"/>
              </a:rPr>
              <a:t/>
            </a:r>
            <a:br>
              <a:rPr lang="en-US" sz="2400" dirty="0">
                <a:latin typeface="Calibri" charset="0"/>
              </a:rPr>
            </a:br>
            <a:endParaRPr lang="en-US" sz="2600" dirty="0">
              <a:latin typeface="Calibri" charset="0"/>
            </a:endParaRPr>
          </a:p>
        </p:txBody>
      </p:sp>
      <p:sp>
        <p:nvSpPr>
          <p:cNvPr id="25603"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25604"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A20DBA-A4B1-044E-B134-80E9D94A2BD8}" type="slidenum">
              <a:rPr lang="en-US" sz="1200">
                <a:solidFill>
                  <a:schemeClr val="bg1"/>
                </a:solidFill>
                <a:latin typeface="Calibri" charset="0"/>
                <a:cs typeface="Calibri" charset="0"/>
              </a:rPr>
              <a:pPr eaLnBrk="1" hangingPunct="1"/>
              <a:t>6</a:t>
            </a:fld>
            <a:endParaRPr lang="en-US" sz="1200">
              <a:solidFill>
                <a:schemeClr val="bg1"/>
              </a:solidFill>
              <a:latin typeface="Calibri" charset="0"/>
              <a:cs typeface="Calibri" charset="0"/>
            </a:endParaRPr>
          </a:p>
        </p:txBody>
      </p:sp>
      <p:sp>
        <p:nvSpPr>
          <p:cNvPr id="25605" name="TextBox 2"/>
          <p:cNvSpPr txBox="1">
            <a:spLocks noChangeArrowheads="1"/>
          </p:cNvSpPr>
          <p:nvPr/>
        </p:nvSpPr>
        <p:spPr bwMode="auto">
          <a:xfrm>
            <a:off x="487363" y="3059113"/>
            <a:ext cx="8367712" cy="2308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Michigan Education Association - </a:t>
            </a:r>
            <a:r>
              <a:rPr lang="en-US" sz="1800" dirty="0">
                <a:hlinkClick r:id="rId3"/>
              </a:rPr>
              <a:t>Tool: Checking for understanding techniques</a:t>
            </a:r>
            <a:r>
              <a:rPr lang="en-US" sz="1800" dirty="0"/>
              <a:t> </a:t>
            </a:r>
          </a:p>
          <a:p>
            <a:pPr eaLnBrk="1" hangingPunct="1"/>
            <a:endParaRPr lang="en-US" sz="1800" dirty="0">
              <a:hlinkClick r:id="rId4"/>
            </a:endParaRPr>
          </a:p>
          <a:p>
            <a:pPr eaLnBrk="1" hangingPunct="1"/>
            <a:r>
              <a:rPr lang="en-US" sz="1800" dirty="0">
                <a:hlinkClick r:id="rId4"/>
              </a:rPr>
              <a:t>Australian Curriculum, Assessment and Reporting Authority</a:t>
            </a:r>
            <a:endParaRPr lang="en-US" sz="1800" dirty="0"/>
          </a:p>
          <a:p>
            <a:pPr eaLnBrk="1" hangingPunct="1"/>
            <a:endParaRPr lang="en-US" sz="1800" dirty="0">
              <a:hlinkClick r:id="rId5"/>
            </a:endParaRPr>
          </a:p>
          <a:p>
            <a:pPr eaLnBrk="1" hangingPunct="1"/>
            <a:r>
              <a:rPr lang="en-US" sz="1800" dirty="0">
                <a:hlinkClick r:id="rId5"/>
              </a:rPr>
              <a:t>The Inquiry Project</a:t>
            </a:r>
            <a:endParaRPr lang="en-US" sz="1800" dirty="0"/>
          </a:p>
          <a:p>
            <a:pPr eaLnBrk="1" hangingPunct="1"/>
            <a:endParaRPr lang="en-US" sz="1800" dirty="0"/>
          </a:p>
          <a:p>
            <a:pPr eaLnBrk="1" hangingPunct="1"/>
            <a:r>
              <a:rPr lang="en-US" sz="1800" dirty="0">
                <a:hlinkClick r:id="rId6"/>
              </a:rPr>
              <a:t>SAS Assessment Page</a:t>
            </a:r>
            <a:endParaRPr lang="en-US" sz="1800" dirty="0"/>
          </a:p>
          <a:p>
            <a:pPr eaLnBrk="1" hangingPunct="1"/>
            <a:endParaRPr lang="en-US" sz="1800" u="sng" dirty="0">
              <a:solidFill>
                <a:srgbClr val="0000FF"/>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27650" name="Content Placeholder 2"/>
          <p:cNvSpPr>
            <a:spLocks noGrp="1"/>
          </p:cNvSpPr>
          <p:nvPr>
            <p:ph idx="1"/>
          </p:nvPr>
        </p:nvSpPr>
        <p:spPr>
          <a:xfrm>
            <a:off x="457200" y="1600200"/>
            <a:ext cx="8348663" cy="495300"/>
          </a:xfrm>
        </p:spPr>
        <p:txBody>
          <a:bodyPr/>
          <a:lstStyle/>
          <a:p>
            <a:pPr marL="0" indent="0">
              <a:buFont typeface="Arial" charset="0"/>
              <a:buNone/>
            </a:pPr>
            <a:r>
              <a:rPr lang="en-US" b="1" dirty="0">
                <a:latin typeface="Calibri" charset="0"/>
              </a:rPr>
              <a:t>Misconceptions About Formative Assessment</a:t>
            </a:r>
          </a:p>
          <a:p>
            <a:pPr marL="0" indent="0">
              <a:buFont typeface="Arial" charset="0"/>
              <a:buNone/>
            </a:pPr>
            <a:endParaRPr lang="en-US" sz="1200" dirty="0">
              <a:latin typeface="Calibri" charset="0"/>
            </a:endParaRPr>
          </a:p>
          <a:p>
            <a:pPr marL="396875" indent="-396875"/>
            <a:r>
              <a:rPr lang="en-US" dirty="0" smtClean="0">
                <a:latin typeface="Calibri" charset="0"/>
              </a:rPr>
              <a:t> </a:t>
            </a:r>
            <a:r>
              <a:rPr lang="en-US" dirty="0" smtClean="0">
                <a:latin typeface="+mn-lt"/>
              </a:rPr>
              <a:t>Student</a:t>
            </a:r>
            <a:r>
              <a:rPr lang="en-US" altLang="ja-JP" dirty="0" smtClean="0">
                <a:latin typeface="+mn-lt"/>
              </a:rPr>
              <a:t>s’ </a:t>
            </a:r>
            <a:r>
              <a:rPr lang="en-US" altLang="ja-JP" dirty="0">
                <a:latin typeface="+mn-lt"/>
              </a:rPr>
              <a:t>correct answers </a:t>
            </a:r>
            <a:r>
              <a:rPr lang="en-US" altLang="ja-JP" dirty="0" smtClean="0">
                <a:latin typeface="+mn-lt"/>
              </a:rPr>
              <a:t>indicate      	understanding.         </a:t>
            </a:r>
          </a:p>
          <a:p>
            <a:pPr marL="396875" indent="-396875"/>
            <a:r>
              <a:rPr lang="en-US" dirty="0" smtClean="0">
                <a:latin typeface="+mn-lt"/>
              </a:rPr>
              <a:t>Questions means students understand.</a:t>
            </a:r>
          </a:p>
          <a:p>
            <a:pPr marL="396875" indent="-396875"/>
            <a:r>
              <a:rPr lang="en-US" dirty="0" smtClean="0">
                <a:latin typeface="+mn-lt"/>
              </a:rPr>
              <a:t>Large </a:t>
            </a:r>
            <a:r>
              <a:rPr lang="en-US" dirty="0">
                <a:latin typeface="+mn-lt"/>
              </a:rPr>
              <a:t>groups of learners make </a:t>
            </a:r>
            <a:r>
              <a:rPr lang="en-US" dirty="0" smtClean="0">
                <a:latin typeface="+mn-lt"/>
              </a:rPr>
              <a:t>formative </a:t>
            </a:r>
            <a:r>
              <a:rPr lang="en-US" sz="3200" dirty="0" smtClean="0">
                <a:solidFill>
                  <a:schemeClr val="tx2"/>
                </a:solidFill>
                <a:latin typeface="+mn-lt"/>
              </a:rPr>
              <a:t>assessment impossible</a:t>
            </a:r>
            <a:r>
              <a:rPr lang="en-US" dirty="0" smtClean="0">
                <a:solidFill>
                  <a:schemeClr val="tx2"/>
                </a:solidFill>
                <a:latin typeface="Calibri" charset="0"/>
              </a:rPr>
              <a:t>.</a:t>
            </a:r>
            <a:endParaRPr lang="en-US" dirty="0">
              <a:solidFill>
                <a:schemeClr val="tx2"/>
              </a:solidFill>
              <a:latin typeface="Calibri" charset="0"/>
            </a:endParaRPr>
          </a:p>
        </p:txBody>
      </p:sp>
      <p:sp>
        <p:nvSpPr>
          <p:cNvPr id="27651"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27652"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B63BAD-2EF9-544A-BB19-A058BD3182D0}" type="slidenum">
              <a:rPr lang="en-US" sz="1200">
                <a:solidFill>
                  <a:schemeClr val="bg1"/>
                </a:solidFill>
                <a:latin typeface="Calibri" charset="0"/>
                <a:cs typeface="Calibri" charset="0"/>
              </a:rPr>
              <a:pPr eaLnBrk="1" hangingPunct="1"/>
              <a:t>7</a:t>
            </a:fld>
            <a:endParaRPr lang="en-US" sz="1200">
              <a:solidFill>
                <a:schemeClr val="bg1"/>
              </a:solidFill>
              <a:latin typeface="Calibri" charset="0"/>
              <a:cs typeface="Calibri" charset="0"/>
            </a:endParaRPr>
          </a:p>
        </p:txBody>
      </p:sp>
      <p:sp>
        <p:nvSpPr>
          <p:cNvPr id="27653" name="TextBox 6"/>
          <p:cNvSpPr txBox="1">
            <a:spLocks noChangeArrowheads="1"/>
          </p:cNvSpPr>
          <p:nvPr/>
        </p:nvSpPr>
        <p:spPr bwMode="auto">
          <a:xfrm>
            <a:off x="571500" y="5830888"/>
            <a:ext cx="7397750" cy="3698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Source: Adopted from Understanding by Design, </a:t>
            </a:r>
            <a:r>
              <a:rPr lang="en-US" sz="1800" dirty="0" smtClean="0"/>
              <a:t>pp. 247 </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29698" name="Content Placeholder 2"/>
          <p:cNvSpPr>
            <a:spLocks noGrp="1"/>
          </p:cNvSpPr>
          <p:nvPr>
            <p:ph idx="1"/>
          </p:nvPr>
        </p:nvSpPr>
        <p:spPr>
          <a:xfrm>
            <a:off x="457200" y="1600200"/>
            <a:ext cx="8348663" cy="992188"/>
          </a:xfrm>
        </p:spPr>
        <p:txBody>
          <a:bodyPr/>
          <a:lstStyle/>
          <a:p>
            <a:pPr marL="0" indent="0">
              <a:buFont typeface="Arial" charset="0"/>
              <a:buNone/>
            </a:pPr>
            <a:r>
              <a:rPr lang="en-US" b="1" dirty="0">
                <a:latin typeface="Calibri" charset="0"/>
              </a:rPr>
              <a:t>Clarification: Using Hand Signals as a Formative Assessment Strategy</a:t>
            </a:r>
          </a:p>
          <a:p>
            <a:pPr marL="0" indent="0"/>
            <a:endParaRPr lang="en-US" dirty="0">
              <a:latin typeface="Calibri" charset="0"/>
            </a:endParaRPr>
          </a:p>
          <a:p>
            <a:pPr marL="0" indent="0"/>
            <a:r>
              <a:rPr lang="en-US" dirty="0" smtClean="0">
                <a:latin typeface="Calibri" charset="0"/>
              </a:rPr>
              <a:t>  If </a:t>
            </a:r>
            <a:r>
              <a:rPr lang="en-US" dirty="0">
                <a:latin typeface="Calibri" charset="0"/>
              </a:rPr>
              <a:t>we move on when we see a lot of thumbs up, </a:t>
            </a:r>
            <a:endParaRPr lang="en-US" dirty="0" smtClean="0">
              <a:latin typeface="Calibri" charset="0"/>
            </a:endParaRPr>
          </a:p>
          <a:p>
            <a:pPr marL="0" indent="0">
              <a:buNone/>
            </a:pPr>
            <a:r>
              <a:rPr lang="en-US" dirty="0">
                <a:latin typeface="Calibri" charset="0"/>
              </a:rPr>
              <a:t> </a:t>
            </a:r>
            <a:r>
              <a:rPr lang="en-US" dirty="0" smtClean="0">
                <a:latin typeface="Calibri" charset="0"/>
              </a:rPr>
              <a:t>   then the Formative Assessment is FAILING to</a:t>
            </a:r>
          </a:p>
          <a:p>
            <a:pPr marL="0" indent="0">
              <a:buNone/>
            </a:pPr>
            <a:r>
              <a:rPr lang="en-US" dirty="0">
                <a:latin typeface="Calibri" charset="0"/>
              </a:rPr>
              <a:t> </a:t>
            </a:r>
            <a:r>
              <a:rPr lang="en-US" dirty="0" smtClean="0">
                <a:latin typeface="Calibri" charset="0"/>
              </a:rPr>
              <a:t>   inform instruction.</a:t>
            </a:r>
            <a:endParaRPr lang="en-US" dirty="0">
              <a:latin typeface="Calibri" charset="0"/>
            </a:endParaRPr>
          </a:p>
        </p:txBody>
      </p:sp>
      <p:sp>
        <p:nvSpPr>
          <p:cNvPr id="29699"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29700"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3A3C6E-750C-034A-AA87-5EFE64E78D9D}" type="slidenum">
              <a:rPr lang="en-US" sz="1200">
                <a:solidFill>
                  <a:schemeClr val="bg1"/>
                </a:solidFill>
                <a:latin typeface="Calibri" charset="0"/>
                <a:cs typeface="Calibri" charset="0"/>
              </a:rPr>
              <a:pPr eaLnBrk="1" hangingPunct="1"/>
              <a:t>8</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3475038" y="0"/>
            <a:ext cx="5211762" cy="1219200"/>
          </a:xfrm>
        </p:spPr>
        <p:txBody>
          <a:bodyPr/>
          <a:lstStyle/>
          <a:p>
            <a:r>
              <a:rPr lang="en-US">
                <a:latin typeface="Calibri" charset="0"/>
              </a:rPr>
              <a:t>Designing and Using Formative Assessments</a:t>
            </a:r>
          </a:p>
        </p:txBody>
      </p:sp>
      <p:sp>
        <p:nvSpPr>
          <p:cNvPr id="31746" name="Content Placeholder 2"/>
          <p:cNvSpPr>
            <a:spLocks noGrp="1"/>
          </p:cNvSpPr>
          <p:nvPr>
            <p:ph idx="1"/>
          </p:nvPr>
        </p:nvSpPr>
        <p:spPr>
          <a:xfrm>
            <a:off x="457200" y="1600200"/>
            <a:ext cx="8348663" cy="992188"/>
          </a:xfrm>
        </p:spPr>
        <p:txBody>
          <a:bodyPr/>
          <a:lstStyle/>
          <a:p>
            <a:pPr marL="0" indent="0">
              <a:buFont typeface="Arial" charset="0"/>
              <a:buNone/>
            </a:pPr>
            <a:r>
              <a:rPr lang="en-US" b="1" dirty="0">
                <a:latin typeface="Calibri" charset="0"/>
              </a:rPr>
              <a:t>Clarification: Using Hand Signals as a Formative Assessment Strategy</a:t>
            </a:r>
          </a:p>
          <a:p>
            <a:pPr marL="0" indent="0">
              <a:buFont typeface="Arial" charset="0"/>
              <a:buNone/>
            </a:pPr>
            <a:endParaRPr lang="en-US" sz="2000" dirty="0">
              <a:latin typeface="Calibri" charset="0"/>
            </a:endParaRPr>
          </a:p>
          <a:p>
            <a:pPr marL="0" indent="0"/>
            <a:r>
              <a:rPr lang="en-US" dirty="0" smtClean="0">
                <a:latin typeface="Calibri" charset="0"/>
              </a:rPr>
              <a:t>  If </a:t>
            </a:r>
            <a:r>
              <a:rPr lang="en-US" dirty="0">
                <a:latin typeface="Calibri" charset="0"/>
              </a:rPr>
              <a:t>we go back and repeat the same </a:t>
            </a:r>
            <a:r>
              <a:rPr lang="en-US" dirty="0" smtClean="0">
                <a:latin typeface="Calibri" charset="0"/>
              </a:rPr>
              <a:t>instruction</a:t>
            </a:r>
          </a:p>
          <a:p>
            <a:pPr marL="0" indent="0">
              <a:buNone/>
            </a:pPr>
            <a:r>
              <a:rPr lang="en-US" dirty="0">
                <a:latin typeface="Calibri" charset="0"/>
              </a:rPr>
              <a:t> </a:t>
            </a:r>
            <a:r>
              <a:rPr lang="en-US" dirty="0" smtClean="0">
                <a:latin typeface="Calibri" charset="0"/>
              </a:rPr>
              <a:t>   louder and slower when we see some non-</a:t>
            </a:r>
          </a:p>
          <a:p>
            <a:pPr marL="0" indent="0">
              <a:buNone/>
            </a:pPr>
            <a:r>
              <a:rPr lang="en-US" dirty="0">
                <a:latin typeface="Calibri" charset="0"/>
              </a:rPr>
              <a:t> </a:t>
            </a:r>
            <a:r>
              <a:rPr lang="en-US" dirty="0" smtClean="0">
                <a:latin typeface="Calibri" charset="0"/>
              </a:rPr>
              <a:t>   affirmative responses, we are FAILING to</a:t>
            </a:r>
          </a:p>
          <a:p>
            <a:pPr marL="0" indent="0">
              <a:buNone/>
            </a:pPr>
            <a:r>
              <a:rPr lang="en-US" dirty="0">
                <a:latin typeface="Calibri" charset="0"/>
              </a:rPr>
              <a:t> </a:t>
            </a:r>
            <a:r>
              <a:rPr lang="en-US" dirty="0" smtClean="0">
                <a:latin typeface="Calibri" charset="0"/>
              </a:rPr>
              <a:t>   differentiate.</a:t>
            </a:r>
            <a:endParaRPr lang="en-US" dirty="0">
              <a:latin typeface="Calibri" charset="0"/>
            </a:endParaRPr>
          </a:p>
        </p:txBody>
      </p:sp>
      <p:sp>
        <p:nvSpPr>
          <p:cNvPr id="31747" name="Footer Placeholder 3"/>
          <p:cNvSpPr>
            <a:spLocks noGrp="1"/>
          </p:cNvSpPr>
          <p:nvPr>
            <p:ph type="ftr"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chemeClr val="bg1"/>
                </a:solidFill>
                <a:latin typeface="Calibri" charset="0"/>
                <a:cs typeface="Calibri" charset="0"/>
              </a:rPr>
              <a:t>Copyright ©2010 Commonwealth of Pennsylvania</a:t>
            </a:r>
          </a:p>
        </p:txBody>
      </p:sp>
      <p:sp>
        <p:nvSpPr>
          <p:cNvPr id="31748" name="Slide Number Placeholder 4"/>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EED7B-59FD-C946-9835-1E54AD85CE00}" type="slidenum">
              <a:rPr lang="en-US" sz="1200">
                <a:solidFill>
                  <a:schemeClr val="bg1"/>
                </a:solidFill>
                <a:latin typeface="Calibri" charset="0"/>
                <a:cs typeface="Calibri" charset="0"/>
              </a:rPr>
              <a:pPr eaLnBrk="1" hangingPunct="1"/>
              <a:t>9</a:t>
            </a:fld>
            <a:endParaRPr lang="en-US" sz="1200">
              <a:solidFill>
                <a:schemeClr val="bg1"/>
              </a:solidFill>
              <a:latin typeface="Calibri" charset="0"/>
              <a:cs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S Color Profile">
      <a:dk1>
        <a:srgbClr val="241E14"/>
      </a:dk1>
      <a:lt1>
        <a:sysClr val="window" lastClr="FFFFFF"/>
      </a:lt1>
      <a:dk2>
        <a:srgbClr val="3072BB"/>
      </a:dk2>
      <a:lt2>
        <a:srgbClr val="F1EBD7"/>
      </a:lt2>
      <a:accent1>
        <a:srgbClr val="4F81BD"/>
      </a:accent1>
      <a:accent2>
        <a:srgbClr val="CDCB1C"/>
      </a:accent2>
      <a:accent3>
        <a:srgbClr val="2D8EFF"/>
      </a:accent3>
      <a:accent4>
        <a:srgbClr val="95C2F8"/>
      </a:accent4>
      <a:accent5>
        <a:srgbClr val="FFDE00"/>
      </a:accent5>
      <a:accent6>
        <a:srgbClr val="0B3162"/>
      </a:accent6>
      <a:hlink>
        <a:srgbClr val="DCD3B6"/>
      </a:hlink>
      <a:folHlink>
        <a:srgbClr val="CCCCCC"/>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11060</TotalTime>
  <Words>4727</Words>
  <Application>Microsoft Macintosh PowerPoint</Application>
  <PresentationFormat>On-screen Show (4:3)</PresentationFormat>
  <Paragraphs>476</Paragraphs>
  <Slides>32</Slides>
  <Notes>32</Notes>
  <HiddenSlides>1</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Slide 1</vt:lpstr>
      <vt:lpstr>Slide 2</vt:lpstr>
      <vt:lpstr>Please Do the Following:</vt:lpstr>
      <vt:lpstr>Essential Questions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Designing and Using Formative Assessments</vt:lpstr>
      <vt:lpstr>Differences Between Formative and Summative Assessments</vt:lpstr>
      <vt:lpstr>Differences Between Formative and Summative Assessments</vt:lpstr>
      <vt:lpstr>Differences Between Formative and Summative Assessments</vt:lpstr>
      <vt:lpstr>Differences Between Formative and Summative Assessments</vt:lpstr>
      <vt:lpstr>Differences Between Formative and Summative Assessments</vt:lpstr>
      <vt:lpstr>Differences Between Formative and Summative Assessments</vt:lpstr>
      <vt:lpstr>Differences Between Formative and Summative Assessments</vt:lpstr>
      <vt:lpstr>Designing and Using Summative Assessments</vt:lpstr>
      <vt:lpstr>Designing and Using Summative Assessments</vt:lpstr>
      <vt:lpstr>Designing and Using Summative Assessments</vt:lpstr>
      <vt:lpstr>Assessment</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PACCS Math Assessment</dc:title>
  <dc:creator>Cindy</dc:creator>
  <cp:lastModifiedBy>Jean Dyszel</cp:lastModifiedBy>
  <cp:revision>398</cp:revision>
  <cp:lastPrinted>2012-10-10T18:29:43Z</cp:lastPrinted>
  <dcterms:created xsi:type="dcterms:W3CDTF">2012-11-27T02:10:38Z</dcterms:created>
  <dcterms:modified xsi:type="dcterms:W3CDTF">2012-11-27T02:10:55Z</dcterms:modified>
</cp:coreProperties>
</file>