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57"/>
  </p:notesMasterIdLst>
  <p:handoutMasterIdLst>
    <p:handoutMasterId r:id="rId58"/>
  </p:handoutMasterIdLst>
  <p:sldIdLst>
    <p:sldId id="316" r:id="rId2"/>
    <p:sldId id="322" r:id="rId3"/>
    <p:sldId id="317" r:id="rId4"/>
    <p:sldId id="292" r:id="rId5"/>
    <p:sldId id="257" r:id="rId6"/>
    <p:sldId id="259" r:id="rId7"/>
    <p:sldId id="261" r:id="rId8"/>
    <p:sldId id="262" r:id="rId9"/>
    <p:sldId id="294" r:id="rId10"/>
    <p:sldId id="318" r:id="rId11"/>
    <p:sldId id="295" r:id="rId12"/>
    <p:sldId id="297" r:id="rId13"/>
    <p:sldId id="298" r:id="rId14"/>
    <p:sldId id="319" r:id="rId15"/>
    <p:sldId id="267" r:id="rId16"/>
    <p:sldId id="268" r:id="rId17"/>
    <p:sldId id="290" r:id="rId18"/>
    <p:sldId id="291" r:id="rId19"/>
    <p:sldId id="293" r:id="rId20"/>
    <p:sldId id="301" r:id="rId21"/>
    <p:sldId id="265" r:id="rId22"/>
    <p:sldId id="271" r:id="rId23"/>
    <p:sldId id="270" r:id="rId24"/>
    <p:sldId id="272" r:id="rId25"/>
    <p:sldId id="310" r:id="rId26"/>
    <p:sldId id="273" r:id="rId27"/>
    <p:sldId id="302" r:id="rId28"/>
    <p:sldId id="275" r:id="rId29"/>
    <p:sldId id="321" r:id="rId30"/>
    <p:sldId id="276" r:id="rId31"/>
    <p:sldId id="277" r:id="rId32"/>
    <p:sldId id="278" r:id="rId33"/>
    <p:sldId id="303" r:id="rId34"/>
    <p:sldId id="280" r:id="rId35"/>
    <p:sldId id="281" r:id="rId36"/>
    <p:sldId id="287" r:id="rId37"/>
    <p:sldId id="288" r:id="rId38"/>
    <p:sldId id="284" r:id="rId39"/>
    <p:sldId id="266" r:id="rId40"/>
    <p:sldId id="311" r:id="rId41"/>
    <p:sldId id="323" r:id="rId42"/>
    <p:sldId id="324" r:id="rId43"/>
    <p:sldId id="325" r:id="rId44"/>
    <p:sldId id="326" r:id="rId45"/>
    <p:sldId id="327" r:id="rId46"/>
    <p:sldId id="286" r:id="rId47"/>
    <p:sldId id="260" r:id="rId48"/>
    <p:sldId id="315" r:id="rId49"/>
    <p:sldId id="304" r:id="rId50"/>
    <p:sldId id="305" r:id="rId51"/>
    <p:sldId id="312" r:id="rId52"/>
    <p:sldId id="309" r:id="rId53"/>
    <p:sldId id="313" r:id="rId54"/>
    <p:sldId id="306" r:id="rId55"/>
    <p:sldId id="30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4074" autoAdjust="0"/>
  </p:normalViewPr>
  <p:slideViewPr>
    <p:cSldViewPr>
      <p:cViewPr>
        <p:scale>
          <a:sx n="75" d="100"/>
          <a:sy n="75" d="100"/>
        </p:scale>
        <p:origin x="-174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A1CA39-9D39-B24D-8F31-9DF7626C6C05}" type="datetimeFigureOut">
              <a:rPr lang="en-US" smtClean="0"/>
              <a:pPr/>
              <a:t>10/4/12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EE106B-4A6D-0449-B448-CE2DC539B2D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48012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EEB89-28FD-4D53-BA41-234333A84939}" type="datetimeFigureOut">
              <a:rPr lang="en-US" smtClean="0"/>
              <a:pPr/>
              <a:t>10/4/12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C782-2278-4EFA-9CAE-82C00065B169}"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4116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Have Slide 1 on the screen as participants enter the room.  Begin by introducing yourself and a bit of background on your job, role, and engagement with PA Common Core.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Post Slide 10 questions (see below) a chart paper and post in front of room.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NAEP Reading assessment shows how the national assessment focus on higher Depth of Knowledge (DOK).  Interpreting, recalling, critiquing and evaluating text are much more difficult than recall.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look at the above chart illustrating the distribution of questions by cognitive skill for reading for the NAEP Reading Assessment.  It shows what students are expected to be able to do during the test.  Think about how you teach students to interpret, critique, and evaluate.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your table, take 2-3 minutes to reflect on these questions:</a:t>
            </a:r>
          </a:p>
          <a:p>
            <a:pPr marL="685800" lvl="1" indent="-228600">
              <a:buFont typeface="+mj-lt"/>
              <a:buAutoNum type="arabicPeriod"/>
            </a:pPr>
            <a:r>
              <a:rPr lang="en-US" sz="1200" kern="1200" dirty="0" smtClean="0">
                <a:solidFill>
                  <a:schemeClr val="tx1"/>
                </a:solidFill>
                <a:effectLst/>
                <a:latin typeface="+mn-lt"/>
                <a:ea typeface="+mn-ea"/>
                <a:cs typeface="+mn-cs"/>
              </a:rPr>
              <a:t>In your classroom, what percentage fall in each of these categories on average?  Where do we fall short?</a:t>
            </a:r>
          </a:p>
          <a:p>
            <a:pPr marL="685800" lvl="1" indent="-228600">
              <a:buFont typeface="+mj-lt"/>
              <a:buAutoNum type="arabicPeriod"/>
            </a:pPr>
            <a:r>
              <a:rPr lang="en-US" sz="1200" kern="1200" dirty="0" smtClean="0">
                <a:solidFill>
                  <a:schemeClr val="tx1"/>
                </a:solidFill>
                <a:effectLst/>
                <a:latin typeface="+mn-lt"/>
                <a:ea typeface="+mn-ea"/>
                <a:cs typeface="+mn-cs"/>
              </a:rPr>
              <a:t>Would students be able to consistently engage in these tasks proficiently? </a:t>
            </a:r>
          </a:p>
          <a:p>
            <a:pPr marL="685800" lvl="1" indent="-228600">
              <a:buFont typeface="+mj-lt"/>
              <a:buAutoNum type="arabicPeriod"/>
            </a:pPr>
            <a:r>
              <a:rPr lang="en-US" sz="1200" kern="1200" dirty="0" smtClean="0">
                <a:solidFill>
                  <a:schemeClr val="tx1"/>
                </a:solidFill>
                <a:effectLst/>
                <a:latin typeface="+mn-lt"/>
                <a:ea typeface="+mn-ea"/>
                <a:cs typeface="+mn-cs"/>
              </a:rPr>
              <a:t>Where do you think our students measured up to this assessment as a state?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Sample responses from a few tables to share thinking.  Summarize the participant’s responses:  </a:t>
            </a:r>
            <a:r>
              <a:rPr lang="en-US" sz="1200" kern="1200" dirty="0" smtClean="0">
                <a:solidFill>
                  <a:schemeClr val="tx1"/>
                </a:solidFill>
                <a:effectLst/>
                <a:latin typeface="+mn-lt"/>
                <a:ea typeface="+mn-ea"/>
                <a:cs typeface="+mn-cs"/>
              </a:rPr>
              <a:t>Here’s what I heard…</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the summary results for the NAEP Reading assessment showing where different states fall on the proficiency continuum for grade 8.  Are any states showing consistent levels of proficiency?  Look at where PA falls.  What does this data suggest about how well we are all addressing rigor in our reading instruction?</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take a look at the quote from ACT and what it says about students exemplifying what it means to be college and career ready.  Notice that what makes a person who is ready for college or career a stand out is his or her ability to understand complex texts.  </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CCSS really emphasize the need to read texts carefully and analyze those texts.  Students are now required to cite specific text examples and provide specific evidence from the texts they are reading.  The students need to draw out and discern the important information from the less relevant information.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D7C782-2278-4EFA-9CAE-82C00065B16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graphic represents the heart and soul of text complexity.  The triangle illustrates the 3 components necessary to clearly understand and define text complexity: quantitative, qualitative, and reader and task.  We are going to explore deeply all three of these components.</a:t>
            </a:r>
          </a:p>
          <a:p>
            <a:endParaRPr lang="en-US" b="1" dirty="0" smtClean="0"/>
          </a:p>
          <a:p>
            <a:endParaRPr lang="en-US" b="1" dirty="0" smtClean="0"/>
          </a:p>
          <a:p>
            <a:r>
              <a:rPr lang="en-US" b="1" dirty="0" smtClean="0"/>
              <a:t>Note:  More detailed information on text complexity and how it is measured is contained in Appendix A. http://static.pdesas.org/content/documents/ELA-Appendix_A-Research-Supporting-Key-Elements-of-the-Standards.pdf</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Quantitative focuses on: </a:t>
            </a:r>
          </a:p>
          <a:p>
            <a:pPr lvl="0"/>
            <a:r>
              <a:rPr lang="en-US" sz="1200" kern="1200" dirty="0" smtClean="0">
                <a:solidFill>
                  <a:schemeClr val="tx1"/>
                </a:solidFill>
                <a:effectLst/>
                <a:latin typeface="+mn-lt"/>
                <a:ea typeface="+mn-ea"/>
                <a:cs typeface="+mn-cs"/>
              </a:rPr>
              <a:t>Word length</a:t>
            </a:r>
          </a:p>
          <a:p>
            <a:pPr lvl="0"/>
            <a:r>
              <a:rPr lang="en-US" sz="1200" kern="1200" dirty="0" smtClean="0">
                <a:solidFill>
                  <a:schemeClr val="tx1"/>
                </a:solidFill>
                <a:effectLst/>
                <a:latin typeface="+mn-lt"/>
                <a:ea typeface="+mn-ea"/>
                <a:cs typeface="+mn-cs"/>
              </a:rPr>
              <a:t>Word frequency</a:t>
            </a:r>
          </a:p>
          <a:p>
            <a:pPr lvl="0"/>
            <a:r>
              <a:rPr lang="en-US" sz="1200" kern="1200" dirty="0" smtClean="0">
                <a:solidFill>
                  <a:schemeClr val="tx1"/>
                </a:solidFill>
                <a:effectLst/>
                <a:latin typeface="+mn-lt"/>
                <a:ea typeface="+mn-ea"/>
                <a:cs typeface="+mn-cs"/>
              </a:rPr>
              <a:t>Word difficulty</a:t>
            </a:r>
          </a:p>
          <a:p>
            <a:pPr lvl="0"/>
            <a:r>
              <a:rPr lang="en-US" sz="1200" kern="1200" dirty="0" smtClean="0">
                <a:solidFill>
                  <a:schemeClr val="tx1"/>
                </a:solidFill>
                <a:effectLst/>
                <a:latin typeface="+mn-lt"/>
                <a:ea typeface="+mn-ea"/>
                <a:cs typeface="+mn-cs"/>
              </a:rPr>
              <a:t>Sentence length</a:t>
            </a:r>
          </a:p>
          <a:p>
            <a:pPr lvl="0"/>
            <a:r>
              <a:rPr lang="en-US" sz="1200" kern="1200" dirty="0" smtClean="0">
                <a:solidFill>
                  <a:schemeClr val="tx1"/>
                </a:solidFill>
                <a:effectLst/>
                <a:latin typeface="+mn-lt"/>
                <a:ea typeface="+mn-ea"/>
                <a:cs typeface="+mn-cs"/>
              </a:rPr>
              <a:t>Text length</a:t>
            </a:r>
          </a:p>
          <a:p>
            <a:pPr lvl="0"/>
            <a:r>
              <a:rPr lang="en-US" sz="1200" kern="1200" dirty="0" smtClean="0">
                <a:solidFill>
                  <a:schemeClr val="tx1"/>
                </a:solidFill>
                <a:effectLst/>
                <a:latin typeface="+mn-lt"/>
                <a:ea typeface="+mn-ea"/>
                <a:cs typeface="+mn-cs"/>
              </a:rPr>
              <a:t>Text cohesion (</a:t>
            </a:r>
            <a:r>
              <a:rPr lang="en-US" sz="1200" i="1" kern="1200" dirty="0" smtClean="0">
                <a:solidFill>
                  <a:schemeClr val="tx1"/>
                </a:solidFill>
                <a:effectLst/>
                <a:latin typeface="+mn-lt"/>
                <a:ea typeface="+mn-ea"/>
                <a:cs typeface="+mn-cs"/>
              </a:rPr>
              <a:t>One type of cohesion</a:t>
            </a:r>
            <a:r>
              <a:rPr lang="en-US" sz="1200" kern="1200" dirty="0" smtClean="0">
                <a:solidFill>
                  <a:schemeClr val="tx1"/>
                </a:solidFill>
                <a:effectLst/>
                <a:latin typeface="+mn-lt"/>
                <a:ea typeface="+mn-ea"/>
                <a:cs typeface="+mn-cs"/>
              </a:rPr>
              <a:t> refers to overlap in content words between sentences within paragraphs or sections of a text.)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where the various readability formulas fit.  Be knowledgeable in which are best to use for the ages of your students. As part of Microsoft Office Word, you have the </a:t>
            </a:r>
            <a:r>
              <a:rPr lang="en-US" sz="1200" kern="1200" dirty="0" err="1" smtClean="0">
                <a:solidFill>
                  <a:schemeClr val="tx1"/>
                </a:solidFill>
                <a:effectLst/>
                <a:latin typeface="+mn-lt"/>
                <a:ea typeface="+mn-ea"/>
                <a:cs typeface="+mn-cs"/>
              </a:rPr>
              <a:t>Flesch</a:t>
            </a:r>
            <a:r>
              <a:rPr lang="en-US" sz="1200" kern="1200" dirty="0" smtClean="0">
                <a:solidFill>
                  <a:schemeClr val="tx1"/>
                </a:solidFill>
                <a:effectLst/>
                <a:latin typeface="+mn-lt"/>
                <a:ea typeface="+mn-ea"/>
                <a:cs typeface="+mn-cs"/>
              </a:rPr>
              <a:t> Reading Ease and the Flesch-Kincaid readability formulas.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u="sng" kern="1200" dirty="0" err="1" smtClean="0">
                <a:solidFill>
                  <a:schemeClr val="tx1"/>
                </a:solidFill>
                <a:effectLst/>
                <a:latin typeface="+mn-lt"/>
                <a:ea typeface="+mn-ea"/>
                <a:cs typeface="+mn-cs"/>
              </a:rPr>
              <a:t>Flesch</a:t>
            </a:r>
            <a:r>
              <a:rPr lang="en-US" sz="1200" u="sng" kern="1200" dirty="0" smtClean="0">
                <a:solidFill>
                  <a:schemeClr val="tx1"/>
                </a:solidFill>
                <a:effectLst/>
                <a:latin typeface="+mn-lt"/>
                <a:ea typeface="+mn-ea"/>
                <a:cs typeface="+mn-cs"/>
              </a:rPr>
              <a:t> Reading Ease</a:t>
            </a:r>
            <a:r>
              <a:rPr lang="en-US" sz="1200" kern="1200" dirty="0" smtClean="0">
                <a:solidFill>
                  <a:schemeClr val="tx1"/>
                </a:solidFill>
                <a:effectLst/>
                <a:latin typeface="+mn-lt"/>
                <a:ea typeface="+mn-ea"/>
                <a:cs typeface="+mn-cs"/>
              </a:rPr>
              <a:t> gives a score from 0 to 100.  The higher the number, the easier it is to read.  A score between 90-100 is considered easily understandable by an average </a:t>
            </a:r>
            <a:r>
              <a:rPr lang="en-US" sz="1200" u="sng" kern="1200" dirty="0" smtClean="0">
                <a:solidFill>
                  <a:schemeClr val="tx1"/>
                </a:solidFill>
                <a:effectLst/>
                <a:latin typeface="+mn-lt"/>
                <a:ea typeface="+mn-ea"/>
                <a:cs typeface="+mn-cs"/>
              </a:rPr>
              <a:t>5</a:t>
            </a:r>
            <a:r>
              <a:rPr lang="en-US" sz="1200" u="sng"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Scores between 60.0 and 70.0 are considered easily understood by </a:t>
            </a:r>
            <a:r>
              <a:rPr lang="en-US" sz="1200" u="sng" kern="1200" dirty="0" smtClean="0">
                <a:solidFill>
                  <a:schemeClr val="tx1"/>
                </a:solidFill>
                <a:effectLst/>
                <a:latin typeface="+mn-lt"/>
                <a:ea typeface="+mn-ea"/>
                <a:cs typeface="+mn-cs"/>
              </a:rPr>
              <a:t>8th and 9th</a:t>
            </a:r>
            <a:r>
              <a:rPr lang="en-US" sz="1200" kern="1200" dirty="0" smtClean="0">
                <a:solidFill>
                  <a:schemeClr val="tx1"/>
                </a:solidFill>
                <a:effectLst/>
                <a:latin typeface="+mn-lt"/>
                <a:ea typeface="+mn-ea"/>
                <a:cs typeface="+mn-cs"/>
              </a:rPr>
              <a:t> graders.  Scores between 0.0 and 30.0 are considered easily understood by </a:t>
            </a:r>
            <a:r>
              <a:rPr lang="en-US" sz="1200" u="sng" kern="1200" dirty="0" smtClean="0">
                <a:solidFill>
                  <a:schemeClr val="tx1"/>
                </a:solidFill>
                <a:effectLst/>
                <a:latin typeface="+mn-lt"/>
                <a:ea typeface="+mn-ea"/>
                <a:cs typeface="+mn-cs"/>
              </a:rPr>
              <a:t>college graduates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rPr>
              <a:t>Flesch-Kincaid Grade Level</a:t>
            </a:r>
            <a:r>
              <a:rPr lang="en-US" sz="1200" kern="1200" dirty="0" smtClean="0">
                <a:solidFill>
                  <a:schemeClr val="tx1"/>
                </a:solidFill>
                <a:effectLst/>
                <a:latin typeface="+mn-lt"/>
                <a:ea typeface="+mn-ea"/>
                <a:cs typeface="+mn-cs"/>
              </a:rPr>
              <a:t> outputs a U.S. school grade level; this indicates that the average student in that grade level can read the text.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rPr>
              <a:t>SPACHE Readability Formula</a:t>
            </a:r>
            <a:r>
              <a:rPr lang="en-US" sz="1200" kern="1200" dirty="0" smtClean="0">
                <a:solidFill>
                  <a:schemeClr val="tx1"/>
                </a:solidFill>
                <a:effectLst/>
                <a:latin typeface="+mn-lt"/>
                <a:ea typeface="+mn-ea"/>
                <a:cs typeface="+mn-cs"/>
              </a:rPr>
              <a:t> is best used to calculate the difficulty of text that falls at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 or below.</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Unfortunately, this is one you have to purchase to use.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1-2 minutes to turn and talk to your elbow partner about quantitative measures and what your district uses to assess text complexity.</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Do a quick debrief to gather feedback from participants.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0"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022A8947-5EDC-4FBD-9D50-3D90FA984DB0}"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Fry’s Readability formula is one common example of how text complexity was/is determined. If you look up the side of the graph, it requires a person to calculate the average number of sentences per 100 words.  Along the bottom of the graph, you can see that the average number of syllables per 100 words is required.  You just need to look at the x and y axes and find the appropriate grade level. </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Hunger Games Activity</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Distribute the Hunger Games/Fry Formula handout.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Part 1:  Ask participants to look at the screen and predict the reading age (grade</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level) for The Hunger Games excerpt and write it on the index card.   Briefly share</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at tables.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Part 2:  Have participants determine actual quantitative levels by applying Fry’s Readability formula to 100 words in the paragraph.  (The readability of this passage falls around the third grade range.)  Have participants share expectations verses their actual findings at their tables.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is one of four modules designed to assist educators in understanding and transitioning to PA Common Core.</a:t>
            </a:r>
            <a:endParaRPr lang="en-US"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E4C46BF9-B082-4945-A197-01BBEC95D0F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districts also use </a:t>
            </a:r>
            <a:r>
              <a:rPr lang="en-US" sz="1200" kern="1200" dirty="0" err="1" smtClean="0">
                <a:solidFill>
                  <a:schemeClr val="tx1"/>
                </a:solidFill>
                <a:effectLst/>
                <a:latin typeface="+mn-lt"/>
                <a:ea typeface="+mn-ea"/>
                <a:cs typeface="+mn-cs"/>
              </a:rPr>
              <a:t>Lexiles</a:t>
            </a:r>
            <a:r>
              <a:rPr lang="en-US" sz="1200" kern="1200" dirty="0" smtClean="0">
                <a:solidFill>
                  <a:schemeClr val="tx1"/>
                </a:solidFill>
                <a:effectLst/>
                <a:latin typeface="+mn-lt"/>
                <a:ea typeface="+mn-ea"/>
                <a:cs typeface="+mn-cs"/>
              </a:rPr>
              <a:t> to determine appropriate text levels.  </a:t>
            </a:r>
            <a:r>
              <a:rPr lang="en-US" sz="1200" kern="1200" dirty="0" err="1" smtClean="0">
                <a:solidFill>
                  <a:schemeClr val="tx1"/>
                </a:solidFill>
                <a:effectLst/>
                <a:latin typeface="+mn-lt"/>
                <a:ea typeface="+mn-ea"/>
                <a:cs typeface="+mn-cs"/>
              </a:rPr>
              <a:t>Lexiles</a:t>
            </a:r>
            <a:r>
              <a:rPr lang="en-US" sz="1200" kern="1200" dirty="0" smtClean="0">
                <a:solidFill>
                  <a:schemeClr val="tx1"/>
                </a:solidFill>
                <a:effectLst/>
                <a:latin typeface="+mn-lt"/>
                <a:ea typeface="+mn-ea"/>
                <a:cs typeface="+mn-cs"/>
              </a:rPr>
              <a:t> are also addressed in the CCSS as well.  Basically </a:t>
            </a:r>
            <a:r>
              <a:rPr lang="en-US" sz="1200" kern="1200" dirty="0" err="1" smtClean="0">
                <a:solidFill>
                  <a:schemeClr val="tx1"/>
                </a:solidFill>
                <a:effectLst/>
                <a:latin typeface="+mn-lt"/>
                <a:ea typeface="+mn-ea"/>
                <a:cs typeface="+mn-cs"/>
              </a:rPr>
              <a:t>lexiles</a:t>
            </a:r>
            <a:r>
              <a:rPr lang="en-US" sz="1200" kern="1200" dirty="0" smtClean="0">
                <a:solidFill>
                  <a:schemeClr val="tx1"/>
                </a:solidFill>
                <a:effectLst/>
                <a:latin typeface="+mn-lt"/>
                <a:ea typeface="+mn-ea"/>
                <a:cs typeface="+mn-cs"/>
              </a:rPr>
              <a:t> use sentence length (similar to Fry) and word frequency (based on the </a:t>
            </a:r>
            <a:r>
              <a:rPr lang="en-US" sz="1200" kern="1200" dirty="0" err="1" smtClean="0">
                <a:solidFill>
                  <a:schemeClr val="tx1"/>
                </a:solidFill>
                <a:effectLst/>
                <a:latin typeface="+mn-lt"/>
                <a:ea typeface="+mn-ea"/>
                <a:cs typeface="+mn-cs"/>
              </a:rPr>
              <a:t>Lexile</a:t>
            </a:r>
            <a:r>
              <a:rPr lang="en-US" sz="1200" kern="1200" dirty="0" smtClean="0">
                <a:solidFill>
                  <a:schemeClr val="tx1"/>
                </a:solidFill>
                <a:effectLst/>
                <a:latin typeface="+mn-lt"/>
                <a:ea typeface="+mn-ea"/>
                <a:cs typeface="+mn-cs"/>
              </a:rPr>
              <a:t> databank) to determine a range between 0 and 2000.</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What is a text complexity band?  It’s a grade band with corresponding text levels assigned to it.  If you draw your eye to the first two columns, you’ll see the correspondence.</a:t>
            </a:r>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28CBCE01-F6CE-4919-986F-ABA8EA87C732}"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What is a text complexity band?  It is a grade level band that has assigned readability levels.  In the grade 4-5 text complexity grade band, the </a:t>
            </a:r>
            <a:r>
              <a:rPr lang="en-US" sz="1200" kern="1200" dirty="0" err="1" smtClean="0">
                <a:solidFill>
                  <a:schemeClr val="tx1"/>
                </a:solidFill>
                <a:effectLst/>
                <a:latin typeface="+mn-lt"/>
                <a:ea typeface="+mn-ea"/>
                <a:cs typeface="+mn-cs"/>
              </a:rPr>
              <a:t>lexile</a:t>
            </a:r>
            <a:r>
              <a:rPr lang="en-US" sz="1200" kern="1200" dirty="0" smtClean="0">
                <a:solidFill>
                  <a:schemeClr val="tx1"/>
                </a:solidFill>
                <a:effectLst/>
                <a:latin typeface="+mn-lt"/>
                <a:ea typeface="+mn-ea"/>
                <a:cs typeface="+mn-cs"/>
              </a:rPr>
              <a:t> range of a given text should be in the 770 to 980 range.  For example, in Accelerated Reader, the book level range is 3.0 – 5.7.</a:t>
            </a:r>
          </a:p>
          <a:p>
            <a:pPr eaLnBrk="1" hangingPunct="1">
              <a:spcBef>
                <a:spcPct val="0"/>
              </a:spcBef>
            </a:pP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3F32F4FF-3232-410B-9606-3BFA4861ACB5}" type="slidenum">
              <a:rPr lang="en-US">
                <a:solidFill>
                  <a:srgbClr val="000000"/>
                </a:solidFill>
              </a:rPr>
              <a:pPr/>
              <a:t>22</a:t>
            </a:fld>
            <a:endParaRPr lang="en-US"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Because the </a:t>
            </a:r>
            <a:r>
              <a:rPr lang="en-US" sz="1200" kern="1200" dirty="0" err="1" smtClean="0">
                <a:solidFill>
                  <a:schemeClr val="tx1"/>
                </a:solidFill>
                <a:effectLst/>
                <a:latin typeface="+mn-lt"/>
                <a:ea typeface="+mn-ea"/>
                <a:cs typeface="+mn-cs"/>
              </a:rPr>
              <a:t>Lexile</a:t>
            </a:r>
            <a:r>
              <a:rPr lang="en-US" sz="1200" kern="1200" dirty="0" smtClean="0">
                <a:solidFill>
                  <a:schemeClr val="tx1"/>
                </a:solidFill>
                <a:effectLst/>
                <a:latin typeface="+mn-lt"/>
                <a:ea typeface="+mn-ea"/>
                <a:cs typeface="+mn-cs"/>
              </a:rPr>
              <a:t> score and the ATOS didn’t seem to be on the same page and we had a book with the AD code, we also ran this title through Scholastic’s Book Wizard leveling system to get more information.  Scholastic put this book at a 5.3 grade level.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is our conclusion?  </a:t>
            </a:r>
            <a:r>
              <a:rPr lang="en-US" sz="1200" i="1" kern="1200" dirty="0" smtClean="0">
                <a:solidFill>
                  <a:schemeClr val="tx1"/>
                </a:solidFill>
                <a:effectLst/>
                <a:latin typeface="+mn-lt"/>
                <a:ea typeface="+mn-ea"/>
                <a:cs typeface="+mn-cs"/>
              </a:rPr>
              <a:t>(Solicit from audience!)</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en-US" sz="1200" kern="1200" dirty="0" smtClean="0">
                <a:solidFill>
                  <a:schemeClr val="tx1"/>
                </a:solidFill>
                <a:effectLst/>
                <a:latin typeface="+mn-lt"/>
                <a:ea typeface="+mn-ea"/>
                <a:cs typeface="+mn-cs"/>
              </a:rPr>
              <a:t>Text complexity ranges anywhere from grade 4 through grade 6.</a:t>
            </a:r>
            <a:r>
              <a:rPr lang="en-US" sz="1200" kern="1200" baseline="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This is only one part of the text complexity triangle.  We need more.</a:t>
            </a:r>
            <a:r>
              <a:rPr lang="en-US" sz="1200" kern="1200" baseline="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Does the content of the book have any impact on the text complexity?</a:t>
            </a:r>
          </a:p>
          <a:p>
            <a:pPr marL="457200" lvl="1" indent="0">
              <a:buFont typeface="Arial" pitchFamily="34" charset="0"/>
              <a:buNone/>
            </a:pPr>
            <a:endParaRPr lang="en-US" sz="1200" kern="1200" dirty="0" smtClean="0">
              <a:solidFill>
                <a:schemeClr val="tx1"/>
              </a:solidFill>
              <a:effectLst/>
              <a:latin typeface="+mn-lt"/>
              <a:ea typeface="+mn-ea"/>
              <a:cs typeface="+mn-cs"/>
            </a:endParaRPr>
          </a:p>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694A4E7C-127B-42DC-9C69-AB482CC18BF8}"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This</a:t>
            </a:r>
            <a:r>
              <a:rPr lang="en-US" sz="1200" i="1" kern="1200" baseline="0" dirty="0" smtClean="0">
                <a:solidFill>
                  <a:schemeClr val="tx1"/>
                </a:solidFill>
                <a:effectLst/>
                <a:latin typeface="+mn-lt"/>
                <a:ea typeface="+mn-ea"/>
                <a:cs typeface="+mn-cs"/>
              </a:rPr>
              <a:t> s</a:t>
            </a:r>
            <a:r>
              <a:rPr lang="en-US" sz="1200" i="1" kern="1200" dirty="0" smtClean="0">
                <a:solidFill>
                  <a:schemeClr val="tx1"/>
                </a:solidFill>
                <a:effectLst/>
                <a:latin typeface="+mn-lt"/>
                <a:ea typeface="+mn-ea"/>
                <a:cs typeface="+mn-cs"/>
              </a:rPr>
              <a:t>lide sums up the one triangle component to remind participants that it is only 1/3 and there are other components to consider.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however, that the quantitative measure is only the first of three “legs” of the text complexity triangle.  Our final recommendation may be validated, influenced, or even over-ruled by our examination of </a:t>
            </a:r>
            <a:r>
              <a:rPr lang="en-US" sz="1200" b="1" kern="1200" dirty="0" smtClean="0">
                <a:solidFill>
                  <a:schemeClr val="tx1"/>
                </a:solidFill>
                <a:effectLst/>
                <a:latin typeface="+mn-lt"/>
                <a:ea typeface="+mn-ea"/>
                <a:cs typeface="+mn-cs"/>
              </a:rPr>
              <a:t>qualitative measures </a:t>
            </a:r>
            <a:r>
              <a:rPr lang="en-US" sz="1200" kern="1200" dirty="0" smtClean="0">
                <a:solidFill>
                  <a:schemeClr val="tx1"/>
                </a:solidFill>
                <a:effectLst/>
                <a:latin typeface="+mn-lt"/>
                <a:ea typeface="+mn-ea"/>
                <a:cs typeface="+mn-cs"/>
              </a:rPr>
              <a:t>and the </a:t>
            </a:r>
            <a:r>
              <a:rPr lang="en-US" sz="1200" b="1" kern="1200" dirty="0" smtClean="0">
                <a:solidFill>
                  <a:schemeClr val="tx1"/>
                </a:solidFill>
                <a:effectLst/>
                <a:latin typeface="+mn-lt"/>
                <a:ea typeface="+mn-ea"/>
                <a:cs typeface="+mn-cs"/>
              </a:rPr>
              <a:t>reader and task considerations</a:t>
            </a:r>
            <a:r>
              <a:rPr lang="en-US" sz="1200" kern="1200" dirty="0" smtClean="0">
                <a:solidFill>
                  <a:schemeClr val="tx1"/>
                </a:solidFill>
                <a:effectLst/>
                <a:latin typeface="+mn-lt"/>
                <a:ea typeface="+mn-ea"/>
                <a:cs typeface="+mn-cs"/>
              </a:rPr>
              <a:t>.  Now the fun begins!</a:t>
            </a:r>
            <a:endParaRPr lang="en-US" sz="1200" kern="1200" dirty="0">
              <a:solidFill>
                <a:schemeClr val="tx1"/>
              </a:solidFill>
              <a:effectLst/>
              <a:latin typeface="+mn-lt"/>
              <a:ea typeface="+mn-ea"/>
              <a:cs typeface="+mn-cs"/>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6CE58EAD-7DA0-4B19-BD1C-F8D3977E58E3}"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Display Slide 25:  “What/So What” graphic organizer and ask participants to pause and ponder while taking a 10-minute break.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Introduction to qualitative measures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What Are the Qualitative Measures?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a human reader can analyze this.  It is characterized by:</a:t>
            </a:r>
          </a:p>
          <a:p>
            <a:pPr lvl="0"/>
            <a:r>
              <a:rPr lang="en-US" sz="1200" kern="1200" dirty="0" smtClean="0">
                <a:solidFill>
                  <a:schemeClr val="tx1"/>
                </a:solidFill>
                <a:effectLst/>
                <a:latin typeface="+mn-lt"/>
                <a:ea typeface="+mn-ea"/>
                <a:cs typeface="+mn-cs"/>
              </a:rPr>
              <a:t>Layers of meaning</a:t>
            </a:r>
          </a:p>
          <a:p>
            <a:pPr lvl="0"/>
            <a:r>
              <a:rPr lang="en-US" sz="1200" kern="1200" dirty="0" smtClean="0">
                <a:solidFill>
                  <a:schemeClr val="tx1"/>
                </a:solidFill>
                <a:effectLst/>
                <a:latin typeface="+mn-lt"/>
                <a:ea typeface="+mn-ea"/>
                <a:cs typeface="+mn-cs"/>
              </a:rPr>
              <a:t>Levels of purpose</a:t>
            </a:r>
          </a:p>
          <a:p>
            <a:pPr lvl="0"/>
            <a:r>
              <a:rPr lang="en-US" sz="1200" kern="1200" dirty="0" smtClean="0">
                <a:solidFill>
                  <a:schemeClr val="tx1"/>
                </a:solidFill>
                <a:effectLst/>
                <a:latin typeface="+mn-lt"/>
                <a:ea typeface="+mn-ea"/>
                <a:cs typeface="+mn-cs"/>
              </a:rPr>
              <a:t>Structure</a:t>
            </a:r>
          </a:p>
          <a:p>
            <a:pPr lvl="0"/>
            <a:r>
              <a:rPr lang="en-US" sz="1200" kern="1200" dirty="0" smtClean="0">
                <a:solidFill>
                  <a:schemeClr val="tx1"/>
                </a:solidFill>
                <a:effectLst/>
                <a:latin typeface="+mn-lt"/>
                <a:ea typeface="+mn-ea"/>
                <a:cs typeface="+mn-cs"/>
              </a:rPr>
              <a:t>Organization</a:t>
            </a:r>
          </a:p>
          <a:p>
            <a:pPr lvl="0"/>
            <a:r>
              <a:rPr lang="en-US" sz="1200" kern="1200" dirty="0" smtClean="0">
                <a:solidFill>
                  <a:schemeClr val="tx1"/>
                </a:solidFill>
                <a:effectLst/>
                <a:latin typeface="+mn-lt"/>
                <a:ea typeface="+mn-ea"/>
                <a:cs typeface="+mn-cs"/>
              </a:rPr>
              <a:t>Language conventionality</a:t>
            </a:r>
          </a:p>
          <a:p>
            <a:pPr lvl="0"/>
            <a:r>
              <a:rPr lang="en-US" sz="1200" kern="1200" dirty="0" smtClean="0">
                <a:solidFill>
                  <a:schemeClr val="tx1"/>
                </a:solidFill>
                <a:effectLst/>
                <a:latin typeface="+mn-lt"/>
                <a:ea typeface="+mn-ea"/>
                <a:cs typeface="+mn-cs"/>
              </a:rPr>
              <a:t>Language clarity</a:t>
            </a:r>
          </a:p>
          <a:p>
            <a:pPr lvl="0"/>
            <a:r>
              <a:rPr lang="en-US" sz="1200" kern="1200" dirty="0" smtClean="0">
                <a:solidFill>
                  <a:schemeClr val="tx1"/>
                </a:solidFill>
                <a:effectLst/>
                <a:latin typeface="+mn-lt"/>
                <a:ea typeface="+mn-ea"/>
                <a:cs typeface="+mn-cs"/>
              </a:rPr>
              <a:t>Prior knowledge demands</a:t>
            </a:r>
          </a:p>
          <a:p>
            <a:pPr lvl="0"/>
            <a:r>
              <a:rPr lang="en-US" sz="1200" kern="1200" dirty="0" smtClean="0">
                <a:solidFill>
                  <a:schemeClr val="tx1"/>
                </a:solidFill>
                <a:effectLst/>
                <a:latin typeface="+mn-lt"/>
                <a:ea typeface="+mn-ea"/>
                <a:cs typeface="+mn-cs"/>
              </a:rPr>
              <a:t>Cultural demands</a:t>
            </a:r>
          </a:p>
          <a:p>
            <a:pPr lvl="0"/>
            <a:r>
              <a:rPr lang="en-US" sz="1200" kern="1200" dirty="0" smtClean="0">
                <a:solidFill>
                  <a:schemeClr val="tx1"/>
                </a:solidFill>
                <a:effectLst/>
                <a:latin typeface="+mn-lt"/>
                <a:ea typeface="+mn-ea"/>
                <a:cs typeface="+mn-cs"/>
              </a:rPr>
              <a:t>Vocabulary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about this metaphor?</a:t>
            </a:r>
          </a:p>
          <a:p>
            <a:pPr marL="628650" lvl="1" indent="-171450">
              <a:buFont typeface="Arial" pitchFamily="34" charset="0"/>
              <a:buChar char="•"/>
            </a:pPr>
            <a:r>
              <a:rPr lang="en-US" sz="1200" kern="1200" dirty="0" smtClean="0">
                <a:solidFill>
                  <a:schemeClr val="tx1"/>
                </a:solidFill>
                <a:effectLst/>
                <a:latin typeface="+mn-lt"/>
                <a:ea typeface="+mn-ea"/>
                <a:cs typeface="+mn-cs"/>
              </a:rPr>
              <a:t>Is this an apple book where you can just bite into it?</a:t>
            </a:r>
          </a:p>
          <a:p>
            <a:pPr marL="628650" lvl="1" indent="-171450">
              <a:buFont typeface="Arial" pitchFamily="34" charset="0"/>
              <a:buChar char="•"/>
            </a:pPr>
            <a:r>
              <a:rPr lang="en-US" sz="1200" kern="1200" dirty="0" smtClean="0">
                <a:solidFill>
                  <a:schemeClr val="tx1"/>
                </a:solidFill>
                <a:effectLst/>
                <a:latin typeface="+mn-lt"/>
                <a:ea typeface="+mn-ea"/>
                <a:cs typeface="+mn-cs"/>
              </a:rPr>
              <a:t>                                         OR</a:t>
            </a:r>
          </a:p>
          <a:p>
            <a:pPr marL="628650" lvl="1" indent="-171450">
              <a:buFont typeface="Arial" pitchFamily="34" charset="0"/>
              <a:buChar char="•"/>
            </a:pPr>
            <a:r>
              <a:rPr lang="en-US" sz="1200" kern="1200" dirty="0" smtClean="0">
                <a:solidFill>
                  <a:schemeClr val="tx1"/>
                </a:solidFill>
                <a:effectLst/>
                <a:latin typeface="+mn-lt"/>
                <a:ea typeface="+mn-ea"/>
                <a:cs typeface="+mn-cs"/>
              </a:rPr>
              <a:t>Is it an onion book that you have to peel back the layers?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Table Talk:</a:t>
            </a:r>
            <a:r>
              <a:rPr lang="en-US" sz="1200" kern="1200" dirty="0" smtClean="0">
                <a:solidFill>
                  <a:schemeClr val="tx1"/>
                </a:solidFill>
                <a:effectLst/>
                <a:latin typeface="+mn-lt"/>
                <a:ea typeface="+mn-ea"/>
                <a:cs typeface="+mn-cs"/>
              </a:rPr>
              <a:t>  At your tables, share titles of apple and onion books with one another.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In 2-3 minutes, ask table to share out titles.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0"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7023BAC3-2001-4BD8-B904-E1EDEF1D754C}"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There is a continuum for each of the qualitative measures.  Just because a text may be exceeding complex in meaning, it may only require a small amount of knowledge demands.  Text complexity requires teachers to be thinking about these elements as they select text and work with students.  What is appropriate for the students and what will it require of them cognitively are important considerations.</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Text Complexity:  Qualitative Measures Rubric for Literary Text (Handout)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the kids we work with need basically a new book most days to read, the steps here are not feasible for us to do for every book we hand a child.  However, if you assign a chapter book that several days will be spent reading and working with it, you may want to consider using some of the following resources to help you match a book to your readers.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are the rubrics; one for literary texts and one for informational texts.  Since the demand for students to be able to read and critique informational text has increased with the adoption of the PA CCSS, it is imperative for teachers to be thinking about this genre of texts and how to increase time students spend with informational text and the time spent teaching using informational text.</a:t>
            </a:r>
          </a:p>
          <a:p>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1DA28C24-16D8-4F12-A488-5E4F19CCA949}"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mn-ea"/>
                <a:cs typeface="+mn-cs"/>
              </a:rPr>
              <a:t>Text Complexity:  Qualitative Measures Rubric for Informational Text (Handout)</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0" kern="1200" dirty="0" err="1" smtClean="0">
                <a:solidFill>
                  <a:schemeClr val="tx1"/>
                </a:solidFill>
                <a:effectLst/>
                <a:latin typeface="+mn-lt"/>
                <a:ea typeface="+mn-ea"/>
                <a:cs typeface="+mn-cs"/>
              </a:rPr>
              <a:t>TableTalk</a:t>
            </a:r>
            <a:r>
              <a:rPr lang="en-US" sz="1200" i="0" kern="1200" dirty="0" smtClean="0">
                <a:solidFill>
                  <a:schemeClr val="tx1"/>
                </a:solidFill>
                <a:effectLst/>
                <a:latin typeface="+mn-lt"/>
                <a:ea typeface="+mn-ea"/>
                <a:cs typeface="+mn-cs"/>
              </a:rPr>
              <a:t>: Have tables look at both rubrics to determine design, categories, and content.  Ask tables to compare and contrast the two rubrics.  How are they alike?  How are they different?</a:t>
            </a:r>
            <a:endParaRPr lang="en-US" sz="1200" i="0" kern="1200" dirty="0">
              <a:solidFill>
                <a:schemeClr val="tx1"/>
              </a:solidFill>
              <a:effectLst/>
              <a:latin typeface="+mn-lt"/>
              <a:ea typeface="+mn-ea"/>
              <a:cs typeface="+mn-cs"/>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1DA28C24-16D8-4F12-A488-5E4F19CCA949}"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Remind participants to sign on to SAS and complete and display their name tents.</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u="sng" kern="1200" dirty="0" smtClean="0">
                <a:solidFill>
                  <a:schemeClr val="tx1"/>
                </a:solidFill>
                <a:effectLst/>
                <a:latin typeface="+mn-lt"/>
                <a:ea typeface="+mn-ea"/>
                <a:cs typeface="+mn-cs"/>
              </a:rPr>
              <a:t>Literary Rubric Explained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format is the same for both, but they have different factors that they evaluate.</a:t>
            </a:r>
          </a:p>
          <a:p>
            <a:pPr lvl="0"/>
            <a:r>
              <a:rPr lang="en-US" sz="1200" kern="1200" dirty="0" smtClean="0">
                <a:solidFill>
                  <a:schemeClr val="tx1"/>
                </a:solidFill>
                <a:effectLst/>
                <a:latin typeface="+mn-lt"/>
                <a:ea typeface="+mn-ea"/>
                <a:cs typeface="+mn-cs"/>
              </a:rPr>
              <a:t>Because the factors are along a continuum, the points are High, Medium High, Medium Low and Low.</a:t>
            </a:r>
          </a:p>
          <a:p>
            <a:pPr lvl="0"/>
            <a:r>
              <a:rPr lang="en-US" sz="1200" kern="1200" dirty="0" smtClean="0">
                <a:solidFill>
                  <a:schemeClr val="tx1"/>
                </a:solidFill>
                <a:effectLst/>
                <a:latin typeface="+mn-lt"/>
                <a:ea typeface="+mn-ea"/>
                <a:cs typeface="+mn-cs"/>
              </a:rPr>
              <a:t>Low does not mean K-2 nor does High  mean high school.</a:t>
            </a:r>
          </a:p>
          <a:p>
            <a:pPr lvl="0"/>
            <a:r>
              <a:rPr lang="en-US" sz="1200" kern="1200" dirty="0" smtClean="0">
                <a:solidFill>
                  <a:schemeClr val="tx1"/>
                </a:solidFill>
                <a:effectLst/>
                <a:latin typeface="+mn-lt"/>
                <a:ea typeface="+mn-ea"/>
                <a:cs typeface="+mn-cs"/>
              </a:rPr>
              <a:t>Low does not mean “bad.”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look at both handouts provided and look across the qualitative measures and think about what makes a text high in each of the areas and low in those areas.  What are the differences you notice between literacy texts and informational texts?</a:t>
            </a:r>
          </a:p>
          <a:p>
            <a:endParaRPr lang="en-US" b="0"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678FB12-4671-4EB4-B9A9-E283253F0C0E}"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Have participants review the rubric and rate The Hunger Games.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So…let’s apply the literary rubric to </a:t>
            </a:r>
            <a:r>
              <a:rPr lang="en-US" sz="1200" i="1" kern="1200" dirty="0" smtClean="0">
                <a:solidFill>
                  <a:schemeClr val="tx1"/>
                </a:solidFill>
                <a:effectLst/>
                <a:latin typeface="+mn-lt"/>
                <a:ea typeface="+mn-ea"/>
                <a:cs typeface="+mn-cs"/>
              </a:rPr>
              <a:t>The Hunger Games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Give participants 5 – 10 minutes to complete the rubric independently.)</a:t>
            </a:r>
            <a:endParaRPr lang="en-US" sz="1200" kern="1200" dirty="0" smtClean="0">
              <a:solidFill>
                <a:schemeClr val="tx1"/>
              </a:solidFill>
              <a:effectLst/>
              <a:latin typeface="+mn-lt"/>
              <a:ea typeface="+mn-ea"/>
              <a:cs typeface="+mn-cs"/>
            </a:endParaRPr>
          </a:p>
          <a:p>
            <a:endParaRPr lang="en-US" b="0"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4A4B0FC4-AFDE-4284-BBED-928E623F9B6F}"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is just an example of how one person who read the text determines the qualitative measures for text complexity for this particular book.  How did your analysis square with the one on the screen?  (</a:t>
            </a:r>
            <a:r>
              <a:rPr lang="en-US" sz="1200" i="1" kern="1200" dirty="0" smtClean="0">
                <a:solidFill>
                  <a:schemeClr val="tx1"/>
                </a:solidFill>
                <a:effectLst/>
                <a:latin typeface="+mn-lt"/>
                <a:ea typeface="+mn-ea"/>
                <a:cs typeface="+mn-cs"/>
              </a:rPr>
              <a:t>Feel free to solicit responses from the audience to generate conversation.)</a:t>
            </a:r>
            <a:endParaRPr lang="en-US" sz="1200" kern="1200" dirty="0">
              <a:solidFill>
                <a:schemeClr val="tx1"/>
              </a:solidFill>
              <a:effectLst/>
              <a:latin typeface="+mn-lt"/>
              <a:ea typeface="+mn-ea"/>
              <a:cs typeface="+mn-cs"/>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66D9A345-E070-4328-9EB9-B65E9AFC1DC8}"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 Appendix A states, “Few, if any, authentic texts will be low or high on all of these measures.” The goal is not for all of the checkmarks to be in a single column; the goal is to accurately reflect these factors of the text.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marked rubric can then serve as a guide as educators re-evaluate the initial placement of the work into a text complexity band. Such reflection may validate the text’s placement or may suggest that the placement needs to be changed.</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Summary of the 2 “legs” together; one more to go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Qualitative 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initial placement of </a:t>
            </a:r>
            <a:r>
              <a:rPr lang="en-US" sz="1200" i="1" kern="1200" dirty="0" smtClean="0">
                <a:solidFill>
                  <a:schemeClr val="tx1"/>
                </a:solidFill>
                <a:effectLst/>
                <a:latin typeface="+mn-lt"/>
                <a:ea typeface="+mn-ea"/>
                <a:cs typeface="+mn-cs"/>
              </a:rPr>
              <a:t>The Hunger Games </a:t>
            </a:r>
            <a:r>
              <a:rPr lang="en-US" sz="1200" kern="1200" dirty="0" smtClean="0">
                <a:solidFill>
                  <a:schemeClr val="tx1"/>
                </a:solidFill>
                <a:effectLst/>
                <a:latin typeface="+mn-lt"/>
                <a:ea typeface="+mn-ea"/>
                <a:cs typeface="+mn-cs"/>
              </a:rPr>
              <a:t>into a text complexity band has shifted the appropriateness of the book.  It would not seem realistic to imagine that the content of the book is appropriate for a fourth or fifth grade child.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however, that we have completed only the first two legs of the text complexity triangle.  The reader and task considerations still remain.</a:t>
            </a:r>
          </a:p>
          <a:p>
            <a:endParaRPr lang="en-US" b="0"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CD812D74-2E23-46C4-B93F-D9AE17289EF4}"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“What/So What” activity:  Revisit and add new understanding as relating to the qualitative component.</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Introduction to the Reader and the Task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must be careful to really look closely at the reader and task considerations when matching a book to the right reader.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really important.  It is where you as a professional educator use your judgment in matching the right book to the right kid at the right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also need to look at who your readers are.  What background experiences do they bring or not bring to the book in question?</a:t>
            </a:r>
          </a:p>
          <a:p>
            <a:endParaRPr lang="en-US" dirty="0" smtClean="0"/>
          </a:p>
          <a:p>
            <a:endParaRPr lang="en-US" dirty="0" smtClean="0"/>
          </a:p>
          <a:p>
            <a:r>
              <a:rPr lang="en-US" dirty="0" smtClean="0"/>
              <a:t> </a:t>
            </a:r>
          </a:p>
        </p:txBody>
      </p:sp>
      <p:sp>
        <p:nvSpPr>
          <p:cNvPr id="92164" name="Slide Number Placeholder 3"/>
          <p:cNvSpPr>
            <a:spLocks noGrp="1"/>
          </p:cNvSpPr>
          <p:nvPr>
            <p:ph type="sldNum" sz="quarter" idx="5"/>
          </p:nvPr>
        </p:nvSpPr>
        <p:spPr bwMode="auto">
          <a:noFill/>
          <a:ln>
            <a:miter lim="800000"/>
            <a:headEnd/>
            <a:tailEnd/>
          </a:ln>
        </p:spPr>
        <p:txBody>
          <a:bodyPr/>
          <a:lstStyle/>
          <a:p>
            <a:fld id="{3C38A05E-77FE-45B1-87E8-1383AB94FC6B}"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Reader and Task Considerations (Handout)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our grade levels, we will want to also look at what comprehension skills we are wanting to teach with this text.  Please refer to the reader and task handout.  Think about what cognitive capabilities, reading skills, and how motivation would be affected or be needed to persist through the text or the task.  Take a moment to think of a time when a text was not suitable for a student even though it may have been quantitatively and qualitatively appropriate.  Please share out with the members at your table.  (</a:t>
            </a:r>
            <a:r>
              <a:rPr lang="en-US" sz="1200" i="1" kern="1200" dirty="0" smtClean="0">
                <a:solidFill>
                  <a:schemeClr val="tx1"/>
                </a:solidFill>
                <a:effectLst/>
                <a:latin typeface="+mn-lt"/>
                <a:ea typeface="+mn-ea"/>
                <a:cs typeface="+mn-cs"/>
              </a:rPr>
              <a:t>Allow 3-5 minutes for discussion.  Ask tables to shout out responses.)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introducing a more complex skill, you may want to use a book that will not overly challenge them with the actual reading of it so they have brain space to use applying the skill.  </a:t>
            </a:r>
          </a:p>
          <a:p>
            <a:endParaRPr lang="en-US" dirty="0" smtClean="0"/>
          </a:p>
        </p:txBody>
      </p:sp>
      <p:sp>
        <p:nvSpPr>
          <p:cNvPr id="96260" name="Slide Number Placeholder 3"/>
          <p:cNvSpPr>
            <a:spLocks noGrp="1"/>
          </p:cNvSpPr>
          <p:nvPr>
            <p:ph type="sldNum" sz="quarter" idx="5"/>
          </p:nvPr>
        </p:nvSpPr>
        <p:spPr bwMode="auto">
          <a:noFill/>
          <a:ln>
            <a:miter lim="800000"/>
            <a:headEnd/>
            <a:tailEnd/>
          </a:ln>
        </p:spPr>
        <p:txBody>
          <a:bodyPr/>
          <a:lstStyle/>
          <a:p>
            <a:fld id="{68FA8A05-5460-4E35-92D6-C721186BFEAB}"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this protocol, we progressed through each leg of the text complexity model: (1) quantitative measures, (2) qualitative measures, and (3) reader and task considerations. Now we are ready to review all three legs one last time and make a final recommendation for placement of this text into a text complexity grade band. </a:t>
            </a:r>
          </a:p>
          <a:p>
            <a:endParaRPr lang="en-US" dirty="0" smtClean="0"/>
          </a:p>
          <a:p>
            <a:endParaRPr lang="en-US" dirty="0" smtClean="0"/>
          </a:p>
        </p:txBody>
      </p:sp>
      <p:sp>
        <p:nvSpPr>
          <p:cNvPr id="100356" name="Slide Number Placeholder 3"/>
          <p:cNvSpPr>
            <a:spLocks noGrp="1"/>
          </p:cNvSpPr>
          <p:nvPr>
            <p:ph type="sldNum" sz="quarter" idx="5"/>
          </p:nvPr>
        </p:nvSpPr>
        <p:spPr bwMode="auto">
          <a:noFill/>
          <a:ln>
            <a:miter lim="800000"/>
            <a:headEnd/>
            <a:tailEnd/>
          </a:ln>
        </p:spPr>
        <p:txBody>
          <a:bodyPr/>
          <a:lstStyle/>
          <a:p>
            <a:fld id="{7A2790D9-B8D9-4FC7-8509-6AEC9B6BE116}"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Read the four step process on the screen.  What is important to note is that we need to re-evaluate and validate what books we do use.</a:t>
            </a:r>
          </a:p>
          <a:p>
            <a:pPr eaLnBrk="1" hangingPunct="1">
              <a:spcBef>
                <a:spcPct val="0"/>
              </a:spcBef>
              <a:defRPr/>
            </a:pPr>
            <a:endParaRPr lang="en-US" dirty="0" smtClean="0">
              <a:ea typeface="ＭＳ Ｐゴシック"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61BBFA9B-3D58-4120-8829-975B0F199CEB}"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Today we are focusing on three essential questions related to a key piece of PA Common Core transition.  </a:t>
            </a:r>
            <a:r>
              <a:rPr lang="en-US" sz="1200" i="1" kern="1200" dirty="0" smtClean="0">
                <a:solidFill>
                  <a:schemeClr val="tx1"/>
                </a:solidFill>
                <a:effectLst/>
                <a:latin typeface="+mn-lt"/>
                <a:ea typeface="+mn-ea"/>
                <a:cs typeface="+mn-cs"/>
              </a:rPr>
              <a:t>Read each question aloud.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D7C782-2278-4EFA-9CAE-82C00065B16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What you see on the screen is a summary of the quantitative, qualitative, and reader to task considerations for </a:t>
            </a:r>
            <a:r>
              <a:rPr lang="en-US" sz="1200" i="1" kern="1200" dirty="0" smtClean="0">
                <a:solidFill>
                  <a:schemeClr val="tx1"/>
                </a:solidFill>
                <a:effectLst/>
                <a:latin typeface="+mn-lt"/>
                <a:ea typeface="+mn-ea"/>
                <a:cs typeface="+mn-cs"/>
              </a:rPr>
              <a:t>The Hunger Games</a:t>
            </a:r>
            <a:r>
              <a:rPr lang="en-US" sz="1200" kern="1200" dirty="0" smtClean="0">
                <a:solidFill>
                  <a:schemeClr val="tx1"/>
                </a:solidFill>
                <a:effectLst/>
                <a:latin typeface="+mn-lt"/>
                <a:ea typeface="+mn-ea"/>
                <a:cs typeface="+mn-cs"/>
              </a:rPr>
              <a:t>.  Since we did not complete a reader to task (absent having a classroom), note the elements and issues detailed in the reader to task narrative.  This is where the spotlight falls upon the student, and the teacher brings his/her teaching expertise to the table to make informed decisions.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D7C782-2278-4EFA-9CAE-82C00065B169}"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Since one of the major shifts of the PA CCSS is to include more informational text, it is necessary to also evaluate informational text in regard to text complexity to better understand how the three legs coincide when selecting appropriate informational texts.  This slide includes an excerpt from “Letter from a Birmingham Jail.”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will briefly go through each of the measures of text complexity for this text.</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Since “Letter from a Birmingham Jail” was not categorized by a </a:t>
            </a:r>
            <a:r>
              <a:rPr lang="en-US" sz="1200" kern="1200" dirty="0" err="1" smtClean="0">
                <a:solidFill>
                  <a:schemeClr val="tx1"/>
                </a:solidFill>
                <a:effectLst/>
                <a:latin typeface="+mn-lt"/>
                <a:ea typeface="+mn-ea"/>
                <a:cs typeface="+mn-cs"/>
              </a:rPr>
              <a:t>lexile</a:t>
            </a:r>
            <a:r>
              <a:rPr lang="en-US" sz="1200" kern="1200" dirty="0" smtClean="0">
                <a:solidFill>
                  <a:schemeClr val="tx1"/>
                </a:solidFill>
                <a:effectLst/>
                <a:latin typeface="+mn-lt"/>
                <a:ea typeface="+mn-ea"/>
                <a:cs typeface="+mn-cs"/>
              </a:rPr>
              <a:t> level, we included a few other quantitative readability scale scores for this text.  As you can see, according to the Flesch-Kincaid score, the readability level for this piece would be approximately in the middle of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The </a:t>
            </a:r>
            <a:r>
              <a:rPr lang="en-US" sz="1200" kern="1200" dirty="0" err="1" smtClean="0">
                <a:solidFill>
                  <a:schemeClr val="tx1"/>
                </a:solidFill>
                <a:effectLst/>
                <a:latin typeface="+mn-lt"/>
                <a:ea typeface="+mn-ea"/>
                <a:cs typeface="+mn-cs"/>
              </a:rPr>
              <a:t>Gunnings</a:t>
            </a:r>
            <a:r>
              <a:rPr lang="en-US" sz="1200" kern="1200" dirty="0" smtClean="0">
                <a:solidFill>
                  <a:schemeClr val="tx1"/>
                </a:solidFill>
                <a:effectLst/>
                <a:latin typeface="+mn-lt"/>
                <a:ea typeface="+mn-ea"/>
                <a:cs typeface="+mn-cs"/>
              </a:rPr>
              <a:t> Fog index score indicates that the text is above a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 and the Automated Readability Index identifies the text appropriate for somewhere between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The disparity in this quantitative analysis again illustrates that quantitative lens is not wide enough to capture the level for which this text is appropriate.</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Text Excerpt from “A Letter from a Birmingham Jail” (handout)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Have participants review the rubric and rate “A Letter from a Birmingham Jail.”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spent some time analyzing the qualitative components of the literary work, The Hunger Games.  Since reading informational text draws on other reader demands so it important to think through the continua of some of the qualitative measures.  For this activity you will need your informational text qualitative measures rubric and the handout with the excerpt from “A Letter from a Birmingham Jail.”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Give participants 5 – 10 minutes to complete the rubric independently.)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D7C782-2278-4EFA-9CAE-82C00065B169}"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Review some of the questions for the reader and the task and ask the participants to respond to some ways and considerations that may be appropriate for this text.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Remind participants that this particular text was included directly in the CCSS within the Informational Text grade 9-10 band.  Consult the audience to survey their viewpoints on where this text resides within the standards and its appropriateness for grades 9-10.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Bookmark (Handout)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form to the right is to be a bookmark.  Print it on cardstock.  As you read, you can make notes to help you place it.</a:t>
            </a:r>
          </a:p>
          <a:p>
            <a:endParaRPr lang="en-US" dirty="0" smtClean="0"/>
          </a:p>
        </p:txBody>
      </p:sp>
      <p:sp>
        <p:nvSpPr>
          <p:cNvPr id="108548" name="Slide Number Placeholder 3"/>
          <p:cNvSpPr>
            <a:spLocks noGrp="1"/>
          </p:cNvSpPr>
          <p:nvPr>
            <p:ph type="sldNum" sz="quarter" idx="5"/>
          </p:nvPr>
        </p:nvSpPr>
        <p:spPr bwMode="auto">
          <a:noFill/>
          <a:ln>
            <a:miter lim="800000"/>
            <a:headEnd/>
            <a:tailEnd/>
          </a:ln>
        </p:spPr>
        <p:txBody>
          <a:bodyPr/>
          <a:lstStyle/>
          <a:p>
            <a:fld id="{8BA1008B-91EE-4D0F-BB6C-ACFC96B9C18F}" type="slidenum">
              <a:rPr lang="en-US"/>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It becomes important for teachers to be knowledgeable about text complexity and particularly regarding qualitative measures and reader/task considerations.  Teachers are our experts.</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 the participants to the SAS web site and show them where to find both Appendix A and Appendix B.  Discuss that Appendix A is where they would want to go to get more information about text complexity and where they could find appropriate research to support the importance of text complexity.  Describe that Appendix B is a resource that provides lists of exemplar texts in different genres and for different purposes (i.e., read </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  Please also mention that these are texts that are appropriate given the first 2 “legs” of the triangle but that they must also consider the reader and the task.  </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There is an expectation that all students in K-5 should have balanced exposure to literary texts and informational texts.  That means students should have 50/50 exposure to both genres and be proficient at understanding the structures and reading them critically.  At the secondary level the CCSS requires a 70/30 split with the emphasis on informational text.  That is going to be addressed and the gap is going to need to be made up somehow. </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Take a look at the two questions on the screen.  Choose one of them. On an index card, write a response to it.</a:t>
            </a:r>
          </a:p>
          <a:p>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What makes a text appropriate for your particular grade level?</a:t>
            </a:r>
          </a:p>
          <a:p>
            <a:pPr marL="228600" indent="-228600">
              <a:buFont typeface="+mj-lt"/>
              <a:buAutoNum type="arabicPeriod"/>
            </a:pPr>
            <a:r>
              <a:rPr lang="en-US" sz="1200" kern="1200" dirty="0" smtClean="0">
                <a:solidFill>
                  <a:schemeClr val="tx1"/>
                </a:solidFill>
                <a:effectLst/>
                <a:latin typeface="+mn-lt"/>
                <a:ea typeface="+mn-ea"/>
                <a:cs typeface="+mn-cs"/>
              </a:rPr>
              <a:t>How do you select the texts you use with your grade level (s) of students?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Allow a 1 – 2 minute wait 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After participants have responded, divide the room in half.  Have Question 1 </a:t>
            </a:r>
            <a:r>
              <a:rPr lang="en-US" sz="1200" i="1" kern="1200" dirty="0" err="1" smtClean="0">
                <a:solidFill>
                  <a:schemeClr val="tx1"/>
                </a:solidFill>
                <a:effectLst/>
                <a:latin typeface="+mn-lt"/>
                <a:ea typeface="+mn-ea"/>
                <a:cs typeface="+mn-cs"/>
              </a:rPr>
              <a:t>respondees</a:t>
            </a:r>
            <a:r>
              <a:rPr lang="en-US" sz="1200" i="1" kern="1200" dirty="0" smtClean="0">
                <a:solidFill>
                  <a:schemeClr val="tx1"/>
                </a:solidFill>
                <a:effectLst/>
                <a:latin typeface="+mn-lt"/>
                <a:ea typeface="+mn-ea"/>
                <a:cs typeface="+mn-cs"/>
              </a:rPr>
              <a:t> move to the left side of the room and Question 2 </a:t>
            </a:r>
            <a:r>
              <a:rPr lang="en-US" sz="1200" i="1" kern="1200" dirty="0" err="1" smtClean="0">
                <a:solidFill>
                  <a:schemeClr val="tx1"/>
                </a:solidFill>
                <a:effectLst/>
                <a:latin typeface="+mn-lt"/>
                <a:ea typeface="+mn-ea"/>
                <a:cs typeface="+mn-cs"/>
              </a:rPr>
              <a:t>respondees</a:t>
            </a:r>
            <a:r>
              <a:rPr lang="en-US" sz="1200" i="1" kern="1200" dirty="0" smtClean="0">
                <a:solidFill>
                  <a:schemeClr val="tx1"/>
                </a:solidFill>
                <a:effectLst/>
                <a:latin typeface="+mn-lt"/>
                <a:ea typeface="+mn-ea"/>
                <a:cs typeface="+mn-cs"/>
              </a:rPr>
              <a:t> to the right side. Have each group list (or some of their) ideas on chart paper.    Have one member from each group summarize the responses.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Wrap up the activity with this question:</a:t>
            </a:r>
            <a:r>
              <a:rPr lang="en-US" sz="1200" kern="1200" dirty="0" smtClean="0">
                <a:solidFill>
                  <a:schemeClr val="tx1"/>
                </a:solidFill>
                <a:effectLst/>
                <a:latin typeface="+mn-lt"/>
                <a:ea typeface="+mn-ea"/>
                <a:cs typeface="+mn-cs"/>
              </a:rPr>
              <a:t>  What have we discovered?</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take a look at this list of types of text.  All three types are necessary for students to be able to become proficient at higher level reading skills.  If I am a secondary English teacher asking my students to read</a:t>
            </a:r>
            <a:r>
              <a:rPr lang="en-US" sz="1200" i="1" kern="1200" dirty="0" smtClean="0">
                <a:solidFill>
                  <a:schemeClr val="tx1"/>
                </a:solidFill>
                <a:effectLst/>
                <a:latin typeface="+mn-lt"/>
                <a:ea typeface="+mn-ea"/>
                <a:cs typeface="+mn-cs"/>
              </a:rPr>
              <a:t> A Tale of Two Cities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Canterbury Tales</a:t>
            </a:r>
            <a:r>
              <a:rPr lang="en-US" sz="1200" kern="1200" dirty="0" smtClean="0">
                <a:solidFill>
                  <a:schemeClr val="tx1"/>
                </a:solidFill>
                <a:effectLst/>
                <a:latin typeface="+mn-lt"/>
                <a:ea typeface="+mn-ea"/>
                <a:cs typeface="+mn-cs"/>
              </a:rPr>
              <a:t>, I have to also be considering how I can provide my students with access to materials that are “easy” and allow them to practice.  The same is true for a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 teacher who uses novels or anthologies to teach reading.  When do students have a chance to read and practice their craft?  Keep in mind the “Matthew Effect” that the rich keep getting richer, meaning that the students who read well are able to and want to read more where our less proficient readers read less and never get better.  </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Please give the participants time to think about and reflect on the following two questions.  Allow them time to talk amongst the groups and brainstorm some ideas.  Remind them that there are no right or wrong answers but that it is important to think about some of the major (realistic) challenges that face teachers.  They can also be thinking about making connections to other 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participants at their tables to discuss both of these important questions.  Allow 5-7 minutes for discussion. Select tables to report out their conclusions and ask questions.</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Give everyone 5 – 10 minutes to complete their graphic organizers.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each participant to share a Now What to which they can commit.</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Here are the essential questions that we hoped to be able to address by the end of this module.  Since text complexity is such a large part of the PA CCSS, it is important to understand what it is and why it is important.  It is also important to think about and reflect on how that will change instruction.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an elbow partner, respond to the questions with a new learning.</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final thought</a:t>
            </a:r>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Thank you! I’m here for questions, feedback, concerns…the floor is yours!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D7C782-2278-4EFA-9CAE-82C00065B169}"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Introduce the graphic organizer “What –So What.”</a:t>
            </a:r>
            <a:r>
              <a:rPr lang="en-US" sz="1200" kern="1200" dirty="0" smtClean="0">
                <a:solidFill>
                  <a:schemeClr val="tx1"/>
                </a:solidFill>
                <a:effectLst/>
                <a:latin typeface="+mn-lt"/>
                <a:ea typeface="+mn-ea"/>
                <a:cs typeface="+mn-cs"/>
              </a:rPr>
              <a:t>  (Handout)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“What/So What” graphic organizer will be used through the entire text complexity module.  Although we will be pausing at certain points throughout this module, if something resonates with you, please quickly jot it down at any point through this presentation.  The first column is for new understandings that are important.  The second column is to connect that new understanding with why it is important.  The last column is for what you can do with that new information and how you can change practice as a result.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will return to this graphic organizer at the end of the day to share our knowledge gained.</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Comprehending complex texts is everywhere in the CCSS.  This is why text complexity matters and we are spending time talking about it.</a:t>
            </a:r>
          </a:p>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C7DC6DF1-DDF7-4FF5-B95F-F27A48D51F13}"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stated in the Standards: </a:t>
            </a:r>
            <a:r>
              <a:rPr lang="en-US" sz="1200" b="1" kern="1200" dirty="0" smtClean="0">
                <a:solidFill>
                  <a:schemeClr val="tx1"/>
                </a:solidFill>
                <a:effectLst/>
                <a:latin typeface="+mn-lt"/>
                <a:ea typeface="+mn-ea"/>
                <a:cs typeface="+mn-cs"/>
              </a:rPr>
              <a:t>Note on Range and Content of Student Reading: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build a foundation for college and career readiness, students must read widely and deeply from among a broad range of high-quality, increasingly challenging literary and informational texts. Through extensive reading of stories, dramas, poems, and myths from diverse cultures and different time periods, students gain literary and cultural knowledge as well as familiarity with various text structures and elements. By reading texts in history/social studies, science, and other disciplines, students build a foundation of knowledge in these fields that will also give them the background to be better readers in all content areas. Students can only gain this foundation when the curriculum is intentionally and coherently structured to develop rich content knowledge within and across grades. Students also acquire the habits of reading independently and closely, which are essential to their future success.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building readers with the end result: college and career in mind.  </a:t>
            </a:r>
          </a:p>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2BD10BA4-32E6-49BC-9002-CC67A0DC8422}"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Making Meaning Slide- emphasizes the reader as central to understanding text.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reader is at the heart of how a text is comprehended.  A reader’s background, vocabulary understanding, and other variables will all affect how a text is understood and how meaning is made.  </a:t>
            </a:r>
          </a:p>
          <a:p>
            <a:endParaRPr lang="en-US" dirty="0"/>
          </a:p>
        </p:txBody>
      </p:sp>
      <p:sp>
        <p:nvSpPr>
          <p:cNvPr id="4" name="Slide Number Placeholder 3"/>
          <p:cNvSpPr>
            <a:spLocks noGrp="1"/>
          </p:cNvSpPr>
          <p:nvPr>
            <p:ph type="sldNum" sz="quarter" idx="10"/>
          </p:nvPr>
        </p:nvSpPr>
        <p:spPr/>
        <p:txBody>
          <a:bodyPr/>
          <a:lstStyle/>
          <a:p>
            <a:fld id="{88D7C782-2278-4EFA-9CAE-82C00065B16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D5FD01B7-5502-184B-BA55-BC23D5E36C39}" type="datetime1">
              <a:rPr lang="en-US" smtClean="0"/>
              <a:pPr/>
              <a:t>10/4/12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B5D1D200-B758-F743-964F-C7D95DB47461}" type="datetime1">
              <a:rPr lang="en-US" smtClean="0"/>
              <a:pPr/>
              <a:t>10/4/12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6837C7A8-02E9-2045-9E81-453B5A1663A5}" type="datetime1">
              <a:rPr lang="en-US" smtClean="0"/>
              <a:pPr/>
              <a:t>10/4/12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4F0BA81B-A1F2-F146-8C8B-9EAC4DD1D46E}" type="datetime1">
              <a:rPr lang="en-US" smtClean="0"/>
              <a:pPr/>
              <a:t>10/4/12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1FE4DC7D-51AD-E546-A6A3-B2FBEB79A466}" type="datetime1">
              <a:rPr lang="en-US" smtClean="0"/>
              <a:pPr/>
              <a:t>10/4/12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4FC64FC2-01EA-E748-AB8A-C2EFB80C1374}" type="datetime1">
              <a:rPr lang="en-US" smtClean="0"/>
              <a:pPr/>
              <a:t>10/4/12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E29CF0A4-BA12-CD4B-B940-57F7FF7A3937}" type="datetime1">
              <a:rPr lang="en-US" smtClean="0"/>
              <a:pPr/>
              <a:t>10/4/12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607B889A-83FA-3244-B70F-E75C442C48E7}" type="datetime1">
              <a:rPr lang="en-US" smtClean="0"/>
              <a:pPr/>
              <a:t>10/4/12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5B81B963-2BDE-F543-A2FD-9BD28D744393}" type="datetime1">
              <a:rPr lang="en-US" smtClean="0"/>
              <a:pPr/>
              <a:t>10/4/12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a:defRPr/>
            </a:lvl1pPr>
          </a:lstStyle>
          <a:p>
            <a:fld id="{BD37AAAE-CC66-294E-9DE5-1D3AA4CD3112}" type="datetime1">
              <a:rPr lang="en-US" smtClean="0"/>
              <a:pPr/>
              <a:t>10/4/12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DCC869-98FB-4A2E-940C-5667EC6B63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64063" y="0"/>
            <a:ext cx="4122737"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736600" y="6538913"/>
            <a:ext cx="2903538" cy="319087"/>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latin typeface="Calibri" pitchFamily="-84" charset="0"/>
              </a:defRPr>
            </a:lvl1pPr>
          </a:lstStyle>
          <a:p>
            <a:endParaRPr lang="en-US" dirty="0"/>
          </a:p>
        </p:txBody>
      </p:sp>
      <p:sp>
        <p:nvSpPr>
          <p:cNvPr id="6" name="Slide Number Placeholder 5"/>
          <p:cNvSpPr>
            <a:spLocks noGrp="1"/>
          </p:cNvSpPr>
          <p:nvPr>
            <p:ph type="sldNum" sz="quarter" idx="4"/>
          </p:nvPr>
        </p:nvSpPr>
        <p:spPr>
          <a:xfrm>
            <a:off x="7602538" y="6538913"/>
            <a:ext cx="1084262" cy="319087"/>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84" charset="0"/>
              </a:defRPr>
            </a:lvl1pPr>
          </a:lstStyle>
          <a:p>
            <a:fld id="{5ADCC869-98FB-4A2E-940C-5667EC6B63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defTabSz="457200" rtl="0" eaLnBrk="1" fontAlgn="base" hangingPunct="1">
        <a:spcBef>
          <a:spcPct val="0"/>
        </a:spcBef>
        <a:spcAft>
          <a:spcPct val="0"/>
        </a:spcAft>
        <a:defRPr sz="3200" b="1" kern="1200">
          <a:solidFill>
            <a:schemeClr val="bg1"/>
          </a:solidFill>
          <a:latin typeface="Calibri" pitchFamily="34" charset="0"/>
          <a:ea typeface="Calibri" pitchFamily="34" charset="0"/>
          <a:cs typeface="Calibri" pitchFamily="34" charset="0"/>
        </a:defRPr>
      </a:lvl1pPr>
      <a:lvl2pPr algn="r" defTabSz="457200" rtl="0" eaLnBrk="1" fontAlgn="base" hangingPunct="1">
        <a:spcBef>
          <a:spcPct val="0"/>
        </a:spcBef>
        <a:spcAft>
          <a:spcPct val="0"/>
        </a:spcAft>
        <a:defRPr sz="3200" b="1">
          <a:solidFill>
            <a:schemeClr val="bg1"/>
          </a:solidFill>
          <a:latin typeface="Calibri" pitchFamily="34" charset="0"/>
          <a:ea typeface="Calibri" pitchFamily="-112" charset="0"/>
          <a:cs typeface="Calibri" pitchFamily="34" charset="0"/>
        </a:defRPr>
      </a:lvl2pPr>
      <a:lvl3pPr algn="r" defTabSz="457200" rtl="0" eaLnBrk="1" fontAlgn="base" hangingPunct="1">
        <a:spcBef>
          <a:spcPct val="0"/>
        </a:spcBef>
        <a:spcAft>
          <a:spcPct val="0"/>
        </a:spcAft>
        <a:defRPr sz="3200" b="1">
          <a:solidFill>
            <a:schemeClr val="bg1"/>
          </a:solidFill>
          <a:latin typeface="Calibri" pitchFamily="34" charset="0"/>
          <a:ea typeface="Calibri" pitchFamily="-112" charset="0"/>
          <a:cs typeface="Calibri" pitchFamily="34" charset="0"/>
        </a:defRPr>
      </a:lvl3pPr>
      <a:lvl4pPr algn="r" defTabSz="457200" rtl="0" eaLnBrk="1" fontAlgn="base" hangingPunct="1">
        <a:spcBef>
          <a:spcPct val="0"/>
        </a:spcBef>
        <a:spcAft>
          <a:spcPct val="0"/>
        </a:spcAft>
        <a:defRPr sz="3200" b="1">
          <a:solidFill>
            <a:schemeClr val="bg1"/>
          </a:solidFill>
          <a:latin typeface="Calibri" pitchFamily="34" charset="0"/>
          <a:ea typeface="Calibri" pitchFamily="-112" charset="0"/>
          <a:cs typeface="Calibri" pitchFamily="34" charset="0"/>
        </a:defRPr>
      </a:lvl4pPr>
      <a:lvl5pPr algn="r" defTabSz="457200" rtl="0" eaLnBrk="1" fontAlgn="base" hangingPunct="1">
        <a:spcBef>
          <a:spcPct val="0"/>
        </a:spcBef>
        <a:spcAft>
          <a:spcPct val="0"/>
        </a:spcAft>
        <a:defRPr sz="3200" b="1">
          <a:solidFill>
            <a:schemeClr val="bg1"/>
          </a:solidFill>
          <a:latin typeface="Calibri" pitchFamily="34" charset="0"/>
          <a:ea typeface="Calibri" pitchFamily="-112" charset="0"/>
          <a:cs typeface="Calibri" pitchFamily="34" charset="0"/>
        </a:defRPr>
      </a:lvl5pPr>
      <a:lvl6pPr marL="457200" algn="r" defTabSz="457200" rtl="0" eaLnBrk="1" fontAlgn="base" hangingPunct="1">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6pPr>
      <a:lvl7pPr marL="914400" algn="r" defTabSz="457200" rtl="0" eaLnBrk="1" fontAlgn="base" hangingPunct="1">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7pPr>
      <a:lvl8pPr marL="1371600" algn="r" defTabSz="457200" rtl="0" eaLnBrk="1" fontAlgn="base" hangingPunct="1">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8pPr>
      <a:lvl9pPr marL="1828800" algn="r" defTabSz="457200" rtl="0" eaLnBrk="1" fontAlgn="base" hangingPunct="1">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2"/>
          </a:solidFill>
          <a:latin typeface="Calibri" pitchFamily="34" charset="0"/>
          <a:ea typeface="Calibri" pitchFamily="-112"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libri" pitchFamily="34" charset="0"/>
          <a:ea typeface="Calibri" pitchFamily="-112" charset="0"/>
          <a:cs typeface="Calibri"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rgbClr val="2D8EFF"/>
          </a:solidFill>
          <a:latin typeface="Calibri" pitchFamily="34" charset="0"/>
          <a:ea typeface="Calibri" pitchFamily="-112" charset="0"/>
          <a:cs typeface="Calibri"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rgbClr val="95C2F8"/>
          </a:solidFill>
          <a:latin typeface="Calibri" pitchFamily="34" charset="0"/>
          <a:ea typeface="Calibri" pitchFamily="-112" charset="0"/>
          <a:cs typeface="Calibri" pitchFamily="34" charset="0"/>
        </a:defRPr>
      </a:lvl4pPr>
      <a:lvl5pPr marL="2057400" indent="-228600" algn="l" defTabSz="457200" rtl="0" eaLnBrk="1" fontAlgn="base" hangingPunct="1">
        <a:spcBef>
          <a:spcPct val="20000"/>
        </a:spcBef>
        <a:spcAft>
          <a:spcPct val="0"/>
        </a:spcAft>
        <a:buFont typeface="Arial" charset="0"/>
        <a:buChar char="»"/>
        <a:defRPr sz="2000" kern="1200">
          <a:solidFill>
            <a:schemeClr val="accent2"/>
          </a:solidFill>
          <a:latin typeface="Calibri" pitchFamily="34" charset="0"/>
          <a:ea typeface="Calibri" pitchFamily="-112"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hyperlink" Target="http://www.clker.com/clipart-25771.html"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hyperlink" Target="http://www.ksde.org/Default.aspx?tabid=4605"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ksde.org/Default.aspx?tabid=4605"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pdesas.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pdesas.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114300" y="5264151"/>
            <a:ext cx="8907463" cy="1508105"/>
          </a:xfrm>
          <a:prstGeom prst="rect">
            <a:avLst/>
          </a:prstGeom>
          <a:noFill/>
          <a:ln w="9525">
            <a:noFill/>
            <a:miter lim="800000"/>
            <a:headEnd/>
            <a:tailEnd/>
          </a:ln>
        </p:spPr>
        <p:txBody>
          <a:bodyPr wrap="square">
            <a:prstTxWarp prst="textNoShape">
              <a:avLst/>
            </a:prstTxWarp>
            <a:spAutoFit/>
          </a:bodyPr>
          <a:lstStyle/>
          <a:p>
            <a:pPr algn="ctr"/>
            <a:r>
              <a:rPr lang="en-US" sz="4000" b="1" dirty="0">
                <a:solidFill>
                  <a:schemeClr val="bg1"/>
                </a:solidFill>
                <a:latin typeface="Trebuchet MS Bold" pitchFamily="-84" charset="0"/>
              </a:rPr>
              <a:t>Transition to Common Core</a:t>
            </a:r>
            <a:r>
              <a:rPr lang="en-US" sz="4000" b="1" dirty="0" smtClean="0">
                <a:solidFill>
                  <a:schemeClr val="bg1"/>
                </a:solidFill>
                <a:latin typeface="Trebuchet MS Bold" pitchFamily="-84" charset="0"/>
              </a:rPr>
              <a:t> </a:t>
            </a:r>
          </a:p>
          <a:p>
            <a:pPr algn="ctr"/>
            <a:r>
              <a:rPr lang="en-US" sz="4000" b="1" dirty="0" smtClean="0">
                <a:solidFill>
                  <a:schemeClr val="bg1"/>
                </a:solidFill>
                <a:latin typeface="Trebuchet MS Bold" pitchFamily="-84" charset="0"/>
              </a:rPr>
              <a:t>Text Complexity</a:t>
            </a:r>
          </a:p>
          <a:p>
            <a:pPr algn="r"/>
            <a:endParaRPr lang="en-US" sz="1200" b="1" dirty="0">
              <a:solidFill>
                <a:schemeClr val="bg1"/>
              </a:solidFill>
              <a:latin typeface="Trebuchet MS Bold" pitchFamily="-84" charset="0"/>
            </a:endParaRPr>
          </a:p>
        </p:txBody>
      </p:sp>
      <p:sp>
        <p:nvSpPr>
          <p:cNvPr id="4" name="Slide Number Placeholder 3"/>
          <p:cNvSpPr>
            <a:spLocks noGrp="1"/>
          </p:cNvSpPr>
          <p:nvPr>
            <p:ph type="sldNum" sz="quarter" idx="12"/>
          </p:nvPr>
        </p:nvSpPr>
        <p:spPr/>
        <p:txBody>
          <a:bodyPr/>
          <a:lstStyle/>
          <a:p>
            <a:fld id="{5ADCC869-98FB-4A2E-940C-5667EC6B6371}"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Skill</a:t>
            </a:r>
            <a:endParaRPr lang="en-US" dirty="0"/>
          </a:p>
        </p:txBody>
      </p:sp>
      <p:graphicFrame>
        <p:nvGraphicFramePr>
          <p:cNvPr id="4" name="Content Placeholder 3"/>
          <p:cNvGraphicFramePr>
            <a:graphicFrameLocks noGrp="1"/>
          </p:cNvGraphicFramePr>
          <p:nvPr>
            <p:ph idx="1"/>
          </p:nvPr>
        </p:nvGraphicFramePr>
        <p:xfrm>
          <a:off x="457200" y="1397001"/>
          <a:ext cx="8229600" cy="4851399"/>
        </p:xfrm>
        <a:graphic>
          <a:graphicData uri="http://schemas.openxmlformats.org/drawingml/2006/table">
            <a:tbl>
              <a:tblPr firstRow="1" bandRow="1">
                <a:tableStyleId>{69012ECD-51FC-41F1-AA8D-1B2483CD663E}</a:tableStyleId>
              </a:tblPr>
              <a:tblGrid>
                <a:gridCol w="6248400"/>
                <a:gridCol w="990600"/>
                <a:gridCol w="990600"/>
              </a:tblGrid>
              <a:tr h="370840">
                <a:tc gridSpan="3">
                  <a:txBody>
                    <a:bodyPr/>
                    <a:lstStyle/>
                    <a:p>
                      <a:pPr algn="ctr"/>
                      <a:r>
                        <a:rPr lang="en-US" dirty="0" smtClean="0"/>
                        <a:t>Table 3: 2011</a:t>
                      </a:r>
                      <a:r>
                        <a:rPr lang="en-US" baseline="0" dirty="0" smtClean="0"/>
                        <a:t> NAEP Reading Assessment</a:t>
                      </a:r>
                    </a:p>
                    <a:p>
                      <a:pPr algn="ctr"/>
                      <a:r>
                        <a:rPr lang="en-US" baseline="0" dirty="0" smtClean="0"/>
                        <a:t>Distribution of Questions by Cognitive Skill Across the Test </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Field</a:t>
                      </a:r>
                      <a:r>
                        <a:rPr lang="en-US" baseline="0" dirty="0" smtClean="0"/>
                        <a:t> of Reading</a:t>
                      </a:r>
                      <a:endParaRPr lang="en-US" dirty="0"/>
                    </a:p>
                  </a:txBody>
                  <a:tcPr/>
                </a:tc>
                <a:tc>
                  <a:txBody>
                    <a:bodyPr/>
                    <a:lstStyle/>
                    <a:p>
                      <a:r>
                        <a:rPr lang="en-US" dirty="0" smtClean="0"/>
                        <a:t>Grade 4</a:t>
                      </a:r>
                      <a:endParaRPr lang="en-US" dirty="0"/>
                    </a:p>
                  </a:txBody>
                  <a:tcPr/>
                </a:tc>
                <a:tc>
                  <a:txBody>
                    <a:bodyPr/>
                    <a:lstStyle/>
                    <a:p>
                      <a:r>
                        <a:rPr lang="en-US" dirty="0" smtClean="0"/>
                        <a:t>Grade</a:t>
                      </a:r>
                      <a:r>
                        <a:rPr lang="en-US" baseline="0" dirty="0" smtClean="0"/>
                        <a:t> 8</a:t>
                      </a:r>
                      <a:endParaRPr lang="en-US" dirty="0"/>
                    </a:p>
                  </a:txBody>
                  <a:tcPr/>
                </a:tc>
              </a:tr>
              <a:tr h="370840">
                <a:tc>
                  <a:txBody>
                    <a:bodyPr/>
                    <a:lstStyle/>
                    <a:p>
                      <a:r>
                        <a:rPr lang="en-US" b="1" dirty="0" smtClean="0"/>
                        <a:t>Locate</a:t>
                      </a:r>
                      <a:r>
                        <a:rPr lang="en-US" b="1" baseline="0" dirty="0" smtClean="0"/>
                        <a:t> and Recall</a:t>
                      </a:r>
                    </a:p>
                    <a:p>
                      <a:r>
                        <a:rPr lang="en-US" b="0" baseline="0" dirty="0" smtClean="0"/>
                        <a:t>Locating or recalling information from what they have read, student may identify explicitly stated main ideas or may focus on specific elements of the story.</a:t>
                      </a:r>
                      <a:endParaRPr lang="en-US" b="0" dirty="0"/>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r>
              <a:tr h="370840">
                <a:tc>
                  <a:txBody>
                    <a:bodyPr/>
                    <a:lstStyle/>
                    <a:p>
                      <a:r>
                        <a:rPr lang="en-US" b="1" dirty="0" smtClean="0"/>
                        <a:t>Integrate</a:t>
                      </a:r>
                      <a:r>
                        <a:rPr lang="en-US" b="1" baseline="0" dirty="0" smtClean="0"/>
                        <a:t> and Interpret</a:t>
                      </a:r>
                    </a:p>
                    <a:p>
                      <a:r>
                        <a:rPr lang="en-US" b="0" baseline="0" dirty="0" smtClean="0"/>
                        <a:t>When integrating and interpreting what they have read, students may make comparisons, explain character motivation, or examine relations of ideas across the text.</a:t>
                      </a:r>
                      <a:endParaRPr lang="en-US" b="0"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r>
              <a:tr h="370840">
                <a:tc>
                  <a:txBody>
                    <a:bodyPr/>
                    <a:lstStyle/>
                    <a:p>
                      <a:r>
                        <a:rPr lang="en-US" b="1" dirty="0" smtClean="0"/>
                        <a:t>Critique and Evaluate</a:t>
                      </a:r>
                    </a:p>
                    <a:p>
                      <a:r>
                        <a:rPr lang="en-US" b="0" dirty="0" smtClean="0"/>
                        <a:t>When critiquing or evaluating what they have read, students view the text critically by examining</a:t>
                      </a:r>
                      <a:r>
                        <a:rPr lang="en-US" b="0" baseline="0" dirty="0" smtClean="0"/>
                        <a:t> it from numerous perspectives or may evaluate overall text quality or the effectiveness of particular aspects of the text.</a:t>
                      </a:r>
                      <a:endParaRPr lang="en-US" b="0"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5ADCC869-98FB-4A2E-940C-5667EC6B637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Rigor Risk</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685800" y="2570849"/>
            <a:ext cx="7977549" cy="3982351"/>
          </a:xfrm>
          <a:prstGeom prst="rect">
            <a:avLst/>
          </a:prstGeom>
          <a:noFill/>
          <a:ln w="9525">
            <a:noFill/>
            <a:miter lim="800000"/>
            <a:headEnd/>
            <a:tailEnd/>
          </a:ln>
        </p:spPr>
      </p:pic>
      <p:sp>
        <p:nvSpPr>
          <p:cNvPr id="5" name="TextBox 4"/>
          <p:cNvSpPr txBox="1"/>
          <p:nvPr/>
        </p:nvSpPr>
        <p:spPr>
          <a:xfrm>
            <a:off x="762000" y="1219200"/>
            <a:ext cx="7696200" cy="1200328"/>
          </a:xfrm>
          <a:prstGeom prst="rect">
            <a:avLst/>
          </a:prstGeom>
          <a:noFill/>
        </p:spPr>
        <p:txBody>
          <a:bodyPr wrap="square" rtlCol="0">
            <a:spAutoFit/>
          </a:bodyPr>
          <a:lstStyle/>
          <a:p>
            <a:pPr algn="ctr"/>
            <a:r>
              <a:rPr lang="en-US" sz="2400" b="1" dirty="0" smtClean="0"/>
              <a:t>NAEP Scale Equivalents of State Grade 8 Reading Standards for </a:t>
            </a:r>
          </a:p>
          <a:p>
            <a:pPr algn="ctr"/>
            <a:r>
              <a:rPr lang="en-US" sz="2400" b="1" dirty="0" smtClean="0"/>
              <a:t>Proficient Performance (2009) </a:t>
            </a:r>
            <a:endParaRPr lang="en-US" sz="2400" dirty="0"/>
          </a:p>
        </p:txBody>
      </p:sp>
      <p:cxnSp>
        <p:nvCxnSpPr>
          <p:cNvPr id="7" name="Straight Arrow Connector 6"/>
          <p:cNvCxnSpPr/>
          <p:nvPr/>
        </p:nvCxnSpPr>
        <p:spPr>
          <a:xfrm>
            <a:off x="3810000" y="3256649"/>
            <a:ext cx="914400" cy="914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5ADCC869-98FB-4A2E-940C-5667EC6B637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and Career Ready</a:t>
            </a:r>
            <a:endParaRPr lang="en-US" dirty="0"/>
          </a:p>
        </p:txBody>
      </p:sp>
      <p:sp>
        <p:nvSpPr>
          <p:cNvPr id="3" name="Content Placeholder 2"/>
          <p:cNvSpPr>
            <a:spLocks noGrp="1"/>
          </p:cNvSpPr>
          <p:nvPr>
            <p:ph idx="1"/>
          </p:nvPr>
        </p:nvSpPr>
        <p:spPr/>
        <p:txBody>
          <a:bodyPr/>
          <a:lstStyle/>
          <a:p>
            <a:pPr indent="-4763">
              <a:buNone/>
            </a:pPr>
            <a:r>
              <a:rPr lang="en-US" dirty="0" smtClean="0"/>
              <a:t>How do you know if a student is college and career ready?</a:t>
            </a:r>
          </a:p>
          <a:p>
            <a:pPr lvl="1">
              <a:buNone/>
            </a:pPr>
            <a:endParaRPr lang="en-US" dirty="0" smtClean="0"/>
          </a:p>
          <a:p>
            <a:pPr marL="336550" lvl="1" indent="1588">
              <a:buNone/>
            </a:pPr>
            <a:r>
              <a:rPr lang="en-US" dirty="0" smtClean="0"/>
              <a:t>“What appears to differentiate those who are more likely to be ready from those who are less likely is their proficiency in understanding complex texts.” (</a:t>
            </a:r>
            <a:r>
              <a:rPr lang="en-US" dirty="0" err="1" smtClean="0"/>
              <a:t>ACT’s</a:t>
            </a:r>
            <a:r>
              <a:rPr lang="en-US" dirty="0" smtClean="0"/>
              <a:t> </a:t>
            </a:r>
            <a:r>
              <a:rPr lang="en-US" i="1" dirty="0" smtClean="0"/>
              <a:t>Reading Between the Lines)</a:t>
            </a:r>
            <a:endParaRPr lang="en-US" dirty="0" smtClean="0"/>
          </a:p>
          <a:p>
            <a:pPr lvl="1">
              <a:buNone/>
            </a:pPr>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Priorities</a:t>
            </a:r>
            <a:endParaRPr lang="en-US" dirty="0"/>
          </a:p>
        </p:txBody>
      </p:sp>
      <p:sp>
        <p:nvSpPr>
          <p:cNvPr id="3" name="Content Placeholder 2"/>
          <p:cNvSpPr>
            <a:spLocks noGrp="1"/>
          </p:cNvSpPr>
          <p:nvPr>
            <p:ph idx="1"/>
          </p:nvPr>
        </p:nvSpPr>
        <p:spPr/>
        <p:txBody>
          <a:bodyPr>
            <a:normAutofit fontScale="92500" lnSpcReduction="20000"/>
          </a:bodyPr>
          <a:lstStyle/>
          <a:p>
            <a:pPr marL="123825" indent="-4763">
              <a:buNone/>
            </a:pPr>
            <a:r>
              <a:rPr lang="en-US" dirty="0" smtClean="0"/>
              <a:t>Among the highest priorities of the Common Core State Standards is that students must </a:t>
            </a:r>
            <a:r>
              <a:rPr lang="en-US" b="1" dirty="0" smtClean="0">
                <a:solidFill>
                  <a:srgbClr val="7030A0"/>
                </a:solidFill>
              </a:rPr>
              <a:t>read texts closely </a:t>
            </a:r>
            <a:r>
              <a:rPr lang="en-US" dirty="0" smtClean="0"/>
              <a:t>and acquire knowledge. </a:t>
            </a:r>
          </a:p>
          <a:p>
            <a:pPr>
              <a:buNone/>
            </a:pPr>
            <a:endParaRPr lang="en-US" dirty="0" smtClean="0"/>
          </a:p>
          <a:p>
            <a:r>
              <a:rPr lang="en-US" dirty="0" smtClean="0"/>
              <a:t>At each grade level, 80 to 90 percent of the reading standards require </a:t>
            </a:r>
            <a:r>
              <a:rPr lang="en-US" b="1" dirty="0" smtClean="0">
                <a:solidFill>
                  <a:srgbClr val="7030A0"/>
                </a:solidFill>
              </a:rPr>
              <a:t>text-dependent analysis</a:t>
            </a:r>
            <a:r>
              <a:rPr lang="en-US" dirty="0" smtClean="0"/>
              <a:t>. Questions that expect student responses to be text-dependent and discipline-specific require students to demonstrate that they understand the text details and can provide accurate evidence. </a:t>
            </a:r>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Screen Shot 2012-05-13 at 1.24.40 PM.png"/>
          <p:cNvPicPr>
            <a:picLocks noGrp="1" noChangeAspect="1"/>
          </p:cNvPicPr>
          <p:nvPr>
            <p:ph idx="1"/>
          </p:nvPr>
        </p:nvPicPr>
        <p:blipFill>
          <a:blip r:embed="rId3" cstate="print"/>
          <a:srcRect t="-25040" b="-25040"/>
          <a:stretch>
            <a:fillRect/>
          </a:stretch>
        </p:blipFill>
        <p:spPr>
          <a:xfrm>
            <a:off x="4648200" y="1447800"/>
            <a:ext cx="4267200" cy="4724400"/>
          </a:xfrm>
        </p:spPr>
      </p:pic>
      <p:sp>
        <p:nvSpPr>
          <p:cNvPr id="5" name="Text Placeholder 4"/>
          <p:cNvSpPr>
            <a:spLocks noGrp="1"/>
          </p:cNvSpPr>
          <p:nvPr>
            <p:ph type="body" sz="half" idx="2"/>
          </p:nvPr>
        </p:nvSpPr>
        <p:spPr>
          <a:xfrm>
            <a:off x="304800" y="1371600"/>
            <a:ext cx="4572000" cy="5181600"/>
          </a:xfrm>
        </p:spPr>
        <p:txBody>
          <a:bodyPr/>
          <a:lstStyle/>
          <a:p>
            <a:pPr marL="342900" indent="-342900">
              <a:buFont typeface="+mj-lt"/>
              <a:buAutoNum type="arabicPeriod"/>
            </a:pPr>
            <a:r>
              <a:rPr lang="en-US" sz="2000" b="1" dirty="0" smtClean="0">
                <a:solidFill>
                  <a:schemeClr val="tx1"/>
                </a:solidFill>
              </a:rPr>
              <a:t>Quantitative Measures </a:t>
            </a:r>
            <a:r>
              <a:rPr lang="en-US" sz="2000" dirty="0" smtClean="0">
                <a:solidFill>
                  <a:schemeClr val="tx1"/>
                </a:solidFill>
              </a:rPr>
              <a:t>– Readability and other scores of text complexity often best measured by computer software.</a:t>
            </a:r>
          </a:p>
          <a:p>
            <a:pPr marL="342900" indent="-342900">
              <a:buFont typeface="+mj-lt"/>
              <a:buAutoNum type="arabicPeriod"/>
            </a:pPr>
            <a:r>
              <a:rPr lang="en-US" sz="2000" b="1" dirty="0" smtClean="0">
                <a:solidFill>
                  <a:schemeClr val="tx1"/>
                </a:solidFill>
              </a:rPr>
              <a:t>Qualitative Measures </a:t>
            </a:r>
            <a:r>
              <a:rPr lang="en-US" sz="2000" dirty="0" smtClean="0">
                <a:solidFill>
                  <a:schemeClr val="tx1"/>
                </a:solidFill>
              </a:rPr>
              <a:t>– Levels of meaning, structure, language conventionality and clarity, and knowledge demands often best measured by an attentive human reader.</a:t>
            </a:r>
          </a:p>
          <a:p>
            <a:pPr marL="342900" indent="-342900">
              <a:buFont typeface="+mj-lt"/>
              <a:buAutoNum type="arabicPeriod"/>
            </a:pPr>
            <a:r>
              <a:rPr lang="en-US" sz="2000" b="1" dirty="0" smtClean="0">
                <a:solidFill>
                  <a:schemeClr val="tx1"/>
                </a:solidFill>
              </a:rPr>
              <a:t>Reader and Task Considerations </a:t>
            </a:r>
            <a:r>
              <a:rPr lang="en-US" sz="2000" dirty="0" smtClean="0">
                <a:solidFill>
                  <a:schemeClr val="tx1"/>
                </a:solidFill>
              </a:rPr>
              <a:t>– Background knowledge of reader, motivation, interests, and complexity generated by tasks assigned often best made by educators employing their professional judgment.</a:t>
            </a:r>
          </a:p>
          <a:p>
            <a:pPr marL="342900" indent="-342900">
              <a:buFont typeface="+mj-lt"/>
              <a:buAutoNum type="arabicPeriod"/>
            </a:pPr>
            <a:endParaRPr lang="en-US" dirty="0"/>
          </a:p>
        </p:txBody>
      </p:sp>
      <p:sp>
        <p:nvSpPr>
          <p:cNvPr id="6" name="TextBox 5"/>
          <p:cNvSpPr txBox="1"/>
          <p:nvPr/>
        </p:nvSpPr>
        <p:spPr>
          <a:xfrm>
            <a:off x="3200400" y="304800"/>
            <a:ext cx="5943600" cy="584776"/>
          </a:xfrm>
          <a:prstGeom prst="rect">
            <a:avLst/>
          </a:prstGeom>
          <a:noFill/>
        </p:spPr>
        <p:txBody>
          <a:bodyPr wrap="square" rtlCol="0">
            <a:spAutoFit/>
          </a:bodyPr>
          <a:lstStyle/>
          <a:p>
            <a:r>
              <a:rPr lang="en-US" sz="3200" dirty="0" smtClean="0">
                <a:solidFill>
                  <a:schemeClr val="bg1"/>
                </a:solidFill>
              </a:rPr>
              <a:t>Overview of Text Complexity</a:t>
            </a:r>
            <a:endParaRPr lang="en-US" sz="3200" dirty="0">
              <a:solidFill>
                <a:schemeClr val="bg1"/>
              </a:solidFill>
            </a:endParaRPr>
          </a:p>
        </p:txBody>
      </p:sp>
      <p:sp>
        <p:nvSpPr>
          <p:cNvPr id="9" name="Slide Number Placeholder 8"/>
          <p:cNvSpPr>
            <a:spLocks noGrp="1"/>
          </p:cNvSpPr>
          <p:nvPr>
            <p:ph type="sldNum" sz="quarter" idx="12"/>
          </p:nvPr>
        </p:nvSpPr>
        <p:spPr/>
        <p:txBody>
          <a:bodyPr/>
          <a:lstStyle/>
          <a:p>
            <a:fld id="{5ADCC869-98FB-4A2E-940C-5667EC6B637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2"/>
          <p:cNvSpPr>
            <a:spLocks noGrp="1"/>
          </p:cNvSpPr>
          <p:nvPr>
            <p:ph type="title"/>
          </p:nvPr>
        </p:nvSpPr>
        <p:spPr>
          <a:xfrm>
            <a:off x="0" y="0"/>
            <a:ext cx="6096000" cy="1285875"/>
          </a:xfrm>
        </p:spPr>
        <p:txBody>
          <a:bodyPr/>
          <a:lstStyle/>
          <a:p>
            <a:r>
              <a:rPr lang="en-US" b="1" dirty="0" smtClean="0">
                <a:ea typeface="Geneva"/>
                <a:cs typeface="Geneva"/>
              </a:rPr>
              <a:t>	</a:t>
            </a:r>
          </a:p>
        </p:txBody>
      </p:sp>
      <p:sp>
        <p:nvSpPr>
          <p:cNvPr id="4" name="TextBox 3"/>
          <p:cNvSpPr txBox="1">
            <a:spLocks noChangeArrowheads="1"/>
          </p:cNvSpPr>
          <p:nvPr/>
        </p:nvSpPr>
        <p:spPr bwMode="auto">
          <a:xfrm>
            <a:off x="5181600" y="2286000"/>
            <a:ext cx="3352800" cy="3108544"/>
          </a:xfrm>
          <a:prstGeom prst="rect">
            <a:avLst/>
          </a:prstGeom>
          <a:noFill/>
          <a:ln w="9525">
            <a:noFill/>
            <a:miter lim="800000"/>
            <a:headEnd/>
            <a:tailEnd/>
          </a:ln>
        </p:spPr>
        <p:txBody>
          <a:bodyPr>
            <a:spAutoFit/>
          </a:bodyPr>
          <a:lstStyle/>
          <a:p>
            <a:r>
              <a:rPr lang="en-US" sz="2800" dirty="0">
                <a:latin typeface="Calibri"/>
                <a:cs typeface="Calibri"/>
              </a:rPr>
              <a:t>Measures such as:</a:t>
            </a:r>
          </a:p>
          <a:p>
            <a:pPr marL="742950" lvl="1" indent="-285750">
              <a:buFont typeface="Arial" pitchFamily="34" charset="0"/>
              <a:buChar char="•"/>
            </a:pPr>
            <a:r>
              <a:rPr lang="en-US" sz="2800" dirty="0">
                <a:latin typeface="Calibri"/>
                <a:cs typeface="Calibri"/>
              </a:rPr>
              <a:t>Word length</a:t>
            </a:r>
          </a:p>
          <a:p>
            <a:pPr marL="742950" lvl="1" indent="-285750">
              <a:buFont typeface="Arial" pitchFamily="34" charset="0"/>
              <a:buChar char="•"/>
            </a:pPr>
            <a:r>
              <a:rPr lang="en-US" sz="2800" dirty="0">
                <a:latin typeface="Calibri"/>
                <a:cs typeface="Calibri"/>
              </a:rPr>
              <a:t>Word frequency</a:t>
            </a:r>
          </a:p>
          <a:p>
            <a:pPr marL="742950" lvl="1" indent="-285750">
              <a:buFont typeface="Arial" pitchFamily="34" charset="0"/>
              <a:buChar char="•"/>
            </a:pPr>
            <a:r>
              <a:rPr lang="en-US" sz="2800" dirty="0">
                <a:latin typeface="Calibri"/>
                <a:cs typeface="Calibri"/>
              </a:rPr>
              <a:t>Word difficulty</a:t>
            </a:r>
          </a:p>
          <a:p>
            <a:pPr marL="742950" lvl="1" indent="-285750">
              <a:buFont typeface="Arial" pitchFamily="34" charset="0"/>
              <a:buChar char="•"/>
            </a:pPr>
            <a:r>
              <a:rPr lang="en-US" sz="2800" dirty="0">
                <a:latin typeface="Calibri"/>
                <a:cs typeface="Calibri"/>
              </a:rPr>
              <a:t>Sentence length</a:t>
            </a:r>
          </a:p>
          <a:p>
            <a:pPr marL="742950" lvl="1" indent="-285750">
              <a:buFont typeface="Arial" pitchFamily="34" charset="0"/>
              <a:buChar char="•"/>
            </a:pPr>
            <a:r>
              <a:rPr lang="en-US" sz="2800" dirty="0">
                <a:latin typeface="Calibri"/>
                <a:cs typeface="Calibri"/>
              </a:rPr>
              <a:t>Text length</a:t>
            </a:r>
          </a:p>
          <a:p>
            <a:pPr marL="742950" lvl="1" indent="-285750">
              <a:buFont typeface="Arial" pitchFamily="34" charset="0"/>
              <a:buChar char="•"/>
            </a:pPr>
            <a:r>
              <a:rPr lang="en-US" sz="2800" dirty="0">
                <a:latin typeface="Calibri"/>
                <a:cs typeface="Calibri"/>
              </a:rPr>
              <a:t>Text cohesion</a:t>
            </a:r>
          </a:p>
        </p:txBody>
      </p:sp>
      <p:sp>
        <p:nvSpPr>
          <p:cNvPr id="50182" name="TextBox 1"/>
          <p:cNvSpPr txBox="1">
            <a:spLocks noChangeArrowheads="1"/>
          </p:cNvSpPr>
          <p:nvPr/>
        </p:nvSpPr>
        <p:spPr bwMode="auto">
          <a:xfrm>
            <a:off x="609600" y="1600200"/>
            <a:ext cx="7772400" cy="523220"/>
          </a:xfrm>
          <a:prstGeom prst="rect">
            <a:avLst/>
          </a:prstGeom>
          <a:noFill/>
          <a:ln w="9525">
            <a:noFill/>
            <a:miter lim="800000"/>
            <a:headEnd/>
            <a:tailEnd/>
          </a:ln>
        </p:spPr>
        <p:txBody>
          <a:bodyPr>
            <a:spAutoFit/>
          </a:bodyPr>
          <a:lstStyle/>
          <a:p>
            <a:pPr algn="ctr"/>
            <a:r>
              <a:rPr lang="en-US" sz="2800" b="1" dirty="0">
                <a:solidFill>
                  <a:srgbClr val="0070C0"/>
                </a:solidFill>
              </a:rPr>
              <a:t>Step 1: Quantitative Measures</a:t>
            </a:r>
            <a:endParaRPr lang="en-US" sz="2800" dirty="0">
              <a:solidFill>
                <a:srgbClr val="0070C0"/>
              </a:solidFill>
            </a:endParaRPr>
          </a:p>
        </p:txBody>
      </p:sp>
      <p:sp>
        <p:nvSpPr>
          <p:cNvPr id="7" name="TextBox 6"/>
          <p:cNvSpPr txBox="1"/>
          <p:nvPr/>
        </p:nvSpPr>
        <p:spPr>
          <a:xfrm>
            <a:off x="3048000" y="228600"/>
            <a:ext cx="5486400" cy="584776"/>
          </a:xfrm>
          <a:prstGeom prst="rect">
            <a:avLst/>
          </a:prstGeom>
          <a:noFill/>
        </p:spPr>
        <p:txBody>
          <a:bodyPr wrap="square" rtlCol="0">
            <a:spAutoFit/>
          </a:bodyPr>
          <a:lstStyle/>
          <a:p>
            <a:pPr algn="ctr"/>
            <a:r>
              <a:rPr lang="en-US" sz="3200" b="1" dirty="0" smtClean="0">
                <a:solidFill>
                  <a:schemeClr val="bg1"/>
                </a:solidFill>
                <a:latin typeface="Calibri"/>
                <a:cs typeface="Calibri"/>
              </a:rPr>
              <a:t>Quantitative Measure</a:t>
            </a:r>
            <a:endParaRPr lang="en-US" sz="3200" b="1" dirty="0">
              <a:solidFill>
                <a:schemeClr val="bg1"/>
              </a:solidFill>
              <a:latin typeface="Calibri"/>
              <a:cs typeface="Calibri"/>
            </a:endParaRPr>
          </a:p>
        </p:txBody>
      </p:sp>
      <p:grpSp>
        <p:nvGrpSpPr>
          <p:cNvPr id="9" name="Group 8"/>
          <p:cNvGrpSpPr/>
          <p:nvPr/>
        </p:nvGrpSpPr>
        <p:grpSpPr>
          <a:xfrm>
            <a:off x="457200" y="2635250"/>
            <a:ext cx="3588456" cy="2927350"/>
            <a:chOff x="457200" y="2635250"/>
            <a:chExt cx="3588456" cy="2927350"/>
          </a:xfrm>
        </p:grpSpPr>
        <p:pic>
          <p:nvPicPr>
            <p:cNvPr id="50180" name="Picture 2"/>
            <p:cNvPicPr>
              <a:picLocks noChangeAspect="1" noChangeArrowheads="1"/>
            </p:cNvPicPr>
            <p:nvPr/>
          </p:nvPicPr>
          <p:blipFill>
            <a:blip r:embed="rId3" cstate="print"/>
            <a:srcRect/>
            <a:stretch>
              <a:fillRect/>
            </a:stretch>
          </p:blipFill>
          <p:spPr bwMode="auto">
            <a:xfrm>
              <a:off x="457200" y="2635250"/>
              <a:ext cx="3505200" cy="2927350"/>
            </a:xfrm>
            <a:prstGeom prst="rect">
              <a:avLst/>
            </a:prstGeom>
            <a:noFill/>
            <a:ln w="9525">
              <a:noFill/>
              <a:miter lim="800000"/>
              <a:headEnd/>
              <a:tailEnd/>
            </a:ln>
          </p:spPr>
        </p:pic>
        <p:sp>
          <p:nvSpPr>
            <p:cNvPr id="8" name="Left Arrow 7"/>
            <p:cNvSpPr/>
            <p:nvPr/>
          </p:nvSpPr>
          <p:spPr>
            <a:xfrm rot="19594514">
              <a:off x="3163974" y="3090478"/>
              <a:ext cx="881682" cy="6858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10"/>
          <p:cNvSpPr>
            <a:spLocks noGrp="1"/>
          </p:cNvSpPr>
          <p:nvPr>
            <p:ph type="sldNum" sz="quarter" idx="12"/>
          </p:nvPr>
        </p:nvSpPr>
        <p:spPr/>
        <p:txBody>
          <a:bodyPr/>
          <a:lstStyle/>
          <a:p>
            <a:fld id="{5ADCC869-98FB-4A2E-940C-5667EC6B6371}" type="slidenum">
              <a:rPr lang="en-US" smtClean="0"/>
              <a:pPr/>
              <a:t>15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Quantitative: Fry’s Readability Formula </a:t>
            </a:r>
            <a:endParaRPr lang="en-US" dirty="0"/>
          </a:p>
        </p:txBody>
      </p:sp>
      <p:pic>
        <p:nvPicPr>
          <p:cNvPr id="4" name="Content Placeholder 3" descr="fry readability formula.jpg"/>
          <p:cNvPicPr>
            <a:picLocks noGrp="1" noChangeAspect="1"/>
          </p:cNvPicPr>
          <p:nvPr>
            <p:ph idx="1"/>
          </p:nvPr>
        </p:nvPicPr>
        <p:blipFill>
          <a:blip r:embed="rId3" cstate="print"/>
          <a:stretch>
            <a:fillRect/>
          </a:stretch>
        </p:blipFill>
        <p:spPr>
          <a:xfrm>
            <a:off x="990600" y="1248971"/>
            <a:ext cx="7086600" cy="5172802"/>
          </a:xfrm>
        </p:spPr>
      </p:pic>
      <p:sp>
        <p:nvSpPr>
          <p:cNvPr id="6" name="Slide Number Placeholder 5"/>
          <p:cNvSpPr>
            <a:spLocks noGrp="1"/>
          </p:cNvSpPr>
          <p:nvPr>
            <p:ph type="sldNum" sz="quarter" idx="12"/>
          </p:nvPr>
        </p:nvSpPr>
        <p:spPr/>
        <p:txBody>
          <a:bodyPr/>
          <a:lstStyle/>
          <a:p>
            <a:fld id="{5ADCC869-98FB-4A2E-940C-5667EC6B637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0"/>
            <a:ext cx="5791200" cy="1295400"/>
          </a:xfrm>
        </p:spPr>
        <p:txBody>
          <a:bodyPr>
            <a:normAutofit/>
          </a:bodyPr>
          <a:lstStyle/>
          <a:p>
            <a:r>
              <a:rPr lang="en-US" dirty="0" smtClean="0"/>
              <a:t>Trying it out…an example</a:t>
            </a:r>
            <a:endParaRPr lang="en-US" dirty="0"/>
          </a:p>
        </p:txBody>
      </p:sp>
      <p:sp>
        <p:nvSpPr>
          <p:cNvPr id="3" name="Content Placeholder 2"/>
          <p:cNvSpPr>
            <a:spLocks noGrp="1"/>
          </p:cNvSpPr>
          <p:nvPr>
            <p:ph idx="1"/>
          </p:nvPr>
        </p:nvSpPr>
        <p:spPr/>
        <p:txBody>
          <a:bodyPr/>
          <a:lstStyle/>
          <a:p>
            <a:r>
              <a:rPr lang="en-US" i="1" dirty="0" smtClean="0"/>
              <a:t>The Hunger Games </a:t>
            </a:r>
            <a:r>
              <a:rPr lang="en-US" dirty="0" smtClean="0"/>
              <a:t>by Suzanne Collins</a:t>
            </a:r>
          </a:p>
          <a:p>
            <a:pPr>
              <a:buNone/>
            </a:pPr>
            <a:endParaRPr lang="en-US" dirty="0" smtClean="0"/>
          </a:p>
          <a:p>
            <a:pPr lvl="1"/>
            <a:r>
              <a:rPr lang="en-US" dirty="0" smtClean="0"/>
              <a:t>Apply Fry’s availability formula to the following passage to determine the readability level of </a:t>
            </a:r>
            <a:r>
              <a:rPr lang="en-US" i="1" dirty="0" smtClean="0"/>
              <a:t>The Hunger Games</a:t>
            </a:r>
            <a:r>
              <a:rPr lang="en-US" dirty="0" smtClean="0"/>
              <a:t> by Suzanne Collins.</a:t>
            </a:r>
          </a:p>
          <a:p>
            <a:pPr lvl="1">
              <a:buNone/>
            </a:pPr>
            <a:endParaRPr lang="en-US" dirty="0" smtClean="0"/>
          </a:p>
          <a:p>
            <a:pPr lvl="2"/>
            <a:r>
              <a:rPr lang="en-US" dirty="0" smtClean="0"/>
              <a:t>Count the number of sentences per 100 words.</a:t>
            </a:r>
          </a:p>
          <a:p>
            <a:pPr lvl="2"/>
            <a:r>
              <a:rPr lang="en-US" dirty="0" smtClean="0"/>
              <a:t>Count the number of syllables per 100 words.  </a:t>
            </a:r>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Hunger Games</a:t>
            </a:r>
            <a:endParaRPr lang="en-US" dirty="0"/>
          </a:p>
        </p:txBody>
      </p:sp>
      <p:pic>
        <p:nvPicPr>
          <p:cNvPr id="4" name="Content Placeholder 3" descr="41aOFHg8wzL__AA115_.jpg"/>
          <p:cNvPicPr>
            <a:picLocks noGrp="1" noChangeAspect="1"/>
          </p:cNvPicPr>
          <p:nvPr>
            <p:ph idx="1"/>
          </p:nvPr>
        </p:nvPicPr>
        <p:blipFill>
          <a:blip r:embed="rId3" cstate="print"/>
          <a:stretch>
            <a:fillRect/>
          </a:stretch>
        </p:blipFill>
        <p:spPr>
          <a:xfrm>
            <a:off x="152400" y="2209800"/>
            <a:ext cx="1972469" cy="1972469"/>
          </a:xfrm>
        </p:spPr>
      </p:pic>
      <p:sp>
        <p:nvSpPr>
          <p:cNvPr id="5" name="TextBox 4"/>
          <p:cNvSpPr txBox="1"/>
          <p:nvPr/>
        </p:nvSpPr>
        <p:spPr>
          <a:xfrm>
            <a:off x="2057400" y="1491020"/>
            <a:ext cx="6934200" cy="4985980"/>
          </a:xfrm>
          <a:prstGeom prst="rect">
            <a:avLst/>
          </a:prstGeom>
          <a:noFill/>
        </p:spPr>
        <p:txBody>
          <a:bodyPr wrap="square" rtlCol="0">
            <a:spAutoFit/>
          </a:bodyPr>
          <a:lstStyle/>
          <a:p>
            <a:r>
              <a:rPr lang="en-US" sz="2000" dirty="0" smtClean="0"/>
              <a:t>The boy from District 1 dies before he can pull out the spear.  My arrow drives deeply into the center of his neck.  He falls to his knees and halves the brief remainder of his life by yanking out the arrow and drowning in his own blood.  Rue has rolled to her side, her body curved in and around the spear.  I shove the boy away from the net.  One look at the wound and I know it’s far beyond my capacity to heal.  The spearhead is buried up to the shaft in her stomach. “ </a:t>
            </a:r>
          </a:p>
          <a:p>
            <a:endParaRPr lang="en-US" sz="2000" dirty="0"/>
          </a:p>
          <a:p>
            <a:r>
              <a:rPr lang="en-US" sz="2000" dirty="0" smtClean="0"/>
              <a:t>Impulsively I lean forward and kiss him, stopping his words.  This is probably overdue anyway since he’s right, we are supposed to madly in love.  It’s the first time I’ve ever kissed a boy.  “Well, there’s more swelling, but the pus is gone, “ I say in an unsteady voice.  “I know what blood poisoning is, Katniss,” says Peeta.  </a:t>
            </a:r>
          </a:p>
          <a:p>
            <a:endParaRPr lang="en-US" dirty="0"/>
          </a:p>
        </p:txBody>
      </p:sp>
      <p:sp>
        <p:nvSpPr>
          <p:cNvPr id="7" name="Slide Number Placeholder 6"/>
          <p:cNvSpPr>
            <a:spLocks noGrp="1"/>
          </p:cNvSpPr>
          <p:nvPr>
            <p:ph type="sldNum" sz="quarter" idx="12"/>
          </p:nvPr>
        </p:nvSpPr>
        <p:spPr/>
        <p:txBody>
          <a:bodyPr/>
          <a:lstStyle/>
          <a:p>
            <a:fld id="{5ADCC869-98FB-4A2E-940C-5667EC6B637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Quantitative: Fry’s Readability Formula </a:t>
            </a:r>
            <a:endParaRPr lang="en-US" dirty="0"/>
          </a:p>
        </p:txBody>
      </p:sp>
      <p:pic>
        <p:nvPicPr>
          <p:cNvPr id="4" name="Content Placeholder 3" descr="fry readability formula.jpg"/>
          <p:cNvPicPr>
            <a:picLocks noGrp="1" noChangeAspect="1"/>
          </p:cNvPicPr>
          <p:nvPr>
            <p:ph idx="1"/>
          </p:nvPr>
        </p:nvPicPr>
        <p:blipFill>
          <a:blip r:embed="rId3" cstate="print"/>
          <a:stretch>
            <a:fillRect/>
          </a:stretch>
        </p:blipFill>
        <p:spPr>
          <a:xfrm>
            <a:off x="990600" y="1248971"/>
            <a:ext cx="7086600" cy="5172802"/>
          </a:xfrm>
        </p:spPr>
      </p:pic>
      <p:sp>
        <p:nvSpPr>
          <p:cNvPr id="6" name="Slide Number Placeholder 5"/>
          <p:cNvSpPr>
            <a:spLocks noGrp="1"/>
          </p:cNvSpPr>
          <p:nvPr>
            <p:ph type="sldNum" sz="quarter" idx="12"/>
          </p:nvPr>
        </p:nvSpPr>
        <p:spPr/>
        <p:txBody>
          <a:bodyPr/>
          <a:lstStyle/>
          <a:p>
            <a:fld id="{5ADCC869-98FB-4A2E-940C-5667EC6B637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http://www.jeffsnotary.com/images/keystone2.jpg"/>
          <p:cNvPicPr>
            <a:picLocks noChangeAspect="1" noChangeArrowheads="1"/>
          </p:cNvPicPr>
          <p:nvPr/>
        </p:nvPicPr>
        <p:blipFill>
          <a:blip r:embed="rId3" cstate="print"/>
          <a:srcRect/>
          <a:stretch>
            <a:fillRect/>
          </a:stretch>
        </p:blipFill>
        <p:spPr bwMode="auto">
          <a:xfrm>
            <a:off x="3124200" y="800100"/>
            <a:ext cx="2857500" cy="2857500"/>
          </a:xfrm>
          <a:prstGeom prst="rect">
            <a:avLst/>
          </a:prstGeom>
          <a:noFill/>
          <a:ln w="9525">
            <a:noFill/>
            <a:miter lim="800000"/>
            <a:headEnd/>
            <a:tailEnd/>
          </a:ln>
        </p:spPr>
      </p:pic>
      <p:sp>
        <p:nvSpPr>
          <p:cNvPr id="10" name="Trapezoid 9"/>
          <p:cNvSpPr/>
          <p:nvPr/>
        </p:nvSpPr>
        <p:spPr>
          <a:xfrm>
            <a:off x="5181600" y="1968590"/>
            <a:ext cx="1600200" cy="1828800"/>
          </a:xfrm>
          <a:prstGeom prst="trapezoid">
            <a:avLst>
              <a:gd name="adj" fmla="val 29557"/>
            </a:avLst>
          </a:prstGeom>
          <a:ln>
            <a:solidFill>
              <a:schemeClr val="tx1"/>
            </a:solidFill>
          </a:ln>
          <a:scene3d>
            <a:camera prst="orthographicFront">
              <a:rot lat="0" lon="0" rev="8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rapezoid 10"/>
          <p:cNvSpPr/>
          <p:nvPr/>
        </p:nvSpPr>
        <p:spPr>
          <a:xfrm>
            <a:off x="5943600" y="2961499"/>
            <a:ext cx="1600200" cy="1828800"/>
          </a:xfrm>
          <a:prstGeom prst="trapezoid">
            <a:avLst>
              <a:gd name="adj" fmla="val 29557"/>
            </a:avLst>
          </a:prstGeom>
          <a:ln>
            <a:solidFill>
              <a:schemeClr val="tx1"/>
            </a:solidFill>
          </a:ln>
          <a:scene3d>
            <a:camera prst="orthographicFront">
              <a:rot lat="0" lon="0" rev="6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rapezoid 4"/>
          <p:cNvSpPr/>
          <p:nvPr/>
        </p:nvSpPr>
        <p:spPr>
          <a:xfrm>
            <a:off x="1524000" y="2866826"/>
            <a:ext cx="1600200" cy="1828800"/>
          </a:xfrm>
          <a:prstGeom prst="trapezoid">
            <a:avLst>
              <a:gd name="adj" fmla="val 29557"/>
            </a:avLst>
          </a:prstGeom>
          <a:solidFill>
            <a:schemeClr val="accent1"/>
          </a:solidFill>
          <a:ln>
            <a:solidFill>
              <a:schemeClr val="tx1"/>
            </a:solidFill>
          </a:ln>
          <a:scene3d>
            <a:camera prst="orthographicFront">
              <a:rot lat="0" lon="0" rev="1440000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6" name="Picture 4" descr="Tool Box Clip Art"/>
          <p:cNvPicPr>
            <a:picLocks noChangeAspect="1" noChangeArrowheads="1"/>
          </p:cNvPicPr>
          <p:nvPr/>
        </p:nvPicPr>
        <p:blipFill>
          <a:blip r:embed="rId4" cstate="print"/>
          <a:srcRect/>
          <a:stretch>
            <a:fillRect/>
          </a:stretch>
        </p:blipFill>
        <p:spPr bwMode="auto">
          <a:xfrm>
            <a:off x="2147483647" y="-1389063"/>
            <a:ext cx="2857500" cy="2838451"/>
          </a:xfrm>
          <a:prstGeom prst="rect">
            <a:avLst/>
          </a:prstGeom>
          <a:noFill/>
          <a:ln w="9525">
            <a:noFill/>
            <a:miter lim="800000"/>
            <a:headEnd/>
            <a:tailEnd/>
          </a:ln>
        </p:spPr>
      </p:pic>
      <p:pic>
        <p:nvPicPr>
          <p:cNvPr id="20487" name="Picture 6" descr="Tool Box Clip Art"/>
          <p:cNvPicPr>
            <a:picLocks noChangeAspect="1" noChangeArrowheads="1"/>
          </p:cNvPicPr>
          <p:nvPr/>
        </p:nvPicPr>
        <p:blipFill>
          <a:blip r:embed="rId4" cstate="print"/>
          <a:srcRect/>
          <a:stretch>
            <a:fillRect/>
          </a:stretch>
        </p:blipFill>
        <p:spPr bwMode="auto">
          <a:xfrm>
            <a:off x="2147483647" y="-1236663"/>
            <a:ext cx="2857500" cy="2838451"/>
          </a:xfrm>
          <a:prstGeom prst="rect">
            <a:avLst/>
          </a:prstGeom>
          <a:noFill/>
          <a:ln w="9525">
            <a:noFill/>
            <a:miter lim="800000"/>
            <a:headEnd/>
            <a:tailEnd/>
          </a:ln>
        </p:spPr>
      </p:pic>
      <p:pic>
        <p:nvPicPr>
          <p:cNvPr id="20488" name="Picture 8" descr="Tool Box Clip Art">
            <a:hlinkClick r:id="rId5"/>
          </p:cNvPr>
          <p:cNvPicPr>
            <a:picLocks noChangeAspect="1" noChangeArrowheads="1"/>
          </p:cNvPicPr>
          <p:nvPr/>
        </p:nvPicPr>
        <p:blipFill>
          <a:blip r:embed="rId6" cstate="print"/>
          <a:srcRect/>
          <a:stretch>
            <a:fillRect/>
          </a:stretch>
        </p:blipFill>
        <p:spPr bwMode="auto">
          <a:xfrm>
            <a:off x="2147483647" y="-482600"/>
            <a:ext cx="952500" cy="942975"/>
          </a:xfrm>
          <a:prstGeom prst="rect">
            <a:avLst/>
          </a:prstGeom>
          <a:noFill/>
          <a:ln w="9525">
            <a:noFill/>
            <a:miter lim="800000"/>
            <a:headEnd/>
            <a:tailEnd/>
          </a:ln>
        </p:spPr>
      </p:pic>
      <p:sp>
        <p:nvSpPr>
          <p:cNvPr id="20489" name="TextBox 11"/>
          <p:cNvSpPr txBox="1">
            <a:spLocks noChangeArrowheads="1"/>
          </p:cNvSpPr>
          <p:nvPr/>
        </p:nvSpPr>
        <p:spPr bwMode="auto">
          <a:xfrm>
            <a:off x="3810000" y="1828800"/>
            <a:ext cx="1524000" cy="1015663"/>
          </a:xfrm>
          <a:prstGeom prst="rect">
            <a:avLst/>
          </a:prstGeom>
          <a:noFill/>
          <a:ln w="9525">
            <a:noFill/>
            <a:miter lim="800000"/>
            <a:headEnd/>
            <a:tailEnd/>
          </a:ln>
        </p:spPr>
        <p:txBody>
          <a:bodyPr>
            <a:prstTxWarp prst="textNoShape">
              <a:avLst/>
            </a:prstTxWarp>
            <a:spAutoFit/>
          </a:bodyPr>
          <a:lstStyle/>
          <a:p>
            <a:pPr algn="ctr"/>
            <a:r>
              <a:rPr lang="en-US" sz="2000" b="1" dirty="0">
                <a:solidFill>
                  <a:schemeClr val="bg1"/>
                </a:solidFill>
              </a:rPr>
              <a:t>PA </a:t>
            </a:r>
          </a:p>
          <a:p>
            <a:pPr algn="ctr"/>
            <a:r>
              <a:rPr lang="en-US" sz="2000" b="1" dirty="0">
                <a:solidFill>
                  <a:schemeClr val="bg1"/>
                </a:solidFill>
              </a:rPr>
              <a:t>Common Core</a:t>
            </a:r>
          </a:p>
        </p:txBody>
      </p:sp>
      <p:grpSp>
        <p:nvGrpSpPr>
          <p:cNvPr id="2" name="Group 1"/>
          <p:cNvGrpSpPr>
            <a:grpSpLocks/>
          </p:cNvGrpSpPr>
          <p:nvPr/>
        </p:nvGrpSpPr>
        <p:grpSpPr bwMode="auto">
          <a:xfrm>
            <a:off x="2130425" y="1971675"/>
            <a:ext cx="1831975" cy="1828800"/>
            <a:chOff x="1901582" y="1447800"/>
            <a:chExt cx="1832218" cy="1828800"/>
          </a:xfrm>
        </p:grpSpPr>
        <p:sp>
          <p:nvSpPr>
            <p:cNvPr id="9" name="Trapezoid 8"/>
            <p:cNvSpPr/>
            <p:nvPr/>
          </p:nvSpPr>
          <p:spPr>
            <a:xfrm>
              <a:off x="2133600" y="1447800"/>
              <a:ext cx="1600200" cy="1828800"/>
            </a:xfrm>
            <a:prstGeom prst="trapezoid">
              <a:avLst>
                <a:gd name="adj" fmla="val 29557"/>
              </a:avLst>
            </a:prstGeom>
            <a:solidFill>
              <a:schemeClr val="accent5"/>
            </a:solidFill>
            <a:ln>
              <a:solidFill>
                <a:schemeClr val="tx1"/>
              </a:solidFill>
            </a:ln>
            <a:scene3d>
              <a:camera prst="orthographicFront">
                <a:rot lat="0" lon="0" rev="127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1901582" y="1573173"/>
              <a:ext cx="1447800" cy="584775"/>
            </a:xfrm>
            <a:prstGeom prst="rect">
              <a:avLst/>
            </a:prstGeom>
            <a:noFill/>
            <a:ln>
              <a:noFill/>
            </a:ln>
            <a:scene3d>
              <a:camera prst="orthographicFront">
                <a:rot lat="0" lon="0" rev="2100000"/>
              </a:camera>
              <a:lightRig rig="threePt" dir="t"/>
            </a:scene3d>
          </p:spPr>
          <p:txBody>
            <a:bodyPr>
              <a:spAutoFit/>
            </a:bodyPr>
            <a:lstStyle/>
            <a:p>
              <a:pPr algn="ctr">
                <a:defRPr/>
              </a:pPr>
              <a:r>
                <a:rPr lang="en-US" sz="1600" b="1" dirty="0">
                  <a:latin typeface="Arial" charset="0"/>
                  <a:ea typeface="ＭＳ Ｐゴシック" charset="0"/>
                  <a:cs typeface="Arial" charset="0"/>
                </a:rPr>
                <a:t>Text Complexity</a:t>
              </a:r>
            </a:p>
          </p:txBody>
        </p:sp>
      </p:grpSp>
      <p:sp>
        <p:nvSpPr>
          <p:cNvPr id="19" name="TextBox 18"/>
          <p:cNvSpPr txBox="1"/>
          <p:nvPr/>
        </p:nvSpPr>
        <p:spPr>
          <a:xfrm>
            <a:off x="1143000" y="3134895"/>
            <a:ext cx="1447800" cy="584775"/>
          </a:xfrm>
          <a:prstGeom prst="rect">
            <a:avLst/>
          </a:prstGeom>
          <a:noFill/>
          <a:scene3d>
            <a:camera prst="orthographicFront">
              <a:rot lat="0" lon="0" rev="3600000"/>
            </a:camera>
            <a:lightRig rig="threePt" dir="t"/>
          </a:scene3d>
        </p:spPr>
        <p:txBody>
          <a:bodyPr>
            <a:spAutoFit/>
          </a:bodyPr>
          <a:lstStyle/>
          <a:p>
            <a:pPr>
              <a:defRPr/>
            </a:pPr>
            <a:r>
              <a:rPr lang="en-US" sz="1600" b="1" dirty="0">
                <a:latin typeface="Arial" charset="0"/>
                <a:ea typeface="ＭＳ Ｐゴシック" charset="0"/>
                <a:cs typeface="Arial" charset="0"/>
              </a:rPr>
              <a:t>Standards</a:t>
            </a:r>
          </a:p>
          <a:p>
            <a:pPr>
              <a:defRPr/>
            </a:pPr>
            <a:r>
              <a:rPr lang="en-US" sz="1600" b="1" dirty="0">
                <a:latin typeface="Arial" charset="0"/>
                <a:ea typeface="ＭＳ Ｐゴシック" charset="0"/>
                <a:cs typeface="Arial" charset="0"/>
              </a:rPr>
              <a:t>Overview </a:t>
            </a:r>
          </a:p>
        </p:txBody>
      </p:sp>
      <p:sp>
        <p:nvSpPr>
          <p:cNvPr id="20" name="TextBox 19"/>
          <p:cNvSpPr txBox="1"/>
          <p:nvPr/>
        </p:nvSpPr>
        <p:spPr>
          <a:xfrm>
            <a:off x="5617347" y="2124887"/>
            <a:ext cx="1447800" cy="338554"/>
          </a:xfrm>
          <a:prstGeom prst="rect">
            <a:avLst/>
          </a:prstGeom>
          <a:noFill/>
          <a:scene3d>
            <a:camera prst="orthographicFront">
              <a:rot lat="0" lon="0" rev="19500000"/>
            </a:camera>
            <a:lightRig rig="threePt" dir="t"/>
          </a:scene3d>
        </p:spPr>
        <p:txBody>
          <a:bodyPr>
            <a:spAutoFit/>
          </a:bodyPr>
          <a:lstStyle/>
          <a:p>
            <a:pPr algn="ctr">
              <a:defRPr/>
            </a:pPr>
            <a:r>
              <a:rPr lang="en-US" sz="1600" b="1" dirty="0">
                <a:latin typeface="Arial" charset="0"/>
                <a:ea typeface="ＭＳ Ｐゴシック" charset="0"/>
                <a:cs typeface="Arial" charset="0"/>
              </a:rPr>
              <a:t>Writing</a:t>
            </a:r>
          </a:p>
        </p:txBody>
      </p:sp>
      <p:sp>
        <p:nvSpPr>
          <p:cNvPr id="21" name="TextBox 20"/>
          <p:cNvSpPr txBox="1"/>
          <p:nvPr/>
        </p:nvSpPr>
        <p:spPr>
          <a:xfrm>
            <a:off x="6553200" y="3367324"/>
            <a:ext cx="1447800" cy="584775"/>
          </a:xfrm>
          <a:prstGeom prst="rect">
            <a:avLst/>
          </a:prstGeom>
          <a:noFill/>
          <a:scene3d>
            <a:camera prst="orthographicFront">
              <a:rot lat="0" lon="0" rev="17700000"/>
            </a:camera>
            <a:lightRig rig="threePt" dir="t"/>
          </a:scene3d>
        </p:spPr>
        <p:txBody>
          <a:bodyPr>
            <a:spAutoFit/>
          </a:bodyPr>
          <a:lstStyle/>
          <a:p>
            <a:pPr>
              <a:defRPr/>
            </a:pPr>
            <a:r>
              <a:rPr lang="en-US" sz="1600" b="1" dirty="0">
                <a:latin typeface="Arial" charset="0"/>
                <a:ea typeface="ＭＳ Ｐゴシック" charset="0"/>
                <a:cs typeface="Arial" charset="0"/>
              </a:rPr>
              <a:t>Evaluating</a:t>
            </a:r>
          </a:p>
          <a:p>
            <a:pPr>
              <a:defRPr/>
            </a:pPr>
            <a:r>
              <a:rPr lang="en-US" sz="1600" b="1" dirty="0">
                <a:latin typeface="Arial" charset="0"/>
                <a:ea typeface="ＭＳ Ｐゴシック" charset="0"/>
                <a:cs typeface="Arial" charset="0"/>
              </a:rPr>
              <a:t>Curriculum</a:t>
            </a:r>
            <a:endParaRPr lang="en-US" b="1" dirty="0">
              <a:solidFill>
                <a:schemeClr val="bg1"/>
              </a:solidFill>
              <a:latin typeface="Arial" charset="0"/>
              <a:ea typeface="ＭＳ Ｐゴシック" charset="0"/>
              <a:cs typeface="Arial" charset="0"/>
            </a:endParaRPr>
          </a:p>
        </p:txBody>
      </p:sp>
      <p:grpSp>
        <p:nvGrpSpPr>
          <p:cNvPr id="3" name="Group 22"/>
          <p:cNvGrpSpPr>
            <a:grpSpLocks/>
          </p:cNvGrpSpPr>
          <p:nvPr/>
        </p:nvGrpSpPr>
        <p:grpSpPr bwMode="auto">
          <a:xfrm>
            <a:off x="3581400" y="3648075"/>
            <a:ext cx="1887538" cy="1609725"/>
            <a:chOff x="1828799" y="2971800"/>
            <a:chExt cx="3640139" cy="3276600"/>
          </a:xfrm>
        </p:grpSpPr>
        <p:grpSp>
          <p:nvGrpSpPr>
            <p:cNvPr id="4" name="Group 23"/>
            <p:cNvGrpSpPr>
              <a:grpSpLocks/>
            </p:cNvGrpSpPr>
            <p:nvPr/>
          </p:nvGrpSpPr>
          <p:grpSpPr bwMode="auto">
            <a:xfrm>
              <a:off x="1828799" y="2971800"/>
              <a:ext cx="3640139" cy="3276600"/>
              <a:chOff x="914401" y="2798763"/>
              <a:chExt cx="4554538" cy="3449637"/>
            </a:xfrm>
          </p:grpSpPr>
          <p:grpSp>
            <p:nvGrpSpPr>
              <p:cNvPr id="6" name="Group 25"/>
              <p:cNvGrpSpPr>
                <a:grpSpLocks/>
              </p:cNvGrpSpPr>
              <p:nvPr/>
            </p:nvGrpSpPr>
            <p:grpSpPr bwMode="auto">
              <a:xfrm>
                <a:off x="914401" y="2798763"/>
                <a:ext cx="4554538" cy="3449637"/>
                <a:chOff x="3675063" y="2798763"/>
                <a:chExt cx="1793875" cy="1260475"/>
              </a:xfrm>
            </p:grpSpPr>
            <p:sp>
              <p:nvSpPr>
                <p:cNvPr id="20499" name="AutoShape 5"/>
                <p:cNvSpPr>
                  <a:spLocks noChangeAspect="1" noChangeArrowheads="1" noTextEdit="1"/>
                </p:cNvSpPr>
                <p:nvPr/>
              </p:nvSpPr>
              <p:spPr bwMode="auto">
                <a:xfrm>
                  <a:off x="3675063" y="2798763"/>
                  <a:ext cx="1793875" cy="1260475"/>
                </a:xfrm>
                <a:prstGeom prst="rect">
                  <a:avLst/>
                </a:prstGeom>
                <a:noFill/>
                <a:ln w="9525">
                  <a:noFill/>
                  <a:miter lim="800000"/>
                  <a:headEnd/>
                  <a:tailEnd/>
                </a:ln>
              </p:spPr>
              <p:txBody>
                <a:bodyPr>
                  <a:prstTxWarp prst="textNoShape">
                    <a:avLst/>
                  </a:prstTxWarp>
                </a:bodyPr>
                <a:lstStyle/>
                <a:p>
                  <a:endParaRPr lang="en-US"/>
                </a:p>
              </p:txBody>
            </p:sp>
            <p:sp>
              <p:nvSpPr>
                <p:cNvPr id="20500" name="Freeform 28"/>
                <p:cNvSpPr>
                  <a:spLocks/>
                </p:cNvSpPr>
                <p:nvPr/>
              </p:nvSpPr>
              <p:spPr bwMode="auto">
                <a:xfrm>
                  <a:off x="3675063" y="2798763"/>
                  <a:ext cx="1793875" cy="1260475"/>
                </a:xfrm>
                <a:custGeom>
                  <a:avLst/>
                  <a:gdLst>
                    <a:gd name="T0" fmla="*/ 2147483647 w 2260"/>
                    <a:gd name="T1" fmla="*/ 2147483647 h 1588"/>
                    <a:gd name="T2" fmla="*/ 2147483647 w 2260"/>
                    <a:gd name="T3" fmla="*/ 2147483647 h 1588"/>
                    <a:gd name="T4" fmla="*/ 2147483647 w 2260"/>
                    <a:gd name="T5" fmla="*/ 2147483647 h 1588"/>
                    <a:gd name="T6" fmla="*/ 2147483647 w 2260"/>
                    <a:gd name="T7" fmla="*/ 2147483647 h 1588"/>
                    <a:gd name="T8" fmla="*/ 2147483647 w 2260"/>
                    <a:gd name="T9" fmla="*/ 2147483647 h 1588"/>
                    <a:gd name="T10" fmla="*/ 2147483647 w 2260"/>
                    <a:gd name="T11" fmla="*/ 2147483647 h 1588"/>
                    <a:gd name="T12" fmla="*/ 2147483647 w 2260"/>
                    <a:gd name="T13" fmla="*/ 2147483647 h 1588"/>
                    <a:gd name="T14" fmla="*/ 2147483647 w 2260"/>
                    <a:gd name="T15" fmla="*/ 2147483647 h 1588"/>
                    <a:gd name="T16" fmla="*/ 2147483647 w 2260"/>
                    <a:gd name="T17" fmla="*/ 2147483647 h 1588"/>
                    <a:gd name="T18" fmla="*/ 2147483647 w 2260"/>
                    <a:gd name="T19" fmla="*/ 2147483647 h 1588"/>
                    <a:gd name="T20" fmla="*/ 2147483647 w 2260"/>
                    <a:gd name="T21" fmla="*/ 2147483647 h 1588"/>
                    <a:gd name="T22" fmla="*/ 2147483647 w 2260"/>
                    <a:gd name="T23" fmla="*/ 2147483647 h 1588"/>
                    <a:gd name="T24" fmla="*/ 2147483647 w 2260"/>
                    <a:gd name="T25" fmla="*/ 2147483647 h 1588"/>
                    <a:gd name="T26" fmla="*/ 2147483647 w 2260"/>
                    <a:gd name="T27" fmla="*/ 2147483647 h 1588"/>
                    <a:gd name="T28" fmla="*/ 2147483647 w 2260"/>
                    <a:gd name="T29" fmla="*/ 2147483647 h 1588"/>
                    <a:gd name="T30" fmla="*/ 2147483647 w 2260"/>
                    <a:gd name="T31" fmla="*/ 2147483647 h 1588"/>
                    <a:gd name="T32" fmla="*/ 2147483647 w 2260"/>
                    <a:gd name="T33" fmla="*/ 2147483647 h 1588"/>
                    <a:gd name="T34" fmla="*/ 2147483647 w 2260"/>
                    <a:gd name="T35" fmla="*/ 0 h 1588"/>
                    <a:gd name="T36" fmla="*/ 2147483647 w 2260"/>
                    <a:gd name="T37" fmla="*/ 2147483647 h 1588"/>
                    <a:gd name="T38" fmla="*/ 2147483647 w 2260"/>
                    <a:gd name="T39" fmla="*/ 2147483647 h 1588"/>
                    <a:gd name="T40" fmla="*/ 2147483647 w 2260"/>
                    <a:gd name="T41" fmla="*/ 2147483647 h 1588"/>
                    <a:gd name="T42" fmla="*/ 2147483647 w 2260"/>
                    <a:gd name="T43" fmla="*/ 2147483647 h 1588"/>
                    <a:gd name="T44" fmla="*/ 2147483647 w 2260"/>
                    <a:gd name="T45" fmla="*/ 2147483647 h 1588"/>
                    <a:gd name="T46" fmla="*/ 2147483647 w 2260"/>
                    <a:gd name="T47" fmla="*/ 2147483647 h 1588"/>
                    <a:gd name="T48" fmla="*/ 0 w 2260"/>
                    <a:gd name="T49" fmla="*/ 2147483647 h 1588"/>
                    <a:gd name="T50" fmla="*/ 2147483647 w 2260"/>
                    <a:gd name="T51" fmla="*/ 2147483647 h 1588"/>
                    <a:gd name="T52" fmla="*/ 2147483647 w 2260"/>
                    <a:gd name="T53" fmla="*/ 2147483647 h 1588"/>
                    <a:gd name="T54" fmla="*/ 2147483647 w 2260"/>
                    <a:gd name="T55" fmla="*/ 2147483647 h 1588"/>
                    <a:gd name="T56" fmla="*/ 2147483647 w 2260"/>
                    <a:gd name="T57" fmla="*/ 2147483647 h 1588"/>
                    <a:gd name="T58" fmla="*/ 2147483647 w 2260"/>
                    <a:gd name="T59" fmla="*/ 2147483647 h 1588"/>
                    <a:gd name="T60" fmla="*/ 2147483647 w 2260"/>
                    <a:gd name="T61" fmla="*/ 2147483647 h 1588"/>
                    <a:gd name="T62" fmla="*/ 2147483647 w 2260"/>
                    <a:gd name="T63" fmla="*/ 2147483647 h 1588"/>
                    <a:gd name="T64" fmla="*/ 2147483647 w 2260"/>
                    <a:gd name="T65" fmla="*/ 2147483647 h 1588"/>
                    <a:gd name="T66" fmla="*/ 2147483647 w 2260"/>
                    <a:gd name="T67" fmla="*/ 2147483647 h 1588"/>
                    <a:gd name="T68" fmla="*/ 2147483647 w 2260"/>
                    <a:gd name="T69" fmla="*/ 2147483647 h 1588"/>
                    <a:gd name="T70" fmla="*/ 2147483647 w 2260"/>
                    <a:gd name="T71" fmla="*/ 2147483647 h 1588"/>
                    <a:gd name="T72" fmla="*/ 2147483647 w 2260"/>
                    <a:gd name="T73" fmla="*/ 2147483647 h 1588"/>
                    <a:gd name="T74" fmla="*/ 2147483647 w 2260"/>
                    <a:gd name="T75" fmla="*/ 2147483647 h 1588"/>
                    <a:gd name="T76" fmla="*/ 2147483647 w 2260"/>
                    <a:gd name="T77" fmla="*/ 2147483647 h 1588"/>
                    <a:gd name="T78" fmla="*/ 2147483647 w 2260"/>
                    <a:gd name="T79" fmla="*/ 2147483647 h 1588"/>
                    <a:gd name="T80" fmla="*/ 2147483647 w 2260"/>
                    <a:gd name="T81" fmla="*/ 2147483647 h 1588"/>
                    <a:gd name="T82" fmla="*/ 2147483647 w 2260"/>
                    <a:gd name="T83" fmla="*/ 2147483647 h 15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0"/>
                    <a:gd name="T127" fmla="*/ 0 h 1588"/>
                    <a:gd name="T128" fmla="*/ 2260 w 2260"/>
                    <a:gd name="T129" fmla="*/ 1588 h 15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0" h="1588">
                      <a:moveTo>
                        <a:pt x="2260" y="609"/>
                      </a:moveTo>
                      <a:lnTo>
                        <a:pt x="1989" y="285"/>
                      </a:lnTo>
                      <a:lnTo>
                        <a:pt x="972" y="285"/>
                      </a:lnTo>
                      <a:lnTo>
                        <a:pt x="972" y="217"/>
                      </a:lnTo>
                      <a:lnTo>
                        <a:pt x="973" y="203"/>
                      </a:lnTo>
                      <a:lnTo>
                        <a:pt x="974" y="189"/>
                      </a:lnTo>
                      <a:lnTo>
                        <a:pt x="977" y="175"/>
                      </a:lnTo>
                      <a:lnTo>
                        <a:pt x="983" y="161"/>
                      </a:lnTo>
                      <a:lnTo>
                        <a:pt x="989" y="148"/>
                      </a:lnTo>
                      <a:lnTo>
                        <a:pt x="996" y="136"/>
                      </a:lnTo>
                      <a:lnTo>
                        <a:pt x="1005" y="124"/>
                      </a:lnTo>
                      <a:lnTo>
                        <a:pt x="1014" y="114"/>
                      </a:lnTo>
                      <a:lnTo>
                        <a:pt x="1025" y="105"/>
                      </a:lnTo>
                      <a:lnTo>
                        <a:pt x="1036" y="96"/>
                      </a:lnTo>
                      <a:lnTo>
                        <a:pt x="1049" y="89"/>
                      </a:lnTo>
                      <a:lnTo>
                        <a:pt x="1061" y="82"/>
                      </a:lnTo>
                      <a:lnTo>
                        <a:pt x="1075" y="77"/>
                      </a:lnTo>
                      <a:lnTo>
                        <a:pt x="1089" y="74"/>
                      </a:lnTo>
                      <a:lnTo>
                        <a:pt x="1103" y="72"/>
                      </a:lnTo>
                      <a:lnTo>
                        <a:pt x="1117" y="71"/>
                      </a:lnTo>
                      <a:lnTo>
                        <a:pt x="1283" y="71"/>
                      </a:lnTo>
                      <a:lnTo>
                        <a:pt x="1298" y="72"/>
                      </a:lnTo>
                      <a:lnTo>
                        <a:pt x="1311" y="74"/>
                      </a:lnTo>
                      <a:lnTo>
                        <a:pt x="1325" y="77"/>
                      </a:lnTo>
                      <a:lnTo>
                        <a:pt x="1338" y="82"/>
                      </a:lnTo>
                      <a:lnTo>
                        <a:pt x="1350" y="89"/>
                      </a:lnTo>
                      <a:lnTo>
                        <a:pt x="1363" y="96"/>
                      </a:lnTo>
                      <a:lnTo>
                        <a:pt x="1375" y="105"/>
                      </a:lnTo>
                      <a:lnTo>
                        <a:pt x="1385" y="114"/>
                      </a:lnTo>
                      <a:lnTo>
                        <a:pt x="1394" y="124"/>
                      </a:lnTo>
                      <a:lnTo>
                        <a:pt x="1403" y="136"/>
                      </a:lnTo>
                      <a:lnTo>
                        <a:pt x="1410" y="148"/>
                      </a:lnTo>
                      <a:lnTo>
                        <a:pt x="1417" y="161"/>
                      </a:lnTo>
                      <a:lnTo>
                        <a:pt x="1422" y="175"/>
                      </a:lnTo>
                      <a:lnTo>
                        <a:pt x="1425" y="189"/>
                      </a:lnTo>
                      <a:lnTo>
                        <a:pt x="1426" y="203"/>
                      </a:lnTo>
                      <a:lnTo>
                        <a:pt x="1428" y="217"/>
                      </a:lnTo>
                      <a:lnTo>
                        <a:pt x="1499" y="217"/>
                      </a:lnTo>
                      <a:lnTo>
                        <a:pt x="1498" y="196"/>
                      </a:lnTo>
                      <a:lnTo>
                        <a:pt x="1494" y="175"/>
                      </a:lnTo>
                      <a:lnTo>
                        <a:pt x="1490" y="154"/>
                      </a:lnTo>
                      <a:lnTo>
                        <a:pt x="1483" y="133"/>
                      </a:lnTo>
                      <a:lnTo>
                        <a:pt x="1474" y="115"/>
                      </a:lnTo>
                      <a:lnTo>
                        <a:pt x="1463" y="97"/>
                      </a:lnTo>
                      <a:lnTo>
                        <a:pt x="1451" y="79"/>
                      </a:lnTo>
                      <a:lnTo>
                        <a:pt x="1436" y="63"/>
                      </a:lnTo>
                      <a:lnTo>
                        <a:pt x="1420" y="49"/>
                      </a:lnTo>
                      <a:lnTo>
                        <a:pt x="1402" y="37"/>
                      </a:lnTo>
                      <a:lnTo>
                        <a:pt x="1385" y="25"/>
                      </a:lnTo>
                      <a:lnTo>
                        <a:pt x="1365" y="16"/>
                      </a:lnTo>
                      <a:lnTo>
                        <a:pt x="1346" y="9"/>
                      </a:lnTo>
                      <a:lnTo>
                        <a:pt x="1325" y="5"/>
                      </a:lnTo>
                      <a:lnTo>
                        <a:pt x="1304" y="1"/>
                      </a:lnTo>
                      <a:lnTo>
                        <a:pt x="1283" y="0"/>
                      </a:lnTo>
                      <a:lnTo>
                        <a:pt x="1117" y="0"/>
                      </a:lnTo>
                      <a:lnTo>
                        <a:pt x="1095" y="1"/>
                      </a:lnTo>
                      <a:lnTo>
                        <a:pt x="1073" y="5"/>
                      </a:lnTo>
                      <a:lnTo>
                        <a:pt x="1052" y="10"/>
                      </a:lnTo>
                      <a:lnTo>
                        <a:pt x="1033" y="17"/>
                      </a:lnTo>
                      <a:lnTo>
                        <a:pt x="1014" y="26"/>
                      </a:lnTo>
                      <a:lnTo>
                        <a:pt x="996" y="37"/>
                      </a:lnTo>
                      <a:lnTo>
                        <a:pt x="980" y="49"/>
                      </a:lnTo>
                      <a:lnTo>
                        <a:pt x="964" y="63"/>
                      </a:lnTo>
                      <a:lnTo>
                        <a:pt x="950" y="79"/>
                      </a:lnTo>
                      <a:lnTo>
                        <a:pt x="937" y="96"/>
                      </a:lnTo>
                      <a:lnTo>
                        <a:pt x="927" y="114"/>
                      </a:lnTo>
                      <a:lnTo>
                        <a:pt x="918" y="133"/>
                      </a:lnTo>
                      <a:lnTo>
                        <a:pt x="911" y="153"/>
                      </a:lnTo>
                      <a:lnTo>
                        <a:pt x="905" y="174"/>
                      </a:lnTo>
                      <a:lnTo>
                        <a:pt x="901" y="196"/>
                      </a:lnTo>
                      <a:lnTo>
                        <a:pt x="900" y="217"/>
                      </a:lnTo>
                      <a:lnTo>
                        <a:pt x="900" y="285"/>
                      </a:lnTo>
                      <a:lnTo>
                        <a:pt x="274" y="285"/>
                      </a:lnTo>
                      <a:lnTo>
                        <a:pt x="0" y="623"/>
                      </a:lnTo>
                      <a:lnTo>
                        <a:pt x="0" y="1505"/>
                      </a:lnTo>
                      <a:lnTo>
                        <a:pt x="165" y="1505"/>
                      </a:lnTo>
                      <a:lnTo>
                        <a:pt x="169" y="1522"/>
                      </a:lnTo>
                      <a:lnTo>
                        <a:pt x="176" y="1539"/>
                      </a:lnTo>
                      <a:lnTo>
                        <a:pt x="185" y="1552"/>
                      </a:lnTo>
                      <a:lnTo>
                        <a:pt x="197" y="1564"/>
                      </a:lnTo>
                      <a:lnTo>
                        <a:pt x="211" y="1574"/>
                      </a:lnTo>
                      <a:lnTo>
                        <a:pt x="226" y="1582"/>
                      </a:lnTo>
                      <a:lnTo>
                        <a:pt x="243" y="1587"/>
                      </a:lnTo>
                      <a:lnTo>
                        <a:pt x="260" y="1588"/>
                      </a:lnTo>
                      <a:lnTo>
                        <a:pt x="277" y="1587"/>
                      </a:lnTo>
                      <a:lnTo>
                        <a:pt x="295" y="1582"/>
                      </a:lnTo>
                      <a:lnTo>
                        <a:pt x="310" y="1574"/>
                      </a:lnTo>
                      <a:lnTo>
                        <a:pt x="324" y="1564"/>
                      </a:lnTo>
                      <a:lnTo>
                        <a:pt x="335" y="1552"/>
                      </a:lnTo>
                      <a:lnTo>
                        <a:pt x="344" y="1539"/>
                      </a:lnTo>
                      <a:lnTo>
                        <a:pt x="351" y="1522"/>
                      </a:lnTo>
                      <a:lnTo>
                        <a:pt x="356" y="1505"/>
                      </a:lnTo>
                      <a:lnTo>
                        <a:pt x="872" y="1505"/>
                      </a:lnTo>
                      <a:lnTo>
                        <a:pt x="876" y="1522"/>
                      </a:lnTo>
                      <a:lnTo>
                        <a:pt x="883" y="1539"/>
                      </a:lnTo>
                      <a:lnTo>
                        <a:pt x="893" y="1552"/>
                      </a:lnTo>
                      <a:lnTo>
                        <a:pt x="905" y="1564"/>
                      </a:lnTo>
                      <a:lnTo>
                        <a:pt x="919" y="1574"/>
                      </a:lnTo>
                      <a:lnTo>
                        <a:pt x="934" y="1582"/>
                      </a:lnTo>
                      <a:lnTo>
                        <a:pt x="951" y="1587"/>
                      </a:lnTo>
                      <a:lnTo>
                        <a:pt x="968" y="1588"/>
                      </a:lnTo>
                      <a:lnTo>
                        <a:pt x="986" y="1587"/>
                      </a:lnTo>
                      <a:lnTo>
                        <a:pt x="1003" y="1582"/>
                      </a:lnTo>
                      <a:lnTo>
                        <a:pt x="1018" y="1574"/>
                      </a:lnTo>
                      <a:lnTo>
                        <a:pt x="1032" y="1564"/>
                      </a:lnTo>
                      <a:lnTo>
                        <a:pt x="1043" y="1552"/>
                      </a:lnTo>
                      <a:lnTo>
                        <a:pt x="1052" y="1539"/>
                      </a:lnTo>
                      <a:lnTo>
                        <a:pt x="1059" y="1522"/>
                      </a:lnTo>
                      <a:lnTo>
                        <a:pt x="1064" y="1505"/>
                      </a:lnTo>
                      <a:lnTo>
                        <a:pt x="1941" y="1505"/>
                      </a:lnTo>
                      <a:lnTo>
                        <a:pt x="1946" y="1522"/>
                      </a:lnTo>
                      <a:lnTo>
                        <a:pt x="1953" y="1539"/>
                      </a:lnTo>
                      <a:lnTo>
                        <a:pt x="1963" y="1552"/>
                      </a:lnTo>
                      <a:lnTo>
                        <a:pt x="1974" y="1564"/>
                      </a:lnTo>
                      <a:lnTo>
                        <a:pt x="1988" y="1574"/>
                      </a:lnTo>
                      <a:lnTo>
                        <a:pt x="2003" y="1582"/>
                      </a:lnTo>
                      <a:lnTo>
                        <a:pt x="2021" y="1587"/>
                      </a:lnTo>
                      <a:lnTo>
                        <a:pt x="2038" y="1588"/>
                      </a:lnTo>
                      <a:lnTo>
                        <a:pt x="2055" y="1587"/>
                      </a:lnTo>
                      <a:lnTo>
                        <a:pt x="2072" y="1582"/>
                      </a:lnTo>
                      <a:lnTo>
                        <a:pt x="2087" y="1574"/>
                      </a:lnTo>
                      <a:lnTo>
                        <a:pt x="2101" y="1564"/>
                      </a:lnTo>
                      <a:lnTo>
                        <a:pt x="2113" y="1552"/>
                      </a:lnTo>
                      <a:lnTo>
                        <a:pt x="2122" y="1539"/>
                      </a:lnTo>
                      <a:lnTo>
                        <a:pt x="2129" y="1522"/>
                      </a:lnTo>
                      <a:lnTo>
                        <a:pt x="2133" y="1505"/>
                      </a:lnTo>
                      <a:lnTo>
                        <a:pt x="2260" y="1505"/>
                      </a:lnTo>
                      <a:lnTo>
                        <a:pt x="2260" y="609"/>
                      </a:lnTo>
                      <a:close/>
                    </a:path>
                  </a:pathLst>
                </a:custGeom>
                <a:solidFill>
                  <a:srgbClr val="000000"/>
                </a:solidFill>
                <a:ln w="9525">
                  <a:noFill/>
                  <a:round/>
                  <a:headEnd/>
                  <a:tailEnd/>
                </a:ln>
              </p:spPr>
              <p:txBody>
                <a:bodyPr>
                  <a:prstTxWarp prst="textNoShape">
                    <a:avLst/>
                  </a:prstTxWarp>
                </a:bodyPr>
                <a:lstStyle/>
                <a:p>
                  <a:endParaRPr lang="en-US"/>
                </a:p>
              </p:txBody>
            </p:sp>
            <p:sp>
              <p:nvSpPr>
                <p:cNvPr id="20501" name="Freeform 29"/>
                <p:cNvSpPr>
                  <a:spLocks/>
                </p:cNvSpPr>
                <p:nvPr/>
              </p:nvSpPr>
              <p:spPr bwMode="auto">
                <a:xfrm>
                  <a:off x="3762376" y="3081338"/>
                  <a:ext cx="506413" cy="193675"/>
                </a:xfrm>
                <a:custGeom>
                  <a:avLst/>
                  <a:gdLst>
                    <a:gd name="T0" fmla="*/ 2147483647 w 637"/>
                    <a:gd name="T1" fmla="*/ 0 h 243"/>
                    <a:gd name="T2" fmla="*/ 2147483647 w 637"/>
                    <a:gd name="T3" fmla="*/ 0 h 243"/>
                    <a:gd name="T4" fmla="*/ 2147483647 w 637"/>
                    <a:gd name="T5" fmla="*/ 2147483647 h 243"/>
                    <a:gd name="T6" fmla="*/ 0 w 637"/>
                    <a:gd name="T7" fmla="*/ 2147483647 h 243"/>
                    <a:gd name="T8" fmla="*/ 2147483647 w 637"/>
                    <a:gd name="T9" fmla="*/ 0 h 243"/>
                    <a:gd name="T10" fmla="*/ 0 60000 65536"/>
                    <a:gd name="T11" fmla="*/ 0 60000 65536"/>
                    <a:gd name="T12" fmla="*/ 0 60000 65536"/>
                    <a:gd name="T13" fmla="*/ 0 60000 65536"/>
                    <a:gd name="T14" fmla="*/ 0 60000 65536"/>
                    <a:gd name="T15" fmla="*/ 0 w 637"/>
                    <a:gd name="T16" fmla="*/ 0 h 243"/>
                    <a:gd name="T17" fmla="*/ 637 w 637"/>
                    <a:gd name="T18" fmla="*/ 243 h 243"/>
                  </a:gdLst>
                  <a:ahLst/>
                  <a:cxnLst>
                    <a:cxn ang="T10">
                      <a:pos x="T0" y="T1"/>
                    </a:cxn>
                    <a:cxn ang="T11">
                      <a:pos x="T2" y="T3"/>
                    </a:cxn>
                    <a:cxn ang="T12">
                      <a:pos x="T4" y="T5"/>
                    </a:cxn>
                    <a:cxn ang="T13">
                      <a:pos x="T6" y="T7"/>
                    </a:cxn>
                    <a:cxn ang="T14">
                      <a:pos x="T8" y="T9"/>
                    </a:cxn>
                  </a:cxnLst>
                  <a:rect l="T15" t="T16" r="T17" b="T18"/>
                  <a:pathLst>
                    <a:path w="637" h="243">
                      <a:moveTo>
                        <a:pt x="198" y="0"/>
                      </a:moveTo>
                      <a:lnTo>
                        <a:pt x="440" y="0"/>
                      </a:lnTo>
                      <a:lnTo>
                        <a:pt x="637" y="243"/>
                      </a:lnTo>
                      <a:lnTo>
                        <a:pt x="0" y="243"/>
                      </a:lnTo>
                      <a:lnTo>
                        <a:pt x="198" y="0"/>
                      </a:lnTo>
                      <a:close/>
                    </a:path>
                  </a:pathLst>
                </a:custGeom>
                <a:solidFill>
                  <a:srgbClr val="FFFF00"/>
                </a:solidFill>
                <a:ln w="9525">
                  <a:noFill/>
                  <a:round/>
                  <a:headEnd/>
                  <a:tailEnd/>
                </a:ln>
              </p:spPr>
              <p:txBody>
                <a:bodyPr>
                  <a:prstTxWarp prst="textNoShape">
                    <a:avLst/>
                  </a:prstTxWarp>
                </a:bodyPr>
                <a:lstStyle/>
                <a:p>
                  <a:endParaRPr lang="en-US"/>
                </a:p>
              </p:txBody>
            </p:sp>
            <p:sp>
              <p:nvSpPr>
                <p:cNvPr id="20502" name="Rectangle 30"/>
                <p:cNvSpPr>
                  <a:spLocks noChangeArrowheads="1"/>
                </p:cNvSpPr>
                <p:nvPr/>
              </p:nvSpPr>
              <p:spPr bwMode="auto">
                <a:xfrm>
                  <a:off x="3732213" y="3475038"/>
                  <a:ext cx="568325" cy="461963"/>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0503" name="Rectangle 31"/>
                <p:cNvSpPr>
                  <a:spLocks noChangeArrowheads="1"/>
                </p:cNvSpPr>
                <p:nvPr/>
              </p:nvSpPr>
              <p:spPr bwMode="auto">
                <a:xfrm>
                  <a:off x="3732213" y="3330576"/>
                  <a:ext cx="568325" cy="87313"/>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0504" name="Freeform 32"/>
                <p:cNvSpPr>
                  <a:spLocks/>
                </p:cNvSpPr>
                <p:nvPr/>
              </p:nvSpPr>
              <p:spPr bwMode="auto">
                <a:xfrm>
                  <a:off x="4946651" y="3419476"/>
                  <a:ext cx="58738" cy="119063"/>
                </a:xfrm>
                <a:custGeom>
                  <a:avLst/>
                  <a:gdLst>
                    <a:gd name="T0" fmla="*/ 0 w 73"/>
                    <a:gd name="T1" fmla="*/ 0 h 151"/>
                    <a:gd name="T2" fmla="*/ 2147483647 w 73"/>
                    <a:gd name="T3" fmla="*/ 0 h 151"/>
                    <a:gd name="T4" fmla="*/ 2147483647 w 73"/>
                    <a:gd name="T5" fmla="*/ 2147483647 h 151"/>
                    <a:gd name="T6" fmla="*/ 2147483647 w 73"/>
                    <a:gd name="T7" fmla="*/ 2147483647 h 151"/>
                    <a:gd name="T8" fmla="*/ 2147483647 w 73"/>
                    <a:gd name="T9" fmla="*/ 2147483647 h 151"/>
                    <a:gd name="T10" fmla="*/ 2147483647 w 73"/>
                    <a:gd name="T11" fmla="*/ 2147483647 h 151"/>
                    <a:gd name="T12" fmla="*/ 2147483647 w 73"/>
                    <a:gd name="T13" fmla="*/ 2147483647 h 151"/>
                    <a:gd name="T14" fmla="*/ 2147483647 w 73"/>
                    <a:gd name="T15" fmla="*/ 2147483647 h 151"/>
                    <a:gd name="T16" fmla="*/ 2147483647 w 73"/>
                    <a:gd name="T17" fmla="*/ 2147483647 h 151"/>
                    <a:gd name="T18" fmla="*/ 2147483647 w 73"/>
                    <a:gd name="T19" fmla="*/ 2147483647 h 151"/>
                    <a:gd name="T20" fmla="*/ 2147483647 w 73"/>
                    <a:gd name="T21" fmla="*/ 2147483647 h 151"/>
                    <a:gd name="T22" fmla="*/ 2147483647 w 73"/>
                    <a:gd name="T23" fmla="*/ 2147483647 h 151"/>
                    <a:gd name="T24" fmla="*/ 2147483647 w 73"/>
                    <a:gd name="T25" fmla="*/ 2147483647 h 151"/>
                    <a:gd name="T26" fmla="*/ 2147483647 w 73"/>
                    <a:gd name="T27" fmla="*/ 2147483647 h 151"/>
                    <a:gd name="T28" fmla="*/ 2147483647 w 73"/>
                    <a:gd name="T29" fmla="*/ 2147483647 h 151"/>
                    <a:gd name="T30" fmla="*/ 2147483647 w 73"/>
                    <a:gd name="T31" fmla="*/ 2147483647 h 151"/>
                    <a:gd name="T32" fmla="*/ 2147483647 w 73"/>
                    <a:gd name="T33" fmla="*/ 2147483647 h 151"/>
                    <a:gd name="T34" fmla="*/ 2147483647 w 73"/>
                    <a:gd name="T35" fmla="*/ 2147483647 h 151"/>
                    <a:gd name="T36" fmla="*/ 2147483647 w 73"/>
                    <a:gd name="T37" fmla="*/ 2147483647 h 151"/>
                    <a:gd name="T38" fmla="*/ 2147483647 w 73"/>
                    <a:gd name="T39" fmla="*/ 2147483647 h 151"/>
                    <a:gd name="T40" fmla="*/ 0 w 73"/>
                    <a:gd name="T41" fmla="*/ 2147483647 h 151"/>
                    <a:gd name="T42" fmla="*/ 0 w 7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151"/>
                    <a:gd name="T68" fmla="*/ 73 w 73"/>
                    <a:gd name="T69" fmla="*/ 151 h 1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151">
                      <a:moveTo>
                        <a:pt x="0" y="0"/>
                      </a:moveTo>
                      <a:lnTo>
                        <a:pt x="7" y="0"/>
                      </a:lnTo>
                      <a:lnTo>
                        <a:pt x="15" y="1"/>
                      </a:lnTo>
                      <a:lnTo>
                        <a:pt x="21" y="4"/>
                      </a:lnTo>
                      <a:lnTo>
                        <a:pt x="27" y="6"/>
                      </a:lnTo>
                      <a:lnTo>
                        <a:pt x="34" y="10"/>
                      </a:lnTo>
                      <a:lnTo>
                        <a:pt x="40" y="13"/>
                      </a:lnTo>
                      <a:lnTo>
                        <a:pt x="46" y="18"/>
                      </a:lnTo>
                      <a:lnTo>
                        <a:pt x="51" y="22"/>
                      </a:lnTo>
                      <a:lnTo>
                        <a:pt x="61" y="34"/>
                      </a:lnTo>
                      <a:lnTo>
                        <a:pt x="68" y="46"/>
                      </a:lnTo>
                      <a:lnTo>
                        <a:pt x="72" y="61"/>
                      </a:lnTo>
                      <a:lnTo>
                        <a:pt x="73" y="76"/>
                      </a:lnTo>
                      <a:lnTo>
                        <a:pt x="72" y="90"/>
                      </a:lnTo>
                      <a:lnTo>
                        <a:pt x="68" y="104"/>
                      </a:lnTo>
                      <a:lnTo>
                        <a:pt x="61" y="117"/>
                      </a:lnTo>
                      <a:lnTo>
                        <a:pt x="53" y="127"/>
                      </a:lnTo>
                      <a:lnTo>
                        <a:pt x="41" y="137"/>
                      </a:lnTo>
                      <a:lnTo>
                        <a:pt x="28" y="144"/>
                      </a:lnTo>
                      <a:lnTo>
                        <a:pt x="15" y="149"/>
                      </a:lnTo>
                      <a:lnTo>
                        <a:pt x="0" y="151"/>
                      </a:lnTo>
                      <a:lnTo>
                        <a:pt x="0" y="0"/>
                      </a:lnTo>
                      <a:close/>
                    </a:path>
                  </a:pathLst>
                </a:custGeom>
                <a:solidFill>
                  <a:srgbClr val="FFFF00"/>
                </a:solidFill>
                <a:ln w="9525">
                  <a:noFill/>
                  <a:round/>
                  <a:headEnd/>
                  <a:tailEnd/>
                </a:ln>
              </p:spPr>
              <p:txBody>
                <a:bodyPr>
                  <a:prstTxWarp prst="textNoShape">
                    <a:avLst/>
                  </a:prstTxWarp>
                </a:bodyPr>
                <a:lstStyle/>
                <a:p>
                  <a:endParaRPr lang="en-US"/>
                </a:p>
              </p:txBody>
            </p:sp>
            <p:sp>
              <p:nvSpPr>
                <p:cNvPr id="20505" name="Rectangle 33"/>
                <p:cNvSpPr>
                  <a:spLocks noChangeArrowheads="1"/>
                </p:cNvSpPr>
                <p:nvPr/>
              </p:nvSpPr>
              <p:spPr bwMode="auto">
                <a:xfrm>
                  <a:off x="4357688" y="3854451"/>
                  <a:ext cx="1054100" cy="82550"/>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0506" name="Freeform 34"/>
                <p:cNvSpPr>
                  <a:spLocks/>
                </p:cNvSpPr>
                <p:nvPr/>
              </p:nvSpPr>
              <p:spPr bwMode="auto">
                <a:xfrm>
                  <a:off x="4186238" y="3081338"/>
                  <a:ext cx="1201738" cy="195263"/>
                </a:xfrm>
                <a:custGeom>
                  <a:avLst/>
                  <a:gdLst>
                    <a:gd name="T0" fmla="*/ 2147483647 w 1515"/>
                    <a:gd name="T1" fmla="*/ 2147483647 h 245"/>
                    <a:gd name="T2" fmla="*/ 2147483647 w 1515"/>
                    <a:gd name="T3" fmla="*/ 0 h 245"/>
                    <a:gd name="T4" fmla="*/ 0 w 1515"/>
                    <a:gd name="T5" fmla="*/ 0 h 245"/>
                    <a:gd name="T6" fmla="*/ 2147483647 w 1515"/>
                    <a:gd name="T7" fmla="*/ 2147483647 h 245"/>
                    <a:gd name="T8" fmla="*/ 2147483647 w 1515"/>
                    <a:gd name="T9" fmla="*/ 2147483647 h 245"/>
                    <a:gd name="T10" fmla="*/ 0 60000 65536"/>
                    <a:gd name="T11" fmla="*/ 0 60000 65536"/>
                    <a:gd name="T12" fmla="*/ 0 60000 65536"/>
                    <a:gd name="T13" fmla="*/ 0 60000 65536"/>
                    <a:gd name="T14" fmla="*/ 0 60000 65536"/>
                    <a:gd name="T15" fmla="*/ 0 w 1515"/>
                    <a:gd name="T16" fmla="*/ 0 h 245"/>
                    <a:gd name="T17" fmla="*/ 1515 w 1515"/>
                    <a:gd name="T18" fmla="*/ 245 h 245"/>
                  </a:gdLst>
                  <a:ahLst/>
                  <a:cxnLst>
                    <a:cxn ang="T10">
                      <a:pos x="T0" y="T1"/>
                    </a:cxn>
                    <a:cxn ang="T11">
                      <a:pos x="T2" y="T3"/>
                    </a:cxn>
                    <a:cxn ang="T12">
                      <a:pos x="T4" y="T5"/>
                    </a:cxn>
                    <a:cxn ang="T13">
                      <a:pos x="T6" y="T7"/>
                    </a:cxn>
                    <a:cxn ang="T14">
                      <a:pos x="T8" y="T9"/>
                    </a:cxn>
                  </a:cxnLst>
                  <a:rect l="T15" t="T16" r="T17" b="T18"/>
                  <a:pathLst>
                    <a:path w="1515" h="245">
                      <a:moveTo>
                        <a:pt x="1515" y="243"/>
                      </a:moveTo>
                      <a:lnTo>
                        <a:pt x="1312" y="0"/>
                      </a:lnTo>
                      <a:lnTo>
                        <a:pt x="0" y="0"/>
                      </a:lnTo>
                      <a:lnTo>
                        <a:pt x="201" y="245"/>
                      </a:lnTo>
                      <a:lnTo>
                        <a:pt x="1515" y="243"/>
                      </a:lnTo>
                      <a:close/>
                    </a:path>
                  </a:pathLst>
                </a:custGeom>
                <a:solidFill>
                  <a:srgbClr val="FFFF00"/>
                </a:solidFill>
                <a:ln w="9525">
                  <a:noFill/>
                  <a:round/>
                  <a:headEnd/>
                  <a:tailEnd/>
                </a:ln>
              </p:spPr>
              <p:txBody>
                <a:bodyPr>
                  <a:prstTxWarp prst="textNoShape">
                    <a:avLst/>
                  </a:prstTxWarp>
                </a:bodyPr>
                <a:lstStyle/>
                <a:p>
                  <a:endParaRPr lang="en-US"/>
                </a:p>
              </p:txBody>
            </p:sp>
            <p:sp>
              <p:nvSpPr>
                <p:cNvPr id="20507" name="Freeform 35"/>
                <p:cNvSpPr>
                  <a:spLocks/>
                </p:cNvSpPr>
                <p:nvPr/>
              </p:nvSpPr>
              <p:spPr bwMode="auto">
                <a:xfrm>
                  <a:off x="4357688" y="3327401"/>
                  <a:ext cx="1054100" cy="469900"/>
                </a:xfrm>
                <a:custGeom>
                  <a:avLst/>
                  <a:gdLst>
                    <a:gd name="T0" fmla="*/ 2147483647 w 1329"/>
                    <a:gd name="T1" fmla="*/ 2147483647 h 593"/>
                    <a:gd name="T2" fmla="*/ 2147483647 w 1329"/>
                    <a:gd name="T3" fmla="*/ 2147483647 h 593"/>
                    <a:gd name="T4" fmla="*/ 2147483647 w 1329"/>
                    <a:gd name="T5" fmla="*/ 2147483647 h 593"/>
                    <a:gd name="T6" fmla="*/ 2147483647 w 1329"/>
                    <a:gd name="T7" fmla="*/ 2147483647 h 593"/>
                    <a:gd name="T8" fmla="*/ 2147483647 w 1329"/>
                    <a:gd name="T9" fmla="*/ 2147483647 h 593"/>
                    <a:gd name="T10" fmla="*/ 2147483647 w 1329"/>
                    <a:gd name="T11" fmla="*/ 2147483647 h 593"/>
                    <a:gd name="T12" fmla="*/ 2147483647 w 1329"/>
                    <a:gd name="T13" fmla="*/ 2147483647 h 593"/>
                    <a:gd name="T14" fmla="*/ 2147483647 w 1329"/>
                    <a:gd name="T15" fmla="*/ 2147483647 h 593"/>
                    <a:gd name="T16" fmla="*/ 2147483647 w 1329"/>
                    <a:gd name="T17" fmla="*/ 2147483647 h 593"/>
                    <a:gd name="T18" fmla="*/ 2147483647 w 1329"/>
                    <a:gd name="T19" fmla="*/ 2147483647 h 593"/>
                    <a:gd name="T20" fmla="*/ 2147483647 w 1329"/>
                    <a:gd name="T21" fmla="*/ 2147483647 h 593"/>
                    <a:gd name="T22" fmla="*/ 2147483647 w 1329"/>
                    <a:gd name="T23" fmla="*/ 2147483647 h 593"/>
                    <a:gd name="T24" fmla="*/ 2147483647 w 1329"/>
                    <a:gd name="T25" fmla="*/ 2147483647 h 593"/>
                    <a:gd name="T26" fmla="*/ 2147483647 w 1329"/>
                    <a:gd name="T27" fmla="*/ 2147483647 h 593"/>
                    <a:gd name="T28" fmla="*/ 2147483647 w 1329"/>
                    <a:gd name="T29" fmla="*/ 2147483647 h 593"/>
                    <a:gd name="T30" fmla="*/ 2147483647 w 1329"/>
                    <a:gd name="T31" fmla="*/ 2147483647 h 593"/>
                    <a:gd name="T32" fmla="*/ 2147483647 w 1329"/>
                    <a:gd name="T33" fmla="*/ 2147483647 h 593"/>
                    <a:gd name="T34" fmla="*/ 2147483647 w 1329"/>
                    <a:gd name="T35" fmla="*/ 2147483647 h 593"/>
                    <a:gd name="T36" fmla="*/ 2147483647 w 1329"/>
                    <a:gd name="T37" fmla="*/ 2147483647 h 593"/>
                    <a:gd name="T38" fmla="*/ 2147483647 w 1329"/>
                    <a:gd name="T39" fmla="*/ 2147483647 h 593"/>
                    <a:gd name="T40" fmla="*/ 2147483647 w 1329"/>
                    <a:gd name="T41" fmla="*/ 2147483647 h 593"/>
                    <a:gd name="T42" fmla="*/ 2147483647 w 1329"/>
                    <a:gd name="T43" fmla="*/ 2147483647 h 593"/>
                    <a:gd name="T44" fmla="*/ 2147483647 w 1329"/>
                    <a:gd name="T45" fmla="*/ 2147483647 h 593"/>
                    <a:gd name="T46" fmla="*/ 2147483647 w 1329"/>
                    <a:gd name="T47" fmla="*/ 2147483647 h 593"/>
                    <a:gd name="T48" fmla="*/ 2147483647 w 1329"/>
                    <a:gd name="T49" fmla="*/ 2147483647 h 593"/>
                    <a:gd name="T50" fmla="*/ 2147483647 w 1329"/>
                    <a:gd name="T51" fmla="*/ 2147483647 h 593"/>
                    <a:gd name="T52" fmla="*/ 2147483647 w 1329"/>
                    <a:gd name="T53" fmla="*/ 2147483647 h 593"/>
                    <a:gd name="T54" fmla="*/ 2147483647 w 1329"/>
                    <a:gd name="T55" fmla="*/ 2147483647 h 593"/>
                    <a:gd name="T56" fmla="*/ 2147483647 w 1329"/>
                    <a:gd name="T57" fmla="*/ 2147483647 h 593"/>
                    <a:gd name="T58" fmla="*/ 2147483647 w 1329"/>
                    <a:gd name="T59" fmla="*/ 2147483647 h 593"/>
                    <a:gd name="T60" fmla="*/ 2147483647 w 1329"/>
                    <a:gd name="T61" fmla="*/ 2147483647 h 593"/>
                    <a:gd name="T62" fmla="*/ 2147483647 w 1329"/>
                    <a:gd name="T63" fmla="*/ 2147483647 h 593"/>
                    <a:gd name="T64" fmla="*/ 2147483647 w 1329"/>
                    <a:gd name="T65" fmla="*/ 2147483647 h 593"/>
                    <a:gd name="T66" fmla="*/ 2147483647 w 1329"/>
                    <a:gd name="T67" fmla="*/ 2147483647 h 593"/>
                    <a:gd name="T68" fmla="*/ 2147483647 w 1329"/>
                    <a:gd name="T69" fmla="*/ 2147483647 h 593"/>
                    <a:gd name="T70" fmla="*/ 2147483647 w 1329"/>
                    <a:gd name="T71" fmla="*/ 2147483647 h 593"/>
                    <a:gd name="T72" fmla="*/ 2147483647 w 1329"/>
                    <a:gd name="T73" fmla="*/ 2147483647 h 593"/>
                    <a:gd name="T74" fmla="*/ 2147483647 w 1329"/>
                    <a:gd name="T75" fmla="*/ 2147483647 h 593"/>
                    <a:gd name="T76" fmla="*/ 2147483647 w 1329"/>
                    <a:gd name="T77" fmla="*/ 2147483647 h 593"/>
                    <a:gd name="T78" fmla="*/ 2147483647 w 1329"/>
                    <a:gd name="T79" fmla="*/ 2147483647 h 593"/>
                    <a:gd name="T80" fmla="*/ 2147483647 w 1329"/>
                    <a:gd name="T81" fmla="*/ 2147483647 h 593"/>
                    <a:gd name="T82" fmla="*/ 2147483647 w 1329"/>
                    <a:gd name="T83" fmla="*/ 2147483647 h 593"/>
                    <a:gd name="T84" fmla="*/ 2147483647 w 1329"/>
                    <a:gd name="T85" fmla="*/ 2147483647 h 593"/>
                    <a:gd name="T86" fmla="*/ 2147483647 w 1329"/>
                    <a:gd name="T87" fmla="*/ 2147483647 h 593"/>
                    <a:gd name="T88" fmla="*/ 2147483647 w 1329"/>
                    <a:gd name="T89" fmla="*/ 0 h 593"/>
                    <a:gd name="T90" fmla="*/ 0 w 1329"/>
                    <a:gd name="T91" fmla="*/ 0 h 593"/>
                    <a:gd name="T92" fmla="*/ 0 w 1329"/>
                    <a:gd name="T93" fmla="*/ 2147483647 h 593"/>
                    <a:gd name="T94" fmla="*/ 2147483647 w 1329"/>
                    <a:gd name="T95" fmla="*/ 2147483647 h 593"/>
                    <a:gd name="T96" fmla="*/ 2147483647 w 1329"/>
                    <a:gd name="T97" fmla="*/ 2147483647 h 593"/>
                    <a:gd name="T98" fmla="*/ 2147483647 w 1329"/>
                    <a:gd name="T99" fmla="*/ 2147483647 h 593"/>
                    <a:gd name="T100" fmla="*/ 2147483647 w 1329"/>
                    <a:gd name="T101" fmla="*/ 2147483647 h 593"/>
                    <a:gd name="T102" fmla="*/ 0 w 1329"/>
                    <a:gd name="T103" fmla="*/ 2147483647 h 593"/>
                    <a:gd name="T104" fmla="*/ 0 w 1329"/>
                    <a:gd name="T105" fmla="*/ 2147483647 h 593"/>
                    <a:gd name="T106" fmla="*/ 2147483647 w 1329"/>
                    <a:gd name="T107" fmla="*/ 2147483647 h 593"/>
                    <a:gd name="T108" fmla="*/ 2147483647 w 1329"/>
                    <a:gd name="T109" fmla="*/ 2147483647 h 593"/>
                    <a:gd name="T110" fmla="*/ 2147483647 w 1329"/>
                    <a:gd name="T111" fmla="*/ 2147483647 h 593"/>
                    <a:gd name="T112" fmla="*/ 2147483647 w 1329"/>
                    <a:gd name="T113" fmla="*/ 2147483647 h 593"/>
                    <a:gd name="T114" fmla="*/ 2147483647 w 1329"/>
                    <a:gd name="T115" fmla="*/ 2147483647 h 593"/>
                    <a:gd name="T116" fmla="*/ 2147483647 w 1329"/>
                    <a:gd name="T117" fmla="*/ 2147483647 h 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9"/>
                    <a:gd name="T178" fmla="*/ 0 h 593"/>
                    <a:gd name="T179" fmla="*/ 1329 w 1329"/>
                    <a:gd name="T180" fmla="*/ 593 h 5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9" h="593">
                      <a:moveTo>
                        <a:pt x="953" y="114"/>
                      </a:moveTo>
                      <a:lnTo>
                        <a:pt x="1329" y="114"/>
                      </a:lnTo>
                      <a:lnTo>
                        <a:pt x="1329" y="5"/>
                      </a:lnTo>
                      <a:lnTo>
                        <a:pt x="743" y="5"/>
                      </a:lnTo>
                      <a:lnTo>
                        <a:pt x="743" y="44"/>
                      </a:lnTo>
                      <a:lnTo>
                        <a:pt x="758" y="45"/>
                      </a:lnTo>
                      <a:lnTo>
                        <a:pt x="771" y="46"/>
                      </a:lnTo>
                      <a:lnTo>
                        <a:pt x="785" y="50"/>
                      </a:lnTo>
                      <a:lnTo>
                        <a:pt x="798" y="54"/>
                      </a:lnTo>
                      <a:lnTo>
                        <a:pt x="811" y="61"/>
                      </a:lnTo>
                      <a:lnTo>
                        <a:pt x="823" y="68"/>
                      </a:lnTo>
                      <a:lnTo>
                        <a:pt x="835" y="77"/>
                      </a:lnTo>
                      <a:lnTo>
                        <a:pt x="845" y="87"/>
                      </a:lnTo>
                      <a:lnTo>
                        <a:pt x="854" y="97"/>
                      </a:lnTo>
                      <a:lnTo>
                        <a:pt x="863" y="108"/>
                      </a:lnTo>
                      <a:lnTo>
                        <a:pt x="870" y="121"/>
                      </a:lnTo>
                      <a:lnTo>
                        <a:pt x="877" y="134"/>
                      </a:lnTo>
                      <a:lnTo>
                        <a:pt x="882" y="148"/>
                      </a:lnTo>
                      <a:lnTo>
                        <a:pt x="885" y="161"/>
                      </a:lnTo>
                      <a:lnTo>
                        <a:pt x="887" y="176"/>
                      </a:lnTo>
                      <a:lnTo>
                        <a:pt x="888" y="191"/>
                      </a:lnTo>
                      <a:lnTo>
                        <a:pt x="887" y="205"/>
                      </a:lnTo>
                      <a:lnTo>
                        <a:pt x="885" y="219"/>
                      </a:lnTo>
                      <a:lnTo>
                        <a:pt x="882" y="233"/>
                      </a:lnTo>
                      <a:lnTo>
                        <a:pt x="877" y="247"/>
                      </a:lnTo>
                      <a:lnTo>
                        <a:pt x="870" y="259"/>
                      </a:lnTo>
                      <a:lnTo>
                        <a:pt x="863" y="272"/>
                      </a:lnTo>
                      <a:lnTo>
                        <a:pt x="854" y="283"/>
                      </a:lnTo>
                      <a:lnTo>
                        <a:pt x="845" y="294"/>
                      </a:lnTo>
                      <a:lnTo>
                        <a:pt x="839" y="299"/>
                      </a:lnTo>
                      <a:lnTo>
                        <a:pt x="832" y="305"/>
                      </a:lnTo>
                      <a:lnTo>
                        <a:pt x="826" y="310"/>
                      </a:lnTo>
                      <a:lnTo>
                        <a:pt x="819" y="314"/>
                      </a:lnTo>
                      <a:lnTo>
                        <a:pt x="812" y="319"/>
                      </a:lnTo>
                      <a:lnTo>
                        <a:pt x="804" y="322"/>
                      </a:lnTo>
                      <a:lnTo>
                        <a:pt x="797" y="326"/>
                      </a:lnTo>
                      <a:lnTo>
                        <a:pt x="789" y="328"/>
                      </a:lnTo>
                      <a:lnTo>
                        <a:pt x="675" y="328"/>
                      </a:lnTo>
                      <a:lnTo>
                        <a:pt x="675" y="377"/>
                      </a:lnTo>
                      <a:lnTo>
                        <a:pt x="743" y="377"/>
                      </a:lnTo>
                      <a:lnTo>
                        <a:pt x="743" y="419"/>
                      </a:lnTo>
                      <a:lnTo>
                        <a:pt x="703" y="464"/>
                      </a:lnTo>
                      <a:lnTo>
                        <a:pt x="641" y="463"/>
                      </a:lnTo>
                      <a:lnTo>
                        <a:pt x="592" y="415"/>
                      </a:lnTo>
                      <a:lnTo>
                        <a:pt x="592" y="0"/>
                      </a:lnTo>
                      <a:lnTo>
                        <a:pt x="0" y="0"/>
                      </a:lnTo>
                      <a:lnTo>
                        <a:pt x="0" y="114"/>
                      </a:lnTo>
                      <a:lnTo>
                        <a:pt x="450" y="114"/>
                      </a:lnTo>
                      <a:lnTo>
                        <a:pt x="452" y="276"/>
                      </a:lnTo>
                      <a:lnTo>
                        <a:pt x="211" y="276"/>
                      </a:lnTo>
                      <a:lnTo>
                        <a:pt x="211" y="186"/>
                      </a:lnTo>
                      <a:lnTo>
                        <a:pt x="0" y="186"/>
                      </a:lnTo>
                      <a:lnTo>
                        <a:pt x="0" y="593"/>
                      </a:lnTo>
                      <a:lnTo>
                        <a:pt x="1329" y="593"/>
                      </a:lnTo>
                      <a:lnTo>
                        <a:pt x="1329" y="186"/>
                      </a:lnTo>
                      <a:lnTo>
                        <a:pt x="1197" y="186"/>
                      </a:lnTo>
                      <a:lnTo>
                        <a:pt x="1197" y="276"/>
                      </a:lnTo>
                      <a:lnTo>
                        <a:pt x="953" y="276"/>
                      </a:lnTo>
                      <a:lnTo>
                        <a:pt x="953" y="114"/>
                      </a:lnTo>
                      <a:close/>
                    </a:path>
                  </a:pathLst>
                </a:custGeom>
                <a:solidFill>
                  <a:srgbClr val="FFFF00"/>
                </a:solidFill>
                <a:ln w="9525">
                  <a:noFill/>
                  <a:round/>
                  <a:headEnd/>
                  <a:tailEnd/>
                </a:ln>
              </p:spPr>
              <p:txBody>
                <a:bodyPr>
                  <a:prstTxWarp prst="textNoShape">
                    <a:avLst/>
                  </a:prstTxWarp>
                </a:bodyPr>
                <a:lstStyle/>
                <a:p>
                  <a:endParaRPr lang="en-US"/>
                </a:p>
              </p:txBody>
            </p:sp>
          </p:grpSp>
          <p:sp>
            <p:nvSpPr>
              <p:cNvPr id="20498" name="TextBox 26"/>
              <p:cNvSpPr txBox="1">
                <a:spLocks noChangeArrowheads="1"/>
              </p:cNvSpPr>
              <p:nvPr/>
            </p:nvSpPr>
            <p:spPr bwMode="auto">
              <a:xfrm>
                <a:off x="2201472" y="3462604"/>
                <a:ext cx="2707641" cy="725520"/>
              </a:xfrm>
              <a:prstGeom prst="rect">
                <a:avLst/>
              </a:prstGeom>
              <a:noFill/>
              <a:ln w="9525">
                <a:noFill/>
                <a:miter lim="800000"/>
                <a:headEnd/>
                <a:tailEnd/>
              </a:ln>
            </p:spPr>
            <p:txBody>
              <a:bodyPr wrap="square">
                <a:prstTxWarp prst="textNoShape">
                  <a:avLst/>
                </a:prstTxWarp>
                <a:spAutoFit/>
              </a:bodyPr>
              <a:lstStyle/>
              <a:p>
                <a:pPr algn="ctr"/>
                <a:r>
                  <a:rPr lang="en-US" sz="1600" b="1" dirty="0"/>
                  <a:t>Toolbox</a:t>
                </a:r>
              </a:p>
            </p:txBody>
          </p:sp>
        </p:grpSp>
        <p:cxnSp>
          <p:nvCxnSpPr>
            <p:cNvPr id="25" name="Straight Connector 24"/>
            <p:cNvCxnSpPr/>
            <p:nvPr/>
          </p:nvCxnSpPr>
          <p:spPr>
            <a:xfrm>
              <a:off x="4192286" y="3353101"/>
              <a:ext cx="0" cy="1809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30"/>
          <p:cNvSpPr>
            <a:spLocks noGrp="1"/>
          </p:cNvSpPr>
          <p:nvPr>
            <p:ph type="sldNum" sz="quarter" idx="11"/>
          </p:nvPr>
        </p:nvSpPr>
        <p:spPr/>
        <p:txBody>
          <a:bodyPr/>
          <a:lstStyle/>
          <a:p>
            <a:fld id="{5ADCC869-98FB-4A2E-940C-5667EC6B637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a </a:t>
            </a:r>
            <a:r>
              <a:rPr lang="en-US" dirty="0" err="1" smtClean="0"/>
              <a:t>lexile</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241E14"/>
                </a:solidFill>
              </a:rPr>
              <a:t>Lexile units are based on word frequency and sentence length. Word frequency is calculated based on words in Lexile databank (almost one billion). </a:t>
            </a:r>
          </a:p>
          <a:p>
            <a:pPr>
              <a:buNone/>
            </a:pPr>
            <a:endParaRPr lang="en-US" dirty="0" smtClean="0">
              <a:solidFill>
                <a:srgbClr val="241E14"/>
              </a:solidFill>
            </a:endParaRPr>
          </a:p>
          <a:p>
            <a:pPr>
              <a:buNone/>
            </a:pPr>
            <a:r>
              <a:rPr lang="en-US" dirty="0" smtClean="0">
                <a:solidFill>
                  <a:srgbClr val="241E14"/>
                </a:solidFill>
              </a:rPr>
              <a:t>	Lexiles range from 0 (beginning reading) to 2000 (highly technical texts). </a:t>
            </a:r>
          </a:p>
          <a:p>
            <a:pPr>
              <a:buNone/>
            </a:pPr>
            <a:r>
              <a:rPr lang="en-US" b="1" dirty="0" smtClean="0"/>
              <a:t>						www.lexile.com </a:t>
            </a:r>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2590800"/>
          <a:ext cx="8458200" cy="2908582"/>
        </p:xfrm>
        <a:graphic>
          <a:graphicData uri="http://schemas.openxmlformats.org/drawingml/2006/table">
            <a:tbl>
              <a:tblPr>
                <a:tableStyleId>{284E427A-3D55-4303-BF80-6455036E1DE7}</a:tableStyleId>
              </a:tblPr>
              <a:tblGrid>
                <a:gridCol w="2819400"/>
                <a:gridCol w="2819400"/>
                <a:gridCol w="2819400"/>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Text Complexity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Grade Bands</a:t>
                      </a:r>
                      <a:endParaRPr kumimoji="0" lang="en-US" sz="1800" b="1" i="0" u="none" strike="noStrike" cap="none" normalizeH="0" baseline="0" dirty="0" smtClean="0">
                        <a:ln>
                          <a:noFill/>
                        </a:ln>
                        <a:solidFill>
                          <a:srgbClr val="FFFFFF"/>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Suggested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Lexile Range</a:t>
                      </a:r>
                      <a:endParaRPr kumimoji="0" lang="en-US" sz="1800" b="1" i="0" u="none" strike="noStrike" cap="none" normalizeH="0" baseline="0" dirty="0" smtClean="0">
                        <a:ln>
                          <a:noFill/>
                        </a:ln>
                        <a:solidFill>
                          <a:srgbClr val="FFFFFF"/>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Suggested ATOS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Book Level Range**</a:t>
                      </a:r>
                      <a:endParaRPr kumimoji="0" lang="en-US" sz="1800" b="1" i="0" u="none" strike="noStrike" cap="none" normalizeH="0" baseline="0" dirty="0" smtClean="0">
                        <a:ln>
                          <a:noFill/>
                        </a:ln>
                        <a:solidFill>
                          <a:srgbClr val="FFFFFF"/>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K-1</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100L – 500L*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 – 2.5</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2-3</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450L – 790L </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 – 4.0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4-5</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770L – 980L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3.0 – 5.7</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955L – 1155L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4.0 – 8.0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9-10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1080L – 1305L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4.6 – 10.0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11-CCR</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1215L – 1355L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4.8 – 12.0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bl>
          </a:graphicData>
        </a:graphic>
      </p:graphicFrame>
      <p:sp>
        <p:nvSpPr>
          <p:cNvPr id="44068" name="TextBox 1"/>
          <p:cNvSpPr txBox="1">
            <a:spLocks noChangeArrowheads="1"/>
          </p:cNvSpPr>
          <p:nvPr/>
        </p:nvSpPr>
        <p:spPr bwMode="auto">
          <a:xfrm>
            <a:off x="2749550" y="1279525"/>
            <a:ext cx="5715000" cy="830263"/>
          </a:xfrm>
          <a:prstGeom prst="rect">
            <a:avLst/>
          </a:prstGeom>
          <a:noFill/>
          <a:ln w="9525">
            <a:noFill/>
            <a:miter lim="800000"/>
            <a:headEnd/>
            <a:tailEnd/>
          </a:ln>
        </p:spPr>
        <p:txBody>
          <a:bodyPr>
            <a:spAutoFit/>
          </a:bodyPr>
          <a:lstStyle/>
          <a:p>
            <a:pPr algn="ctr"/>
            <a:r>
              <a:rPr lang="en-US" sz="2400" b="1" dirty="0">
                <a:solidFill>
                  <a:srgbClr val="000000"/>
                </a:solidFill>
                <a:latin typeface="Calibri" pitchFamily="34" charset="0"/>
              </a:rPr>
              <a:t>Quantitative Measures Ranges for </a:t>
            </a:r>
          </a:p>
          <a:p>
            <a:pPr algn="ctr"/>
            <a:r>
              <a:rPr lang="en-US" sz="2400" b="1" dirty="0">
                <a:solidFill>
                  <a:srgbClr val="000000"/>
                </a:solidFill>
                <a:latin typeface="Calibri" pitchFamily="34" charset="0"/>
              </a:rPr>
              <a:t>Text Complexity Grade Bands </a:t>
            </a:r>
          </a:p>
        </p:txBody>
      </p:sp>
      <p:sp>
        <p:nvSpPr>
          <p:cNvPr id="44069" name="TextBox 2"/>
          <p:cNvSpPr txBox="1">
            <a:spLocks noChangeArrowheads="1"/>
          </p:cNvSpPr>
          <p:nvPr/>
        </p:nvSpPr>
        <p:spPr bwMode="auto">
          <a:xfrm>
            <a:off x="2743200" y="76200"/>
            <a:ext cx="6400800" cy="1077218"/>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Calibri" pitchFamily="34" charset="0"/>
              </a:rPr>
              <a:t>Pennsylvania </a:t>
            </a:r>
            <a:r>
              <a:rPr lang="en-US" sz="3200" dirty="0">
                <a:solidFill>
                  <a:schemeClr val="bg1"/>
                </a:solidFill>
                <a:latin typeface="Calibri" pitchFamily="34" charset="0"/>
              </a:rPr>
              <a:t>Common Core Standards</a:t>
            </a:r>
          </a:p>
        </p:txBody>
      </p:sp>
      <p:sp>
        <p:nvSpPr>
          <p:cNvPr id="44070" name="TextBox 3"/>
          <p:cNvSpPr txBox="1">
            <a:spLocks noChangeArrowheads="1"/>
          </p:cNvSpPr>
          <p:nvPr/>
        </p:nvSpPr>
        <p:spPr bwMode="auto">
          <a:xfrm>
            <a:off x="457200" y="5757863"/>
            <a:ext cx="8382000" cy="784830"/>
          </a:xfrm>
          <a:prstGeom prst="rect">
            <a:avLst/>
          </a:prstGeom>
          <a:noFill/>
          <a:ln w="9525">
            <a:noFill/>
            <a:miter lim="800000"/>
            <a:headEnd/>
            <a:tailEnd/>
          </a:ln>
        </p:spPr>
        <p:txBody>
          <a:bodyPr>
            <a:spAutoFit/>
          </a:bodyPr>
          <a:lstStyle/>
          <a:p>
            <a:r>
              <a:rPr lang="en-US" sz="1200" dirty="0">
                <a:solidFill>
                  <a:srgbClr val="000000"/>
                </a:solidFill>
                <a:latin typeface="Calibri" pitchFamily="34" charset="0"/>
              </a:rPr>
              <a:t>* The K-1 suggested Lexile range was not identified by the Common Core State Standards and was added by Kansas.</a:t>
            </a:r>
          </a:p>
          <a:p>
            <a:endParaRPr lang="en-US" sz="900" dirty="0">
              <a:solidFill>
                <a:srgbClr val="000000"/>
              </a:solidFill>
              <a:latin typeface="Calibri" pitchFamily="34" charset="0"/>
            </a:endParaRPr>
          </a:p>
          <a:p>
            <a:r>
              <a:rPr lang="en-US" sz="1200" dirty="0">
                <a:solidFill>
                  <a:srgbClr val="000000"/>
                </a:solidFill>
                <a:latin typeface="Calibri" pitchFamily="34" charset="0"/>
              </a:rPr>
              <a:t>** Taken from </a:t>
            </a:r>
            <a:r>
              <a:rPr lang="en-US" sz="1200" i="1" dirty="0">
                <a:solidFill>
                  <a:srgbClr val="000000"/>
                </a:solidFill>
                <a:latin typeface="Calibri" pitchFamily="34" charset="0"/>
              </a:rPr>
              <a:t>Accelerated Reader and the Common Core State Standards,</a:t>
            </a:r>
            <a:r>
              <a:rPr lang="en-US" sz="1200" dirty="0">
                <a:solidFill>
                  <a:srgbClr val="000000"/>
                </a:solidFill>
                <a:latin typeface="Calibri" pitchFamily="34" charset="0"/>
              </a:rPr>
              <a:t> available at the following URL: </a:t>
            </a:r>
          </a:p>
          <a:p>
            <a:r>
              <a:rPr lang="en-US" sz="1200" dirty="0">
                <a:solidFill>
                  <a:srgbClr val="000000"/>
                </a:solidFill>
                <a:latin typeface="Calibri" pitchFamily="34" charset="0"/>
              </a:rPr>
              <a:t>      http://doc.renlearn.com/KMNet/R004572117GKC46B.pdf  </a:t>
            </a:r>
          </a:p>
        </p:txBody>
      </p:sp>
      <p:pic>
        <p:nvPicPr>
          <p:cNvPr id="44071" name="Picture 2"/>
          <p:cNvPicPr>
            <a:picLocks noChangeAspect="1" noChangeArrowheads="1"/>
          </p:cNvPicPr>
          <p:nvPr/>
        </p:nvPicPr>
        <p:blipFill>
          <a:blip r:embed="rId3" cstate="print"/>
          <a:srcRect/>
          <a:stretch>
            <a:fillRect/>
          </a:stretch>
        </p:blipFill>
        <p:spPr bwMode="auto">
          <a:xfrm>
            <a:off x="838200" y="1371600"/>
            <a:ext cx="1143000" cy="954201"/>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5ADCC869-98FB-4A2E-940C-5667EC6B637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2667000"/>
          <a:ext cx="8458200" cy="2902831"/>
        </p:xfrm>
        <a:graphic>
          <a:graphicData uri="http://schemas.openxmlformats.org/drawingml/2006/table">
            <a:tbl>
              <a:tblPr>
                <a:tableStyleId>{284E427A-3D55-4303-BF80-6455036E1DE7}</a:tableStyleId>
              </a:tblPr>
              <a:tblGrid>
                <a:gridCol w="2819400"/>
                <a:gridCol w="2819400"/>
                <a:gridCol w="2819400"/>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Text Complexity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Grade Bands</a:t>
                      </a:r>
                      <a:endParaRPr kumimoji="0" lang="en-US" sz="1800" b="1" i="0" u="none" strike="noStrike" cap="none" normalizeH="0" baseline="0" dirty="0" smtClean="0">
                        <a:ln>
                          <a:noFill/>
                        </a:ln>
                        <a:solidFill>
                          <a:srgbClr val="FFFFFF"/>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Suggested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Lexile Range</a:t>
                      </a:r>
                      <a:endParaRPr kumimoji="0" lang="en-US" sz="1800" b="1" i="0" u="none" strike="noStrike" cap="none" normalizeH="0" baseline="0" dirty="0" smtClean="0">
                        <a:ln>
                          <a:noFill/>
                        </a:ln>
                        <a:solidFill>
                          <a:srgbClr val="FFFFFF"/>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Suggested ATOS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Book Level Range**</a:t>
                      </a:r>
                      <a:endParaRPr kumimoji="0" lang="en-US" sz="1800" b="1" i="0" u="none" strike="noStrike" cap="none" normalizeH="0" baseline="0" dirty="0" smtClean="0">
                        <a:ln>
                          <a:noFill/>
                        </a:ln>
                        <a:solidFill>
                          <a:srgbClr val="FFFFFF"/>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K-1</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100L – 500L*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 – 2.5</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2-3</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450L – 790L </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 – 4.0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4-5</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770L – 980L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3.0 – 5.7</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394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955L – 1155L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4.0 – 8.0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9-10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1080L – 1305L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4.6 – 10.0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11-CCR</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1215L – 1355L</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4.8 – 12.0</a:t>
                      </a:r>
                      <a:endParaRPr kumimoji="0" lang="en-US" sz="1800" b="0" i="0" u="none" strike="noStrike" cap="none" normalizeH="0" baseline="0" dirty="0" smtClean="0">
                        <a:ln>
                          <a:noFill/>
                        </a:ln>
                        <a:solidFill>
                          <a:srgbClr val="000000"/>
                        </a:solidFill>
                        <a:effectLst/>
                        <a:latin typeface="Calibri" pitchFamily="34" charset="0"/>
                        <a:cs typeface="Arial" pitchFamily="34" charset="0"/>
                      </a:endParaRPr>
                    </a:p>
                  </a:txBody>
                  <a:tcPr marT="45702" marB="45702" horzOverflow="overflow"/>
                </a:tc>
              </a:tr>
            </a:tbl>
          </a:graphicData>
        </a:graphic>
      </p:graphicFrame>
      <p:sp>
        <p:nvSpPr>
          <p:cNvPr id="72740" name="TextBox 1"/>
          <p:cNvSpPr txBox="1">
            <a:spLocks noChangeArrowheads="1"/>
          </p:cNvSpPr>
          <p:nvPr/>
        </p:nvSpPr>
        <p:spPr bwMode="auto">
          <a:xfrm>
            <a:off x="2749550" y="1279525"/>
            <a:ext cx="5715000" cy="830263"/>
          </a:xfrm>
          <a:prstGeom prst="rect">
            <a:avLst/>
          </a:prstGeom>
          <a:noFill/>
          <a:ln w="9525">
            <a:noFill/>
            <a:miter lim="800000"/>
            <a:headEnd/>
            <a:tailEnd/>
          </a:ln>
        </p:spPr>
        <p:txBody>
          <a:bodyPr>
            <a:spAutoFit/>
          </a:bodyPr>
          <a:lstStyle/>
          <a:p>
            <a:pPr algn="ctr"/>
            <a:r>
              <a:rPr lang="en-US" sz="2400" b="1" dirty="0">
                <a:solidFill>
                  <a:srgbClr val="000000"/>
                </a:solidFill>
                <a:latin typeface="Calibri" pitchFamily="34" charset="0"/>
              </a:rPr>
              <a:t>Quantitative Measures Ranges for </a:t>
            </a:r>
          </a:p>
          <a:p>
            <a:pPr algn="ctr"/>
            <a:r>
              <a:rPr lang="en-US" sz="2400" b="1" dirty="0">
                <a:solidFill>
                  <a:srgbClr val="000000"/>
                </a:solidFill>
                <a:latin typeface="Calibri" pitchFamily="34" charset="0"/>
              </a:rPr>
              <a:t>Text Complexity Grade Bands </a:t>
            </a:r>
          </a:p>
        </p:txBody>
      </p:sp>
      <p:sp>
        <p:nvSpPr>
          <p:cNvPr id="72741" name="TextBox 2"/>
          <p:cNvSpPr txBox="1">
            <a:spLocks noChangeArrowheads="1"/>
          </p:cNvSpPr>
          <p:nvPr/>
        </p:nvSpPr>
        <p:spPr bwMode="auto">
          <a:xfrm>
            <a:off x="3048000" y="152400"/>
            <a:ext cx="5029200" cy="954107"/>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Calibri" pitchFamily="34" charset="0"/>
              </a:rPr>
              <a:t>Pennsylvania </a:t>
            </a:r>
            <a:r>
              <a:rPr lang="en-US" sz="2800" dirty="0">
                <a:solidFill>
                  <a:schemeClr val="bg1"/>
                </a:solidFill>
                <a:latin typeface="Calibri" pitchFamily="34" charset="0"/>
              </a:rPr>
              <a:t>Common Core Standards</a:t>
            </a:r>
          </a:p>
        </p:txBody>
      </p:sp>
      <p:sp>
        <p:nvSpPr>
          <p:cNvPr id="72742" name="TextBox 3"/>
          <p:cNvSpPr txBox="1">
            <a:spLocks noChangeArrowheads="1"/>
          </p:cNvSpPr>
          <p:nvPr/>
        </p:nvSpPr>
        <p:spPr bwMode="auto">
          <a:xfrm>
            <a:off x="457200" y="5757863"/>
            <a:ext cx="8382000" cy="769441"/>
          </a:xfrm>
          <a:prstGeom prst="rect">
            <a:avLst/>
          </a:prstGeom>
          <a:noFill/>
          <a:ln w="9525">
            <a:noFill/>
            <a:miter lim="800000"/>
            <a:headEnd/>
            <a:tailEnd/>
          </a:ln>
        </p:spPr>
        <p:txBody>
          <a:bodyPr>
            <a:spAutoFit/>
          </a:bodyPr>
          <a:lstStyle/>
          <a:p>
            <a:r>
              <a:rPr lang="en-US" sz="1200" dirty="0">
                <a:solidFill>
                  <a:srgbClr val="000000"/>
                </a:solidFill>
                <a:latin typeface="Calibri" pitchFamily="34" charset="0"/>
              </a:rPr>
              <a:t>* The K-1 suggested Lexile range was not identified by the Common Core State Standards and was added by Kansas.</a:t>
            </a:r>
          </a:p>
          <a:p>
            <a:endParaRPr lang="en-US" sz="800" dirty="0">
              <a:solidFill>
                <a:srgbClr val="000000"/>
              </a:solidFill>
              <a:latin typeface="Calibri" pitchFamily="34" charset="0"/>
            </a:endParaRPr>
          </a:p>
          <a:p>
            <a:r>
              <a:rPr lang="en-US" sz="1200" dirty="0">
                <a:solidFill>
                  <a:srgbClr val="000000"/>
                </a:solidFill>
                <a:latin typeface="Calibri" pitchFamily="34" charset="0"/>
              </a:rPr>
              <a:t>** Taken from </a:t>
            </a:r>
            <a:r>
              <a:rPr lang="en-US" sz="1200" i="1" dirty="0">
                <a:solidFill>
                  <a:srgbClr val="000000"/>
                </a:solidFill>
                <a:latin typeface="Calibri" pitchFamily="34" charset="0"/>
              </a:rPr>
              <a:t>Accelerated Reader and the Common Core State Standards,</a:t>
            </a:r>
            <a:r>
              <a:rPr lang="en-US" sz="1200" dirty="0">
                <a:solidFill>
                  <a:srgbClr val="000000"/>
                </a:solidFill>
                <a:latin typeface="Calibri" pitchFamily="34" charset="0"/>
              </a:rPr>
              <a:t> available at the following URL: </a:t>
            </a:r>
          </a:p>
          <a:p>
            <a:r>
              <a:rPr lang="en-US" sz="1200" dirty="0">
                <a:solidFill>
                  <a:srgbClr val="000000"/>
                </a:solidFill>
                <a:latin typeface="Calibri" pitchFamily="34" charset="0"/>
              </a:rPr>
              <a:t>      http://doc.renlearn.com/KMNet/R004572117GKC46B.pdf  </a:t>
            </a:r>
          </a:p>
        </p:txBody>
      </p:sp>
      <p:pic>
        <p:nvPicPr>
          <p:cNvPr id="72743" name="Picture 2"/>
          <p:cNvPicPr>
            <a:picLocks noChangeAspect="1" noChangeArrowheads="1"/>
          </p:cNvPicPr>
          <p:nvPr/>
        </p:nvPicPr>
        <p:blipFill>
          <a:blip r:embed="rId3" cstate="print"/>
          <a:srcRect/>
          <a:stretch>
            <a:fillRect/>
          </a:stretch>
        </p:blipFill>
        <p:spPr bwMode="auto">
          <a:xfrm>
            <a:off x="609600" y="1447800"/>
            <a:ext cx="1167585" cy="974725"/>
          </a:xfrm>
          <a:prstGeom prst="rect">
            <a:avLst/>
          </a:prstGeom>
          <a:noFill/>
          <a:ln w="9525">
            <a:noFill/>
            <a:miter lim="800000"/>
            <a:headEnd/>
            <a:tailEnd/>
          </a:ln>
        </p:spPr>
      </p:pic>
      <p:sp>
        <p:nvSpPr>
          <p:cNvPr id="8" name="Oval 7"/>
          <p:cNvSpPr>
            <a:spLocks noChangeArrowheads="1"/>
          </p:cNvSpPr>
          <p:nvPr/>
        </p:nvSpPr>
        <p:spPr bwMode="auto">
          <a:xfrm>
            <a:off x="304800" y="4038600"/>
            <a:ext cx="8467725" cy="533400"/>
          </a:xfrm>
          <a:prstGeom prst="ellipse">
            <a:avLst/>
          </a:prstGeom>
          <a:noFill/>
          <a:ln w="50800">
            <a:solidFill>
              <a:srgbClr val="0000FF"/>
            </a:solidFill>
            <a:round/>
            <a:headEnd/>
            <a:tailEnd/>
          </a:ln>
        </p:spPr>
        <p:txBody>
          <a:bodyPr wrap="none" anchor="ctr"/>
          <a:lstStyle/>
          <a:p>
            <a:pPr algn="ctr"/>
            <a:endParaRPr lang="en-US" dirty="0"/>
          </a:p>
        </p:txBody>
      </p:sp>
      <p:sp>
        <p:nvSpPr>
          <p:cNvPr id="10" name="Slide Number Placeholder 9"/>
          <p:cNvSpPr>
            <a:spLocks noGrp="1"/>
          </p:cNvSpPr>
          <p:nvPr>
            <p:ph type="sldNum" sz="quarter" idx="11"/>
          </p:nvPr>
        </p:nvSpPr>
        <p:spPr/>
        <p:txBody>
          <a:bodyPr/>
          <a:lstStyle/>
          <a:p>
            <a:fld id="{5ADCC869-98FB-4A2E-940C-5667EC6B6371}"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2"/>
          <p:cNvSpPr>
            <a:spLocks noGrp="1"/>
          </p:cNvSpPr>
          <p:nvPr>
            <p:ph type="title"/>
          </p:nvPr>
        </p:nvSpPr>
        <p:spPr>
          <a:xfrm>
            <a:off x="2971800" y="0"/>
            <a:ext cx="4419600" cy="1285875"/>
          </a:xfrm>
        </p:spPr>
        <p:txBody>
          <a:bodyPr>
            <a:normAutofit/>
          </a:bodyPr>
          <a:lstStyle/>
          <a:p>
            <a:r>
              <a:rPr lang="en-US" b="1" dirty="0" smtClean="0">
                <a:ea typeface="Geneva"/>
                <a:cs typeface="Geneva"/>
              </a:rPr>
              <a:t>	Step 1: Quantitative Measures</a:t>
            </a:r>
          </a:p>
        </p:txBody>
      </p:sp>
      <p:pic>
        <p:nvPicPr>
          <p:cNvPr id="70660" name="Picture 2"/>
          <p:cNvPicPr>
            <a:picLocks noChangeAspect="1" noChangeArrowheads="1"/>
          </p:cNvPicPr>
          <p:nvPr/>
        </p:nvPicPr>
        <p:blipFill>
          <a:blip r:embed="rId3" cstate="print"/>
          <a:srcRect/>
          <a:stretch>
            <a:fillRect/>
          </a:stretch>
        </p:blipFill>
        <p:spPr bwMode="auto">
          <a:xfrm>
            <a:off x="7467600" y="228600"/>
            <a:ext cx="1119188" cy="933450"/>
          </a:xfrm>
          <a:prstGeom prst="rect">
            <a:avLst/>
          </a:prstGeom>
          <a:noFill/>
          <a:ln w="9525">
            <a:solidFill>
              <a:schemeClr val="tx1"/>
            </a:solidFill>
            <a:miter lim="800000"/>
            <a:headEnd/>
            <a:tailEnd/>
          </a:ln>
        </p:spPr>
      </p:pic>
      <p:sp>
        <p:nvSpPr>
          <p:cNvPr id="70661" name="TextBox 1"/>
          <p:cNvSpPr txBox="1">
            <a:spLocks noChangeArrowheads="1"/>
          </p:cNvSpPr>
          <p:nvPr/>
        </p:nvSpPr>
        <p:spPr bwMode="auto">
          <a:xfrm>
            <a:off x="2743200" y="2286001"/>
            <a:ext cx="2743200" cy="400110"/>
          </a:xfrm>
          <a:prstGeom prst="rect">
            <a:avLst/>
          </a:prstGeom>
          <a:noFill/>
          <a:ln w="9525">
            <a:noFill/>
            <a:miter lim="800000"/>
            <a:headEnd/>
            <a:tailEnd/>
          </a:ln>
        </p:spPr>
        <p:txBody>
          <a:bodyPr wrap="square">
            <a:spAutoFit/>
          </a:bodyPr>
          <a:lstStyle/>
          <a:p>
            <a:r>
              <a:rPr lang="en-US" sz="2000" dirty="0" err="1">
                <a:latin typeface="Calibri"/>
                <a:cs typeface="Calibri"/>
              </a:rPr>
              <a:t>Lexile</a:t>
            </a:r>
            <a:r>
              <a:rPr lang="en-US" sz="2000" dirty="0" smtClean="0">
                <a:latin typeface="Calibri"/>
                <a:cs typeface="Calibri"/>
              </a:rPr>
              <a:t> Range (810 L): </a:t>
            </a:r>
            <a:endParaRPr lang="en-US" sz="2000" dirty="0">
              <a:latin typeface="Calibri"/>
              <a:cs typeface="Calibri"/>
            </a:endParaRPr>
          </a:p>
        </p:txBody>
      </p:sp>
      <p:sp>
        <p:nvSpPr>
          <p:cNvPr id="70662" name="TextBox 2"/>
          <p:cNvSpPr txBox="1">
            <a:spLocks noChangeArrowheads="1"/>
          </p:cNvSpPr>
          <p:nvPr/>
        </p:nvSpPr>
        <p:spPr bwMode="auto">
          <a:xfrm>
            <a:off x="2819400" y="3124200"/>
            <a:ext cx="2362200" cy="400110"/>
          </a:xfrm>
          <a:prstGeom prst="rect">
            <a:avLst/>
          </a:prstGeom>
          <a:noFill/>
          <a:ln w="9525">
            <a:noFill/>
            <a:miter lim="800000"/>
            <a:headEnd/>
            <a:tailEnd/>
          </a:ln>
        </p:spPr>
        <p:txBody>
          <a:bodyPr wrap="square">
            <a:spAutoFit/>
          </a:bodyPr>
          <a:lstStyle/>
          <a:p>
            <a:r>
              <a:rPr lang="en-US" sz="2000" dirty="0">
                <a:latin typeface="Calibri"/>
                <a:cs typeface="Calibri"/>
              </a:rPr>
              <a:t>ATOS Book Level:</a:t>
            </a:r>
          </a:p>
        </p:txBody>
      </p:sp>
      <p:sp>
        <p:nvSpPr>
          <p:cNvPr id="70663" name="TextBox 3"/>
          <p:cNvSpPr txBox="1">
            <a:spLocks noChangeArrowheads="1"/>
          </p:cNvSpPr>
          <p:nvPr/>
        </p:nvSpPr>
        <p:spPr bwMode="auto">
          <a:xfrm>
            <a:off x="5410200" y="2209800"/>
            <a:ext cx="1752600" cy="523875"/>
          </a:xfrm>
          <a:prstGeom prst="rect">
            <a:avLst/>
          </a:prstGeom>
          <a:noFill/>
          <a:ln w="9525">
            <a:noFill/>
            <a:miter lim="800000"/>
            <a:headEnd/>
            <a:tailEnd/>
          </a:ln>
        </p:spPr>
        <p:txBody>
          <a:bodyPr>
            <a:spAutoFit/>
          </a:bodyPr>
          <a:lstStyle/>
          <a:p>
            <a:r>
              <a:rPr lang="en-US" sz="2800" b="1" dirty="0" smtClean="0">
                <a:solidFill>
                  <a:srgbClr val="C00000"/>
                </a:solidFill>
              </a:rPr>
              <a:t>4-5</a:t>
            </a:r>
            <a:endParaRPr lang="en-US" sz="2800" b="1" dirty="0">
              <a:solidFill>
                <a:srgbClr val="C00000"/>
              </a:solidFill>
            </a:endParaRPr>
          </a:p>
        </p:txBody>
      </p:sp>
      <p:sp>
        <p:nvSpPr>
          <p:cNvPr id="70664" name="TextBox 9"/>
          <p:cNvSpPr txBox="1">
            <a:spLocks noChangeArrowheads="1"/>
          </p:cNvSpPr>
          <p:nvPr/>
        </p:nvSpPr>
        <p:spPr bwMode="auto">
          <a:xfrm>
            <a:off x="5410200" y="2971800"/>
            <a:ext cx="1295400" cy="522288"/>
          </a:xfrm>
          <a:prstGeom prst="rect">
            <a:avLst/>
          </a:prstGeom>
          <a:noFill/>
          <a:ln w="9525">
            <a:noFill/>
            <a:miter lim="800000"/>
            <a:headEnd/>
            <a:tailEnd/>
          </a:ln>
        </p:spPr>
        <p:txBody>
          <a:bodyPr>
            <a:spAutoFit/>
          </a:bodyPr>
          <a:lstStyle/>
          <a:p>
            <a:r>
              <a:rPr lang="en-US" sz="2800" b="1" dirty="0" smtClean="0">
                <a:solidFill>
                  <a:srgbClr val="C00000"/>
                </a:solidFill>
              </a:rPr>
              <a:t>6.2</a:t>
            </a:r>
            <a:endParaRPr lang="en-US" sz="2800" b="1" dirty="0">
              <a:solidFill>
                <a:srgbClr val="C00000"/>
              </a:solidFill>
            </a:endParaRPr>
          </a:p>
        </p:txBody>
      </p:sp>
      <p:pic>
        <p:nvPicPr>
          <p:cNvPr id="11" name="Picture 4" descr="lexile"/>
          <p:cNvPicPr>
            <a:picLocks noChangeAspect="1" noChangeArrowheads="1"/>
          </p:cNvPicPr>
          <p:nvPr/>
        </p:nvPicPr>
        <p:blipFill>
          <a:blip r:embed="rId4" cstate="print"/>
          <a:srcRect/>
          <a:stretch>
            <a:fillRect/>
          </a:stretch>
        </p:blipFill>
        <p:spPr bwMode="auto">
          <a:xfrm>
            <a:off x="7391400" y="2171700"/>
            <a:ext cx="1181100" cy="952500"/>
          </a:xfrm>
          <a:prstGeom prst="rect">
            <a:avLst/>
          </a:prstGeom>
          <a:noFill/>
          <a:ln w="9525">
            <a:noFill/>
            <a:miter lim="800000"/>
            <a:headEnd/>
            <a:tailEnd/>
          </a:ln>
        </p:spPr>
      </p:pic>
      <p:pic>
        <p:nvPicPr>
          <p:cNvPr id="14" name="Picture 13"/>
          <p:cNvPicPr>
            <a:picLocks noChangeAspect="1" noChangeArrowheads="1"/>
          </p:cNvPicPr>
          <p:nvPr/>
        </p:nvPicPr>
        <p:blipFill>
          <a:blip r:embed="rId5" cstate="print"/>
          <a:srcRect/>
          <a:stretch>
            <a:fillRect/>
          </a:stretch>
        </p:blipFill>
        <p:spPr bwMode="auto">
          <a:xfrm>
            <a:off x="6629400" y="3733800"/>
            <a:ext cx="2176307" cy="1563688"/>
          </a:xfrm>
          <a:prstGeom prst="rect">
            <a:avLst/>
          </a:prstGeom>
          <a:noFill/>
          <a:ln w="9525">
            <a:solidFill>
              <a:schemeClr val="tx1"/>
            </a:solidFill>
            <a:miter lim="800000"/>
            <a:headEnd/>
            <a:tailEnd/>
          </a:ln>
        </p:spPr>
      </p:pic>
      <p:sp>
        <p:nvSpPr>
          <p:cNvPr id="36878" name="Rectangle 1"/>
          <p:cNvSpPr>
            <a:spLocks noChangeArrowheads="1"/>
          </p:cNvSpPr>
          <p:nvPr/>
        </p:nvSpPr>
        <p:spPr bwMode="auto">
          <a:xfrm>
            <a:off x="2819400" y="3886201"/>
            <a:ext cx="2362200" cy="707886"/>
          </a:xfrm>
          <a:prstGeom prst="rect">
            <a:avLst/>
          </a:prstGeom>
          <a:noFill/>
          <a:ln w="9525">
            <a:noFill/>
            <a:miter lim="800000"/>
            <a:headEnd/>
            <a:tailEnd/>
          </a:ln>
        </p:spPr>
        <p:txBody>
          <a:bodyPr wrap="square">
            <a:spAutoFit/>
          </a:bodyPr>
          <a:lstStyle/>
          <a:p>
            <a:r>
              <a:rPr lang="en-US" sz="2000" dirty="0">
                <a:latin typeface="Calibri"/>
                <a:cs typeface="Calibri"/>
              </a:rPr>
              <a:t>Scholastic’s</a:t>
            </a:r>
          </a:p>
          <a:p>
            <a:r>
              <a:rPr lang="en-US" sz="2000" dirty="0">
                <a:latin typeface="Calibri"/>
                <a:cs typeface="Calibri"/>
              </a:rPr>
              <a:t>Book Wizard Level:</a:t>
            </a:r>
          </a:p>
        </p:txBody>
      </p:sp>
      <p:sp>
        <p:nvSpPr>
          <p:cNvPr id="36879" name="Rectangle 3"/>
          <p:cNvSpPr>
            <a:spLocks noChangeArrowheads="1"/>
          </p:cNvSpPr>
          <p:nvPr/>
        </p:nvSpPr>
        <p:spPr bwMode="auto">
          <a:xfrm>
            <a:off x="5410200" y="3962400"/>
            <a:ext cx="646331" cy="523220"/>
          </a:xfrm>
          <a:prstGeom prst="rect">
            <a:avLst/>
          </a:prstGeom>
          <a:noFill/>
          <a:ln w="9525">
            <a:noFill/>
            <a:miter lim="800000"/>
            <a:headEnd/>
            <a:tailEnd/>
          </a:ln>
        </p:spPr>
        <p:txBody>
          <a:bodyPr wrap="none">
            <a:spAutoFit/>
          </a:bodyPr>
          <a:lstStyle/>
          <a:p>
            <a:r>
              <a:rPr lang="en-US" sz="2800" b="1" dirty="0" smtClean="0">
                <a:solidFill>
                  <a:srgbClr val="C00000"/>
                </a:solidFill>
              </a:rPr>
              <a:t>5.3</a:t>
            </a:r>
            <a:endParaRPr lang="en-US" sz="2800" b="1" dirty="0">
              <a:solidFill>
                <a:srgbClr val="C00000"/>
              </a:solidFill>
            </a:endParaRPr>
          </a:p>
        </p:txBody>
      </p:sp>
      <p:pic>
        <p:nvPicPr>
          <p:cNvPr id="17" name="Picture 16" descr="41aOFHg8wzL__AA115_.jpg"/>
          <p:cNvPicPr>
            <a:picLocks noChangeAspect="1"/>
          </p:cNvPicPr>
          <p:nvPr/>
        </p:nvPicPr>
        <p:blipFill>
          <a:blip r:embed="rId6" cstate="print"/>
          <a:stretch>
            <a:fillRect/>
          </a:stretch>
        </p:blipFill>
        <p:spPr>
          <a:xfrm>
            <a:off x="457200" y="2438400"/>
            <a:ext cx="2209800" cy="2209800"/>
          </a:xfrm>
          <a:prstGeom prst="rect">
            <a:avLst/>
          </a:prstGeom>
        </p:spPr>
      </p:pic>
      <p:sp>
        <p:nvSpPr>
          <p:cNvPr id="16" name="Slide Number Placeholder 15"/>
          <p:cNvSpPr>
            <a:spLocks noGrp="1"/>
          </p:cNvSpPr>
          <p:nvPr>
            <p:ph type="sldNum" sz="quarter" idx="12"/>
          </p:nvPr>
        </p:nvSpPr>
        <p:spPr/>
        <p:txBody>
          <a:bodyPr/>
          <a:lstStyle/>
          <a:p>
            <a:fld id="{5ADCC869-98FB-4A2E-940C-5667EC6B6371}" type="slidenum">
              <a:rPr lang="en-US" smtClean="0"/>
              <a:pPr/>
              <a:t>23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P spid="36879"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2"/>
          <p:cNvSpPr>
            <a:spLocks noGrp="1"/>
          </p:cNvSpPr>
          <p:nvPr>
            <p:ph type="title"/>
          </p:nvPr>
        </p:nvSpPr>
        <p:spPr>
          <a:xfrm>
            <a:off x="2895600" y="0"/>
            <a:ext cx="6019800" cy="1285875"/>
          </a:xfrm>
        </p:spPr>
        <p:txBody>
          <a:bodyPr>
            <a:normAutofit/>
          </a:bodyPr>
          <a:lstStyle/>
          <a:p>
            <a:r>
              <a:rPr lang="en-US" b="1" dirty="0" smtClean="0">
                <a:ea typeface="Geneva"/>
                <a:cs typeface="Geneva"/>
              </a:rPr>
              <a:t>	Step 1: Quantitative Measures</a:t>
            </a:r>
          </a:p>
        </p:txBody>
      </p:sp>
      <p:sp>
        <p:nvSpPr>
          <p:cNvPr id="74756" name="TextBox 1"/>
          <p:cNvSpPr txBox="1">
            <a:spLocks noChangeArrowheads="1"/>
          </p:cNvSpPr>
          <p:nvPr/>
        </p:nvSpPr>
        <p:spPr bwMode="auto">
          <a:xfrm>
            <a:off x="609600" y="1447800"/>
            <a:ext cx="7772400" cy="1384995"/>
          </a:xfrm>
          <a:prstGeom prst="rect">
            <a:avLst/>
          </a:prstGeom>
          <a:noFill/>
          <a:ln w="9525">
            <a:noFill/>
            <a:miter lim="800000"/>
            <a:headEnd/>
            <a:tailEnd/>
          </a:ln>
        </p:spPr>
        <p:txBody>
          <a:bodyPr>
            <a:spAutoFit/>
          </a:bodyPr>
          <a:lstStyle/>
          <a:p>
            <a:r>
              <a:rPr lang="en-US" sz="2800" dirty="0">
                <a:latin typeface="Calibri"/>
                <a:cs typeface="Calibri"/>
              </a:rPr>
              <a:t>Remember, however, that the quantitative measures is only the first of three “legs” of the text complexity triangle.</a:t>
            </a:r>
          </a:p>
        </p:txBody>
      </p:sp>
      <p:pic>
        <p:nvPicPr>
          <p:cNvPr id="7" name="Picture 2"/>
          <p:cNvPicPr>
            <a:picLocks noChangeAspect="1" noChangeArrowheads="1"/>
          </p:cNvPicPr>
          <p:nvPr/>
        </p:nvPicPr>
        <p:blipFill>
          <a:blip r:embed="rId3" cstate="print"/>
          <a:srcRect/>
          <a:stretch>
            <a:fillRect/>
          </a:stretch>
        </p:blipFill>
        <p:spPr bwMode="auto">
          <a:xfrm>
            <a:off x="4691063" y="3048000"/>
            <a:ext cx="3505200" cy="2927350"/>
          </a:xfrm>
          <a:prstGeom prst="rect">
            <a:avLst/>
          </a:prstGeom>
          <a:noFill/>
          <a:ln w="9525">
            <a:noFill/>
            <a:miter lim="800000"/>
            <a:headEnd/>
            <a:tailEnd/>
          </a:ln>
        </p:spPr>
      </p:pic>
      <p:sp>
        <p:nvSpPr>
          <p:cNvPr id="3" name="TextBox 2"/>
          <p:cNvSpPr txBox="1">
            <a:spLocks noChangeArrowheads="1"/>
          </p:cNvSpPr>
          <p:nvPr/>
        </p:nvSpPr>
        <p:spPr bwMode="auto">
          <a:xfrm>
            <a:off x="685800" y="2998788"/>
            <a:ext cx="3581400" cy="2677656"/>
          </a:xfrm>
          <a:prstGeom prst="rect">
            <a:avLst/>
          </a:prstGeom>
          <a:noFill/>
          <a:ln w="9525">
            <a:noFill/>
            <a:miter lim="800000"/>
            <a:headEnd/>
            <a:tailEnd/>
          </a:ln>
        </p:spPr>
        <p:txBody>
          <a:bodyPr>
            <a:spAutoFit/>
          </a:bodyPr>
          <a:lstStyle/>
          <a:p>
            <a:r>
              <a:rPr lang="en-US" sz="2400" dirty="0">
                <a:latin typeface="Calibri"/>
                <a:cs typeface="Calibri"/>
              </a:rPr>
              <a:t>Our final recommendation may be validated, influenced, or even over-ruled by our examination of </a:t>
            </a:r>
            <a:r>
              <a:rPr lang="en-US" sz="2400" b="1" dirty="0">
                <a:solidFill>
                  <a:srgbClr val="DFDA00"/>
                </a:solidFill>
                <a:latin typeface="Calibri"/>
                <a:cs typeface="Calibri"/>
              </a:rPr>
              <a:t>qualitative measures </a:t>
            </a:r>
            <a:r>
              <a:rPr lang="en-US" sz="2400" dirty="0">
                <a:latin typeface="Calibri"/>
                <a:cs typeface="Calibri"/>
              </a:rPr>
              <a:t>and the </a:t>
            </a:r>
            <a:r>
              <a:rPr lang="en-US" sz="2400" b="1" dirty="0">
                <a:solidFill>
                  <a:srgbClr val="0070C0"/>
                </a:solidFill>
                <a:latin typeface="Calibri"/>
                <a:cs typeface="Calibri"/>
              </a:rPr>
              <a:t>reader and task considerations</a:t>
            </a:r>
            <a:r>
              <a:rPr lang="en-US" sz="2400" dirty="0">
                <a:latin typeface="Calibri"/>
                <a:cs typeface="Calibri"/>
              </a:rPr>
              <a:t>.</a:t>
            </a:r>
          </a:p>
        </p:txBody>
      </p:sp>
      <p:sp>
        <p:nvSpPr>
          <p:cNvPr id="9" name="Slide Number Placeholder 8"/>
          <p:cNvSpPr>
            <a:spLocks noGrp="1"/>
          </p:cNvSpPr>
          <p:nvPr>
            <p:ph type="sldNum" sz="quarter" idx="12"/>
          </p:nvPr>
        </p:nvSpPr>
        <p:spPr/>
        <p:txBody>
          <a:bodyPr/>
          <a:lstStyle/>
          <a:p>
            <a:fld id="{5ADCC869-98FB-4A2E-940C-5667EC6B6371}" type="slidenum">
              <a:rPr lang="en-US" smtClean="0"/>
              <a:pPr/>
              <a:t>24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What/So What??</a:t>
            </a:r>
            <a:endParaRPr lang="en-US" dirty="0"/>
          </a:p>
        </p:txBody>
      </p:sp>
      <p:graphicFrame>
        <p:nvGraphicFramePr>
          <p:cNvPr id="4" name="Content Placeholder 3"/>
          <p:cNvGraphicFramePr>
            <a:graphicFrameLocks noGrp="1"/>
          </p:cNvGraphicFramePr>
          <p:nvPr>
            <p:ph idx="1"/>
          </p:nvPr>
        </p:nvGraphicFramePr>
        <p:xfrm>
          <a:off x="457200" y="1600200"/>
          <a:ext cx="8229600" cy="4053840"/>
        </p:xfrm>
        <a:graphic>
          <a:graphicData uri="http://schemas.openxmlformats.org/drawingml/2006/table">
            <a:tbl>
              <a:tblPr firstRow="1" bandRow="1">
                <a:tableStyleId>{5C22544A-7EE6-4342-B048-85BDC9FD1C3A}</a:tableStyleId>
              </a:tblPr>
              <a:tblGrid>
                <a:gridCol w="2743200"/>
                <a:gridCol w="2743200"/>
                <a:gridCol w="2743200"/>
              </a:tblGrid>
              <a:tr h="465459">
                <a:tc>
                  <a:txBody>
                    <a:bodyPr/>
                    <a:lstStyle/>
                    <a:p>
                      <a:pPr algn="ctr"/>
                      <a:r>
                        <a:rPr lang="en-US" sz="3200" dirty="0" smtClean="0"/>
                        <a:t>What?</a:t>
                      </a:r>
                      <a:endParaRPr lang="en-US" sz="3200" dirty="0"/>
                    </a:p>
                  </a:txBody>
                  <a:tcPr/>
                </a:tc>
                <a:tc>
                  <a:txBody>
                    <a:bodyPr/>
                    <a:lstStyle/>
                    <a:p>
                      <a:pPr algn="ctr"/>
                      <a:r>
                        <a:rPr lang="en-US" sz="3200" dirty="0" smtClean="0"/>
                        <a:t>So What?</a:t>
                      </a:r>
                      <a:endParaRPr lang="en-US" sz="3200" dirty="0"/>
                    </a:p>
                  </a:txBody>
                  <a:tcPr/>
                </a:tc>
                <a:tc>
                  <a:txBody>
                    <a:bodyPr/>
                    <a:lstStyle/>
                    <a:p>
                      <a:pPr algn="ctr"/>
                      <a:r>
                        <a:rPr lang="en-US" sz="3200" dirty="0" smtClean="0"/>
                        <a:t>Now What?</a:t>
                      </a:r>
                      <a:endParaRPr lang="en-US" sz="3200" dirty="0"/>
                    </a:p>
                  </a:txBody>
                  <a:tcPr/>
                </a:tc>
              </a:tr>
              <a:tr h="335280">
                <a:tc gridSpan="3">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en-US" dirty="0" smtClean="0"/>
                        <a:t>As the presentation unfolds, list at least five new understandings that resonate</a:t>
                      </a:r>
                      <a:r>
                        <a:rPr lang="en-US" baseline="0" dirty="0" smtClean="0"/>
                        <a:t> with you.</a:t>
                      </a:r>
                    </a:p>
                  </a:txBody>
                  <a:tcPr/>
                </a:tc>
                <a:tc hMerge="1">
                  <a:txBody>
                    <a:bodyPr/>
                    <a:lstStyle/>
                    <a:p>
                      <a:endParaRPr lang="en-US" dirty="0"/>
                    </a:p>
                  </a:txBody>
                  <a:tcPr/>
                </a:tc>
                <a:tc hMerge="1">
                  <a:txBody>
                    <a:bodyPr/>
                    <a:lstStyle/>
                    <a:p>
                      <a:endParaRPr lang="en-US" dirty="0"/>
                    </a:p>
                  </a:txBody>
                  <a:tcPr/>
                </a:tc>
              </a:tr>
              <a:tr h="2049141">
                <a:tc>
                  <a:txBody>
                    <a:bodyPr/>
                    <a:lstStyle/>
                    <a:p>
                      <a:pPr>
                        <a:buFont typeface="Arial" pitchFamily="34" charset="0"/>
                        <a:buNone/>
                      </a:pPr>
                      <a:r>
                        <a:rPr lang="en-US" dirty="0" smtClean="0"/>
                        <a:t>1</a:t>
                      </a:r>
                    </a:p>
                    <a:p>
                      <a:pPr>
                        <a:buFont typeface="Arial" pitchFamily="34" charset="0"/>
                        <a:buNone/>
                      </a:pPr>
                      <a:endParaRPr lang="en-US" dirty="0" smtClean="0"/>
                    </a:p>
                    <a:p>
                      <a:pPr>
                        <a:buFont typeface="Arial" pitchFamily="34" charset="0"/>
                        <a:buNone/>
                      </a:pPr>
                      <a:r>
                        <a:rPr lang="en-US" dirty="0" smtClean="0"/>
                        <a:t>2</a:t>
                      </a:r>
                    </a:p>
                    <a:p>
                      <a:pPr>
                        <a:buFont typeface="Arial" pitchFamily="34" charset="0"/>
                        <a:buNone/>
                      </a:pPr>
                      <a:endParaRPr lang="en-US" dirty="0" smtClean="0"/>
                    </a:p>
                    <a:p>
                      <a:pPr>
                        <a:buFont typeface="Arial" pitchFamily="34" charset="0"/>
                        <a:buNone/>
                      </a:pPr>
                      <a:r>
                        <a:rPr lang="en-US" dirty="0" smtClean="0"/>
                        <a:t>3</a:t>
                      </a:r>
                    </a:p>
                    <a:p>
                      <a:pPr>
                        <a:buFont typeface="Arial" pitchFamily="34" charset="0"/>
                        <a:buNone/>
                      </a:pPr>
                      <a:endParaRPr lang="en-US" dirty="0" smtClean="0"/>
                    </a:p>
                    <a:p>
                      <a:pPr>
                        <a:buFont typeface="Arial" pitchFamily="34" charset="0"/>
                        <a:buNone/>
                      </a:pPr>
                      <a:r>
                        <a:rPr lang="en-US" dirty="0" smtClean="0"/>
                        <a:t>4</a:t>
                      </a:r>
                    </a:p>
                    <a:p>
                      <a:pPr>
                        <a:buFont typeface="Arial" pitchFamily="34" charset="0"/>
                        <a:buNone/>
                      </a:pPr>
                      <a:endParaRPr lang="en-US" dirty="0" smtClean="0"/>
                    </a:p>
                    <a:p>
                      <a:pPr>
                        <a:buFont typeface="Arial" pitchFamily="34" charset="0"/>
                        <a:buNone/>
                      </a:pPr>
                      <a:r>
                        <a:rPr lang="en-US" dirty="0" smtClean="0"/>
                        <a:t>5</a:t>
                      </a:r>
                    </a:p>
                    <a:p>
                      <a:pPr>
                        <a:buFont typeface="Arial" pitchFamily="34" charset="0"/>
                        <a:buNone/>
                      </a:pP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Left Arrow 4"/>
          <p:cNvSpPr/>
          <p:nvPr/>
        </p:nvSpPr>
        <p:spPr>
          <a:xfrm rot="5400000">
            <a:off x="1295400" y="5105400"/>
            <a:ext cx="1066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5ADCC869-98FB-4A2E-940C-5667EC6B6371}"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4" name="TextBox 1"/>
          <p:cNvSpPr txBox="1">
            <a:spLocks noChangeArrowheads="1"/>
          </p:cNvSpPr>
          <p:nvPr/>
        </p:nvSpPr>
        <p:spPr bwMode="auto">
          <a:xfrm>
            <a:off x="609600" y="1371600"/>
            <a:ext cx="7772400" cy="461963"/>
          </a:xfrm>
          <a:prstGeom prst="rect">
            <a:avLst/>
          </a:prstGeom>
          <a:noFill/>
          <a:ln w="9525">
            <a:noFill/>
            <a:miter lim="800000"/>
            <a:headEnd/>
            <a:tailEnd/>
          </a:ln>
        </p:spPr>
        <p:txBody>
          <a:bodyPr>
            <a:spAutoFit/>
          </a:bodyPr>
          <a:lstStyle/>
          <a:p>
            <a:pPr algn="ctr"/>
            <a:r>
              <a:rPr lang="en-US" sz="2400" b="1" dirty="0">
                <a:solidFill>
                  <a:srgbClr val="0070C0"/>
                </a:solidFill>
                <a:latin typeface="Calibri"/>
                <a:cs typeface="Calibri"/>
              </a:rPr>
              <a:t>Step 2: Qualitative Measures</a:t>
            </a:r>
            <a:endParaRPr lang="en-US" sz="2400" dirty="0">
              <a:solidFill>
                <a:srgbClr val="0070C0"/>
              </a:solidFill>
              <a:latin typeface="Calibri"/>
              <a:cs typeface="Calibri"/>
            </a:endParaRPr>
          </a:p>
        </p:txBody>
      </p:sp>
      <p:sp>
        <p:nvSpPr>
          <p:cNvPr id="7" name="TextBox 6"/>
          <p:cNvSpPr txBox="1">
            <a:spLocks noChangeArrowheads="1"/>
          </p:cNvSpPr>
          <p:nvPr/>
        </p:nvSpPr>
        <p:spPr bwMode="auto">
          <a:xfrm>
            <a:off x="4343400" y="1981201"/>
            <a:ext cx="4648200" cy="3785652"/>
          </a:xfrm>
          <a:prstGeom prst="rect">
            <a:avLst/>
          </a:prstGeom>
          <a:noFill/>
          <a:ln w="9525">
            <a:noFill/>
            <a:miter lim="800000"/>
            <a:headEnd/>
            <a:tailEnd/>
          </a:ln>
        </p:spPr>
        <p:txBody>
          <a:bodyPr wrap="square">
            <a:spAutoFit/>
          </a:bodyPr>
          <a:lstStyle/>
          <a:p>
            <a:r>
              <a:rPr lang="en-US" sz="2400" dirty="0">
                <a:latin typeface="Calibri"/>
                <a:cs typeface="Calibri"/>
              </a:rPr>
              <a:t>Measures such as:</a:t>
            </a:r>
          </a:p>
          <a:p>
            <a:pPr marL="742950" lvl="1" indent="-285750">
              <a:buFont typeface="Arial" pitchFamily="34" charset="0"/>
              <a:buChar char="•"/>
            </a:pPr>
            <a:r>
              <a:rPr lang="en-US" sz="2400" dirty="0">
                <a:latin typeface="Calibri"/>
                <a:cs typeface="Calibri"/>
              </a:rPr>
              <a:t>Layers of meaning</a:t>
            </a:r>
          </a:p>
          <a:p>
            <a:pPr marL="742950" lvl="1" indent="-285750">
              <a:buFont typeface="Arial" pitchFamily="34" charset="0"/>
              <a:buChar char="•"/>
            </a:pPr>
            <a:r>
              <a:rPr lang="en-US" sz="2400" dirty="0">
                <a:latin typeface="Calibri"/>
                <a:cs typeface="Calibri"/>
              </a:rPr>
              <a:t>Levels of purpose</a:t>
            </a:r>
          </a:p>
          <a:p>
            <a:pPr marL="742950" lvl="1" indent="-285750">
              <a:buFont typeface="Arial" pitchFamily="34" charset="0"/>
              <a:buChar char="•"/>
            </a:pPr>
            <a:r>
              <a:rPr lang="en-US" sz="2400" dirty="0">
                <a:latin typeface="Calibri"/>
                <a:cs typeface="Calibri"/>
              </a:rPr>
              <a:t>Structure</a:t>
            </a:r>
          </a:p>
          <a:p>
            <a:pPr marL="742950" lvl="1" indent="-285750">
              <a:buFont typeface="Arial" pitchFamily="34" charset="0"/>
              <a:buChar char="•"/>
            </a:pPr>
            <a:r>
              <a:rPr lang="en-US" sz="2400" dirty="0">
                <a:latin typeface="Calibri"/>
                <a:cs typeface="Calibri"/>
              </a:rPr>
              <a:t>Organization</a:t>
            </a:r>
          </a:p>
          <a:p>
            <a:pPr marL="742950" lvl="1" indent="-285750">
              <a:buFont typeface="Arial" pitchFamily="34" charset="0"/>
              <a:buChar char="•"/>
            </a:pPr>
            <a:r>
              <a:rPr lang="en-US" sz="2400" dirty="0">
                <a:latin typeface="Calibri"/>
                <a:cs typeface="Calibri"/>
              </a:rPr>
              <a:t>Language conventionality</a:t>
            </a:r>
          </a:p>
          <a:p>
            <a:pPr marL="742950" lvl="1" indent="-285750">
              <a:buFont typeface="Arial" pitchFamily="34" charset="0"/>
              <a:buChar char="•"/>
            </a:pPr>
            <a:r>
              <a:rPr lang="en-US" sz="2400" dirty="0">
                <a:latin typeface="Calibri"/>
                <a:cs typeface="Calibri"/>
              </a:rPr>
              <a:t>Language clarity</a:t>
            </a:r>
          </a:p>
          <a:p>
            <a:pPr marL="742950" lvl="1" indent="-285750">
              <a:buFont typeface="Arial" pitchFamily="34" charset="0"/>
              <a:buChar char="•"/>
            </a:pPr>
            <a:r>
              <a:rPr lang="en-US" sz="2400" dirty="0">
                <a:latin typeface="Calibri"/>
                <a:cs typeface="Calibri"/>
              </a:rPr>
              <a:t>Prior knowledge demands</a:t>
            </a:r>
          </a:p>
          <a:p>
            <a:pPr marL="742950" lvl="1" indent="-285750">
              <a:buFont typeface="Arial" pitchFamily="34" charset="0"/>
              <a:buChar char="•"/>
            </a:pPr>
            <a:r>
              <a:rPr lang="en-US" sz="2400" dirty="0">
                <a:latin typeface="Calibri"/>
                <a:cs typeface="Calibri"/>
              </a:rPr>
              <a:t>Cultural demands</a:t>
            </a:r>
          </a:p>
          <a:p>
            <a:pPr marL="742950" lvl="1" indent="-285750">
              <a:buFont typeface="Arial" pitchFamily="34" charset="0"/>
              <a:buChar char="•"/>
            </a:pPr>
            <a:r>
              <a:rPr lang="en-US" sz="2400" dirty="0">
                <a:latin typeface="Calibri"/>
                <a:cs typeface="Calibri"/>
              </a:rPr>
              <a:t>Vocabulary</a:t>
            </a:r>
          </a:p>
        </p:txBody>
      </p:sp>
      <p:sp>
        <p:nvSpPr>
          <p:cNvPr id="6" name="TextBox 5"/>
          <p:cNvSpPr txBox="1"/>
          <p:nvPr/>
        </p:nvSpPr>
        <p:spPr>
          <a:xfrm>
            <a:off x="4724400" y="457200"/>
            <a:ext cx="4724400" cy="533400"/>
          </a:xfrm>
          <a:prstGeom prst="rect">
            <a:avLst/>
          </a:prstGeom>
          <a:noFill/>
        </p:spPr>
        <p:txBody>
          <a:bodyPr wrap="square" rtlCol="0">
            <a:spAutoFit/>
          </a:bodyPr>
          <a:lstStyle/>
          <a:p>
            <a:pPr algn="ctr"/>
            <a:r>
              <a:rPr lang="en-US" sz="2800" b="1" dirty="0" smtClean="0">
                <a:solidFill>
                  <a:schemeClr val="bg1"/>
                </a:solidFill>
              </a:rPr>
              <a:t>Qualitative Measures</a:t>
            </a:r>
            <a:endParaRPr lang="en-US" sz="2800" b="1" dirty="0">
              <a:solidFill>
                <a:schemeClr val="bg1"/>
              </a:solidFill>
            </a:endParaRPr>
          </a:p>
        </p:txBody>
      </p:sp>
      <p:grpSp>
        <p:nvGrpSpPr>
          <p:cNvPr id="9" name="Group 8"/>
          <p:cNvGrpSpPr/>
          <p:nvPr/>
        </p:nvGrpSpPr>
        <p:grpSpPr>
          <a:xfrm>
            <a:off x="274497" y="2487613"/>
            <a:ext cx="3748228" cy="2998787"/>
            <a:chOff x="274497" y="2487613"/>
            <a:chExt cx="3748228" cy="2998787"/>
          </a:xfrm>
        </p:grpSpPr>
        <p:pic>
          <p:nvPicPr>
            <p:cNvPr id="76803" name="Picture 13"/>
            <p:cNvPicPr>
              <a:picLocks noChangeAspect="1" noChangeArrowheads="1"/>
            </p:cNvPicPr>
            <p:nvPr/>
          </p:nvPicPr>
          <p:blipFill>
            <a:blip r:embed="rId3" cstate="print"/>
            <a:srcRect/>
            <a:stretch>
              <a:fillRect/>
            </a:stretch>
          </p:blipFill>
          <p:spPr bwMode="auto">
            <a:xfrm>
              <a:off x="457200" y="2487613"/>
              <a:ext cx="3565525" cy="2998787"/>
            </a:xfrm>
            <a:prstGeom prst="rect">
              <a:avLst/>
            </a:prstGeom>
            <a:noFill/>
            <a:ln w="9525">
              <a:noFill/>
              <a:miter lim="800000"/>
              <a:headEnd/>
              <a:tailEnd/>
            </a:ln>
          </p:spPr>
        </p:pic>
        <p:sp>
          <p:nvSpPr>
            <p:cNvPr id="8" name="Left Arrow 7"/>
            <p:cNvSpPr/>
            <p:nvPr/>
          </p:nvSpPr>
          <p:spPr>
            <a:xfrm rot="12929642">
              <a:off x="274497" y="2885297"/>
              <a:ext cx="1066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10"/>
          <p:cNvSpPr>
            <a:spLocks noGrp="1"/>
          </p:cNvSpPr>
          <p:nvPr>
            <p:ph type="sldNum" sz="quarter" idx="12"/>
          </p:nvPr>
        </p:nvSpPr>
        <p:spPr/>
        <p:txBody>
          <a:bodyPr/>
          <a:lstStyle/>
          <a:p>
            <a:fld id="{5ADCC869-98FB-4A2E-940C-5667EC6B6371}" type="slidenum">
              <a:rPr lang="en-US" smtClean="0"/>
              <a:pPr/>
              <a:t>26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Text</a:t>
            </a:r>
            <a:endParaRPr lang="en-US" dirty="0"/>
          </a:p>
        </p:txBody>
      </p:sp>
      <p:pic>
        <p:nvPicPr>
          <p:cNvPr id="6146" name="Picture 2"/>
          <p:cNvPicPr>
            <a:picLocks noGrp="1" noChangeAspect="1" noChangeArrowheads="1"/>
          </p:cNvPicPr>
          <p:nvPr>
            <p:ph idx="1"/>
          </p:nvPr>
        </p:nvPicPr>
        <p:blipFill>
          <a:blip r:embed="rId3" cstate="print"/>
          <a:stretch>
            <a:fillRect/>
          </a:stretch>
        </p:blipFill>
        <p:spPr bwMode="auto">
          <a:xfrm>
            <a:off x="2438400" y="2209800"/>
            <a:ext cx="4624388" cy="4076595"/>
          </a:xfrm>
          <a:prstGeom prst="rect">
            <a:avLst/>
          </a:prstGeom>
          <a:noFill/>
          <a:ln w="9525">
            <a:noFill/>
            <a:miter lim="800000"/>
            <a:headEnd/>
            <a:tailEnd/>
          </a:ln>
        </p:spPr>
      </p:pic>
      <p:sp>
        <p:nvSpPr>
          <p:cNvPr id="5" name="TextBox 4"/>
          <p:cNvSpPr txBox="1"/>
          <p:nvPr/>
        </p:nvSpPr>
        <p:spPr>
          <a:xfrm>
            <a:off x="1371600" y="1143000"/>
            <a:ext cx="6553200" cy="954107"/>
          </a:xfrm>
          <a:prstGeom prst="rect">
            <a:avLst/>
          </a:prstGeom>
          <a:noFill/>
        </p:spPr>
        <p:txBody>
          <a:bodyPr wrap="square" rtlCol="0">
            <a:spAutoFit/>
          </a:bodyPr>
          <a:lstStyle/>
          <a:p>
            <a:pPr algn="ctr"/>
            <a:endParaRPr lang="en-US" sz="2800" b="1" dirty="0" smtClean="0"/>
          </a:p>
          <a:p>
            <a:pPr algn="ctr"/>
            <a:r>
              <a:rPr lang="en-US" sz="2800" b="1" dirty="0" smtClean="0">
                <a:solidFill>
                  <a:srgbClr val="0000FF"/>
                </a:solidFill>
              </a:rPr>
              <a:t>Where on the continuum?</a:t>
            </a:r>
            <a:endParaRPr lang="en-US" sz="2800" b="1" dirty="0">
              <a:solidFill>
                <a:srgbClr val="0000FF"/>
              </a:solidFill>
            </a:endParaRPr>
          </a:p>
        </p:txBody>
      </p:sp>
      <p:sp>
        <p:nvSpPr>
          <p:cNvPr id="7" name="Slide Number Placeholder 6"/>
          <p:cNvSpPr>
            <a:spLocks noGrp="1"/>
          </p:cNvSpPr>
          <p:nvPr>
            <p:ph type="sldNum" sz="quarter" idx="12"/>
          </p:nvPr>
        </p:nvSpPr>
        <p:spPr/>
        <p:txBody>
          <a:bodyPr/>
          <a:lstStyle/>
          <a:p>
            <a:fld id="{5ADCC869-98FB-4A2E-940C-5667EC6B6371}"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itle 2"/>
          <p:cNvSpPr>
            <a:spLocks noGrp="1"/>
          </p:cNvSpPr>
          <p:nvPr>
            <p:ph type="title"/>
          </p:nvPr>
        </p:nvSpPr>
        <p:spPr>
          <a:xfrm>
            <a:off x="2819400" y="0"/>
            <a:ext cx="6019800" cy="1285875"/>
          </a:xfrm>
        </p:spPr>
        <p:txBody>
          <a:bodyPr>
            <a:normAutofit/>
          </a:bodyPr>
          <a:lstStyle/>
          <a:p>
            <a:r>
              <a:rPr lang="en-US" b="1" dirty="0" smtClean="0">
                <a:ea typeface="Geneva"/>
                <a:cs typeface="Geneva"/>
              </a:rPr>
              <a:t>	Step 2: Qualitative Measures</a:t>
            </a:r>
          </a:p>
        </p:txBody>
      </p:sp>
      <p:sp>
        <p:nvSpPr>
          <p:cNvPr id="78853" name="TextBox 2"/>
          <p:cNvSpPr txBox="1">
            <a:spLocks noChangeArrowheads="1"/>
          </p:cNvSpPr>
          <p:nvPr/>
        </p:nvSpPr>
        <p:spPr bwMode="auto">
          <a:xfrm>
            <a:off x="622300" y="1295401"/>
            <a:ext cx="8140700" cy="2092881"/>
          </a:xfrm>
          <a:prstGeom prst="rect">
            <a:avLst/>
          </a:prstGeom>
          <a:noFill/>
          <a:ln w="9525">
            <a:noFill/>
            <a:miter lim="800000"/>
            <a:headEnd/>
            <a:tailEnd/>
          </a:ln>
        </p:spPr>
        <p:txBody>
          <a:bodyPr wrap="square">
            <a:spAutoFit/>
          </a:bodyPr>
          <a:lstStyle/>
          <a:p>
            <a:pPr algn="ctr"/>
            <a:r>
              <a:rPr lang="en-US" sz="2000" b="1" dirty="0">
                <a:solidFill>
                  <a:srgbClr val="0070C0"/>
                </a:solidFill>
              </a:rPr>
              <a:t>The Qualitative Measures Rubrics </a:t>
            </a:r>
          </a:p>
          <a:p>
            <a:pPr algn="ctr"/>
            <a:r>
              <a:rPr lang="en-US" sz="2000" b="1" dirty="0">
                <a:solidFill>
                  <a:srgbClr val="0070C0"/>
                </a:solidFill>
              </a:rPr>
              <a:t>for Literary</a:t>
            </a:r>
            <a:r>
              <a:rPr lang="en-US" sz="2000" b="1" dirty="0" smtClean="0">
                <a:solidFill>
                  <a:srgbClr val="0070C0"/>
                </a:solidFill>
              </a:rPr>
              <a:t> Text</a:t>
            </a:r>
            <a:endParaRPr lang="en-US" b="1" dirty="0">
              <a:solidFill>
                <a:srgbClr val="0070C0"/>
              </a:solidFill>
            </a:endParaRPr>
          </a:p>
          <a:p>
            <a:pPr algn="ctr"/>
            <a:r>
              <a:rPr lang="en-US" b="1" dirty="0" smtClean="0">
                <a:solidFill>
                  <a:srgbClr val="0070C0"/>
                </a:solidFill>
              </a:rPr>
              <a:t> </a:t>
            </a:r>
            <a:r>
              <a:rPr lang="en-US" sz="1200" dirty="0">
                <a:hlinkClick r:id="rId3"/>
              </a:rPr>
              <a:t>http://www.ksde.org/Default.aspx?tabid=4605</a:t>
            </a:r>
            <a:r>
              <a:rPr lang="en-US" sz="1200" dirty="0"/>
              <a:t> </a:t>
            </a:r>
            <a:endParaRPr lang="en-US" sz="1200" dirty="0" smtClean="0"/>
          </a:p>
          <a:p>
            <a:pPr marL="287338" indent="-287338">
              <a:buFont typeface="Arial"/>
              <a:buChar char="•"/>
            </a:pPr>
            <a:r>
              <a:rPr lang="en-US" dirty="0" smtClean="0">
                <a:latin typeface="Calibri"/>
                <a:cs typeface="Calibri"/>
              </a:rPr>
              <a:t>Allow </a:t>
            </a:r>
            <a:r>
              <a:rPr lang="en-US" dirty="0">
                <a:latin typeface="Calibri"/>
                <a:cs typeface="Calibri"/>
              </a:rPr>
              <a:t>educators to evaluate the important elements of text that are often missed by computer software that tends to focus on more easily measured factors.</a:t>
            </a:r>
          </a:p>
          <a:p>
            <a:endParaRPr lang="en-US" dirty="0"/>
          </a:p>
          <a:p>
            <a:endParaRPr lang="en-US" dirty="0"/>
          </a:p>
        </p:txBody>
      </p:sp>
      <p:pic>
        <p:nvPicPr>
          <p:cNvPr id="78854" name="Picture 6"/>
          <p:cNvPicPr>
            <a:picLocks noChangeAspect="1" noChangeArrowheads="1"/>
          </p:cNvPicPr>
          <p:nvPr/>
        </p:nvPicPr>
        <p:blipFill>
          <a:blip r:embed="rId4" cstate="print"/>
          <a:srcRect/>
          <a:stretch>
            <a:fillRect/>
          </a:stretch>
        </p:blipFill>
        <p:spPr bwMode="auto">
          <a:xfrm>
            <a:off x="2209800" y="2971800"/>
            <a:ext cx="4951416" cy="3330766"/>
          </a:xfrm>
          <a:prstGeom prst="rect">
            <a:avLst/>
          </a:prstGeom>
          <a:noFill/>
          <a:ln w="9525">
            <a:solidFill>
              <a:schemeClr val="tx1"/>
            </a:solidFill>
            <a:miter lim="800000"/>
            <a:headEnd/>
            <a:tailEnd/>
          </a:ln>
        </p:spPr>
      </p:pic>
      <p:sp>
        <p:nvSpPr>
          <p:cNvPr id="7" name="Slide Number Placeholder 6"/>
          <p:cNvSpPr>
            <a:spLocks noGrp="1"/>
          </p:cNvSpPr>
          <p:nvPr>
            <p:ph type="sldNum" sz="quarter" idx="12"/>
          </p:nvPr>
        </p:nvSpPr>
        <p:spPr/>
        <p:txBody>
          <a:bodyPr/>
          <a:lstStyle/>
          <a:p>
            <a:fld id="{5ADCC869-98FB-4A2E-940C-5667EC6B6371}" type="slidenum">
              <a:rPr lang="en-US" smtClean="0"/>
              <a:pPr/>
              <a:t>28</a:t>
            </a:fld>
            <a:endParaRPr lang="en-US" dirty="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itle 2"/>
          <p:cNvSpPr>
            <a:spLocks noGrp="1"/>
          </p:cNvSpPr>
          <p:nvPr>
            <p:ph type="title"/>
          </p:nvPr>
        </p:nvSpPr>
        <p:spPr>
          <a:xfrm>
            <a:off x="2819400" y="0"/>
            <a:ext cx="6019800" cy="1285875"/>
          </a:xfrm>
        </p:spPr>
        <p:txBody>
          <a:bodyPr>
            <a:normAutofit/>
          </a:bodyPr>
          <a:lstStyle/>
          <a:p>
            <a:r>
              <a:rPr lang="en-US" b="1" dirty="0" smtClean="0">
                <a:ea typeface="Geneva"/>
                <a:cs typeface="Geneva"/>
              </a:rPr>
              <a:t>	Step 2: Qualitative Measures</a:t>
            </a:r>
          </a:p>
        </p:txBody>
      </p:sp>
      <p:sp>
        <p:nvSpPr>
          <p:cNvPr id="78853" name="TextBox 2"/>
          <p:cNvSpPr txBox="1">
            <a:spLocks noChangeArrowheads="1"/>
          </p:cNvSpPr>
          <p:nvPr/>
        </p:nvSpPr>
        <p:spPr bwMode="auto">
          <a:xfrm>
            <a:off x="622300" y="1295401"/>
            <a:ext cx="8140700" cy="2092881"/>
          </a:xfrm>
          <a:prstGeom prst="rect">
            <a:avLst/>
          </a:prstGeom>
          <a:noFill/>
          <a:ln w="9525">
            <a:noFill/>
            <a:miter lim="800000"/>
            <a:headEnd/>
            <a:tailEnd/>
          </a:ln>
        </p:spPr>
        <p:txBody>
          <a:bodyPr wrap="square">
            <a:spAutoFit/>
          </a:bodyPr>
          <a:lstStyle/>
          <a:p>
            <a:pPr algn="ctr"/>
            <a:r>
              <a:rPr lang="en-US" sz="2000" b="1" dirty="0">
                <a:solidFill>
                  <a:srgbClr val="0070C0"/>
                </a:solidFill>
              </a:rPr>
              <a:t>The Qualitative Measures Rubrics </a:t>
            </a:r>
          </a:p>
          <a:p>
            <a:pPr algn="ctr"/>
            <a:r>
              <a:rPr lang="en-US" sz="2000" b="1" dirty="0">
                <a:solidFill>
                  <a:srgbClr val="0070C0"/>
                </a:solidFill>
              </a:rPr>
              <a:t>for</a:t>
            </a:r>
            <a:r>
              <a:rPr lang="en-US" sz="2000" b="1" dirty="0" smtClean="0">
                <a:solidFill>
                  <a:srgbClr val="0070C0"/>
                </a:solidFill>
              </a:rPr>
              <a:t> Informational Text</a:t>
            </a:r>
            <a:endParaRPr lang="en-US" b="1" dirty="0">
              <a:solidFill>
                <a:srgbClr val="0070C0"/>
              </a:solidFill>
            </a:endParaRPr>
          </a:p>
          <a:p>
            <a:pPr algn="ctr"/>
            <a:r>
              <a:rPr lang="en-US" b="1" dirty="0" smtClean="0">
                <a:solidFill>
                  <a:srgbClr val="0070C0"/>
                </a:solidFill>
              </a:rPr>
              <a:t> </a:t>
            </a:r>
            <a:r>
              <a:rPr lang="en-US" sz="1200" dirty="0">
                <a:hlinkClick r:id="rId3"/>
              </a:rPr>
              <a:t>http://www.ksde.org/Default.aspx?tabid=4605</a:t>
            </a:r>
            <a:r>
              <a:rPr lang="en-US" sz="1200" dirty="0"/>
              <a:t> </a:t>
            </a:r>
            <a:endParaRPr lang="en-US" sz="1200" dirty="0" smtClean="0"/>
          </a:p>
          <a:p>
            <a:pPr marL="287338" indent="-287338">
              <a:buFont typeface="Arial"/>
              <a:buChar char="•"/>
            </a:pPr>
            <a:r>
              <a:rPr lang="en-US" dirty="0" smtClean="0">
                <a:latin typeface="Calibri"/>
                <a:cs typeface="Calibri"/>
              </a:rPr>
              <a:t>Allow </a:t>
            </a:r>
            <a:r>
              <a:rPr lang="en-US" dirty="0">
                <a:latin typeface="Calibri"/>
                <a:cs typeface="Calibri"/>
              </a:rPr>
              <a:t>educators to evaluate the important elements of text that are often missed by computer software that tends to focus on more easily measured factors.</a:t>
            </a:r>
          </a:p>
          <a:p>
            <a:endParaRPr lang="en-US" dirty="0"/>
          </a:p>
          <a:p>
            <a:endParaRPr lang="en-US" dirty="0"/>
          </a:p>
        </p:txBody>
      </p:sp>
      <p:pic>
        <p:nvPicPr>
          <p:cNvPr id="6" name="Picture 7"/>
          <p:cNvPicPr>
            <a:picLocks noChangeAspect="1" noChangeArrowheads="1"/>
          </p:cNvPicPr>
          <p:nvPr/>
        </p:nvPicPr>
        <p:blipFill>
          <a:blip r:embed="rId4" cstate="print"/>
          <a:srcRect/>
          <a:stretch>
            <a:fillRect/>
          </a:stretch>
        </p:blipFill>
        <p:spPr bwMode="auto">
          <a:xfrm>
            <a:off x="2286000" y="2971800"/>
            <a:ext cx="4967372" cy="3337560"/>
          </a:xfrm>
          <a:prstGeom prst="rect">
            <a:avLst/>
          </a:prstGeom>
          <a:noFill/>
          <a:ln w="9525">
            <a:solidFill>
              <a:schemeClr val="tx1"/>
            </a:solidFill>
            <a:miter lim="800000"/>
            <a:headEnd/>
            <a:tailEnd/>
          </a:ln>
        </p:spPr>
      </p:pic>
      <p:sp>
        <p:nvSpPr>
          <p:cNvPr id="8" name="Slide Number Placeholder 7"/>
          <p:cNvSpPr>
            <a:spLocks noGrp="1"/>
          </p:cNvSpPr>
          <p:nvPr>
            <p:ph type="sldNum" sz="quarter" idx="12"/>
          </p:nvPr>
        </p:nvSpPr>
        <p:spPr/>
        <p:txBody>
          <a:bodyPr/>
          <a:lstStyle/>
          <a:p>
            <a:fld id="{5ADCC869-98FB-4A2E-940C-5667EC6B6371}" type="slidenum">
              <a:rPr lang="en-US" smtClean="0"/>
              <a:pPr/>
              <a:t>29</a:t>
            </a:fld>
            <a:endParaRPr lang="en-US"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3640138" y="0"/>
            <a:ext cx="5046662" cy="1219200"/>
          </a:xfrm>
        </p:spPr>
        <p:txBody>
          <a:bodyPr/>
          <a:lstStyle/>
          <a:p>
            <a:r>
              <a:rPr lang="en-US" dirty="0" smtClean="0">
                <a:latin typeface="Calibri" pitchFamily="-84" charset="0"/>
                <a:ea typeface="Calibri" pitchFamily="-84" charset="0"/>
                <a:cs typeface="Calibri" pitchFamily="-84" charset="0"/>
              </a:rPr>
              <a:t>Let’s get acquainted!</a:t>
            </a:r>
            <a:endParaRPr lang="en-US" dirty="0">
              <a:latin typeface="Calibri" pitchFamily="-84" charset="0"/>
              <a:ea typeface="Calibri" pitchFamily="-84" charset="0"/>
              <a:cs typeface="Calibri" pitchFamily="-84" charset="0"/>
            </a:endParaRPr>
          </a:p>
        </p:txBody>
      </p:sp>
      <p:sp>
        <p:nvSpPr>
          <p:cNvPr id="16387" name="Content Placeholder 2"/>
          <p:cNvSpPr>
            <a:spLocks noGrp="1"/>
          </p:cNvSpPr>
          <p:nvPr>
            <p:ph idx="1"/>
          </p:nvPr>
        </p:nvSpPr>
        <p:spPr>
          <a:xfrm>
            <a:off x="457200" y="1485900"/>
            <a:ext cx="8229600" cy="3505200"/>
          </a:xfrm>
        </p:spPr>
        <p:txBody>
          <a:bodyPr/>
          <a:lstStyle/>
          <a:p>
            <a:r>
              <a:rPr lang="en-US" dirty="0">
                <a:latin typeface="Calibri" pitchFamily="-84" charset="0"/>
                <a:ea typeface="Calibri" pitchFamily="-84" charset="0"/>
                <a:cs typeface="Calibri" pitchFamily="-84" charset="0"/>
              </a:rPr>
              <a:t>Connect to the Internet </a:t>
            </a:r>
          </a:p>
          <a:p>
            <a:r>
              <a:rPr lang="en-US" dirty="0">
                <a:latin typeface="Calibri" pitchFamily="-84" charset="0"/>
                <a:ea typeface="Calibri" pitchFamily="-84" charset="0"/>
                <a:cs typeface="Calibri" pitchFamily="-84" charset="0"/>
              </a:rPr>
              <a:t>Navigate to: </a:t>
            </a:r>
            <a:r>
              <a:rPr lang="en-US" u="sng" dirty="0">
                <a:solidFill>
                  <a:srgbClr val="0070C0"/>
                </a:solidFill>
                <a:latin typeface="Calibri" pitchFamily="-84" charset="0"/>
                <a:ea typeface="Calibri" pitchFamily="-84" charset="0"/>
                <a:cs typeface="Calibri" pitchFamily="-84" charset="0"/>
                <a:hlinkClick r:id="rId3"/>
              </a:rPr>
              <a:t>http://www.pdesas.org</a:t>
            </a:r>
            <a:r>
              <a:rPr lang="en-US" dirty="0">
                <a:solidFill>
                  <a:srgbClr val="0070C0"/>
                </a:solidFill>
                <a:latin typeface="Calibri" pitchFamily="-84" charset="0"/>
                <a:ea typeface="Calibri" pitchFamily="-84" charset="0"/>
                <a:cs typeface="Calibri" pitchFamily="-84" charset="0"/>
              </a:rPr>
              <a:t>  </a:t>
            </a:r>
          </a:p>
          <a:p>
            <a:pPr lvl="1"/>
            <a:r>
              <a:rPr lang="en-US" dirty="0">
                <a:latin typeface="Calibri" pitchFamily="-84" charset="0"/>
                <a:ea typeface="Calibri" pitchFamily="-84" charset="0"/>
                <a:cs typeface="Calibri" pitchFamily="-84" charset="0"/>
              </a:rPr>
              <a:t>If a registered user, sign-in.</a:t>
            </a:r>
          </a:p>
          <a:p>
            <a:pPr lvl="1"/>
            <a:r>
              <a:rPr lang="en-US" dirty="0">
                <a:latin typeface="Calibri" pitchFamily="-84" charset="0"/>
                <a:ea typeface="Calibri" pitchFamily="-84" charset="0"/>
                <a:cs typeface="Calibri" pitchFamily="-84" charset="0"/>
              </a:rPr>
              <a:t>If not a registered user, join now.</a:t>
            </a:r>
          </a:p>
          <a:p>
            <a:r>
              <a:rPr lang="en-US" dirty="0">
                <a:latin typeface="Calibri" pitchFamily="-84" charset="0"/>
                <a:ea typeface="Calibri" pitchFamily="-84" charset="0"/>
                <a:cs typeface="Calibri" pitchFamily="-84" charset="0"/>
              </a:rPr>
              <a:t>Place your name and school district/organization on your name tent</a:t>
            </a:r>
          </a:p>
        </p:txBody>
      </p:sp>
      <p:sp>
        <p:nvSpPr>
          <p:cNvPr id="7" name="Parallelogram 6"/>
          <p:cNvSpPr>
            <a:spLocks noChangeArrowheads="1"/>
          </p:cNvSpPr>
          <p:nvPr/>
        </p:nvSpPr>
        <p:spPr bwMode="auto">
          <a:xfrm>
            <a:off x="962025" y="4991100"/>
            <a:ext cx="7400925" cy="1362075"/>
          </a:xfrm>
          <a:prstGeom prst="parallelogram">
            <a:avLst>
              <a:gd name="adj" fmla="val 25004"/>
            </a:avLst>
          </a:prstGeom>
          <a:noFill/>
          <a:ln w="9525">
            <a:solidFill>
              <a:srgbClr val="4A7EBB"/>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6391" name="TextBox 8"/>
          <p:cNvSpPr txBox="1">
            <a:spLocks noChangeArrowheads="1"/>
          </p:cNvSpPr>
          <p:nvPr/>
        </p:nvSpPr>
        <p:spPr bwMode="auto">
          <a:xfrm>
            <a:off x="3162300" y="5530850"/>
            <a:ext cx="2473325" cy="708025"/>
          </a:xfrm>
          <a:prstGeom prst="rect">
            <a:avLst/>
          </a:prstGeom>
          <a:noFill/>
          <a:ln w="9525">
            <a:noFill/>
            <a:miter lim="800000"/>
            <a:headEnd/>
            <a:tailEnd/>
          </a:ln>
        </p:spPr>
        <p:txBody>
          <a:bodyPr wrap="none">
            <a:prstTxWarp prst="textNoShape">
              <a:avLst/>
            </a:prstTxWarp>
            <a:spAutoFit/>
          </a:bodyPr>
          <a:lstStyle/>
          <a:p>
            <a:r>
              <a:rPr lang="en-US" sz="4000" i="1">
                <a:solidFill>
                  <a:srgbClr val="0070C0"/>
                </a:solidFill>
                <a:latin typeface="Calibri" pitchFamily="-84" charset="0"/>
                <a:ea typeface="Calibri" pitchFamily="-84" charset="0"/>
                <a:cs typeface="Calibri" pitchFamily="-84" charset="0"/>
              </a:rPr>
              <a:t>Your Name</a:t>
            </a:r>
          </a:p>
        </p:txBody>
      </p:sp>
      <p:sp>
        <p:nvSpPr>
          <p:cNvPr id="16392" name="TextBox 9"/>
          <p:cNvSpPr txBox="1">
            <a:spLocks noChangeArrowheads="1"/>
          </p:cNvSpPr>
          <p:nvPr/>
        </p:nvSpPr>
        <p:spPr bwMode="auto">
          <a:xfrm>
            <a:off x="4914900" y="5078413"/>
            <a:ext cx="3276600" cy="369887"/>
          </a:xfrm>
          <a:prstGeom prst="rect">
            <a:avLst/>
          </a:prstGeom>
          <a:noFill/>
          <a:ln w="9525">
            <a:noFill/>
            <a:miter lim="800000"/>
            <a:headEnd/>
            <a:tailEnd/>
          </a:ln>
        </p:spPr>
        <p:txBody>
          <a:bodyPr wrap="none">
            <a:prstTxWarp prst="textNoShape">
              <a:avLst/>
            </a:prstTxWarp>
            <a:spAutoFit/>
          </a:bodyPr>
          <a:lstStyle/>
          <a:p>
            <a:r>
              <a:rPr lang="en-US" i="1">
                <a:solidFill>
                  <a:srgbClr val="0070C0"/>
                </a:solidFill>
                <a:latin typeface="Calibri" pitchFamily="-84" charset="0"/>
                <a:ea typeface="Calibri" pitchFamily="-84" charset="0"/>
                <a:cs typeface="Calibri" pitchFamily="-84" charset="0"/>
              </a:rPr>
              <a:t>Your School District/Organization</a:t>
            </a:r>
          </a:p>
        </p:txBody>
      </p:sp>
      <p:cxnSp>
        <p:nvCxnSpPr>
          <p:cNvPr id="12" name="Straight Connector 11"/>
          <p:cNvCxnSpPr>
            <a:cxnSpLocks noChangeShapeType="1"/>
          </p:cNvCxnSpPr>
          <p:nvPr/>
        </p:nvCxnSpPr>
        <p:spPr bwMode="auto">
          <a:xfrm rot="16200000" flipH="1">
            <a:off x="7791450" y="5562600"/>
            <a:ext cx="1304925" cy="161925"/>
          </a:xfrm>
          <a:prstGeom prst="line">
            <a:avLst/>
          </a:prstGeom>
          <a:noFill/>
          <a:ln w="12700">
            <a:solidFill>
              <a:schemeClr val="accent1"/>
            </a:solidFill>
            <a:round/>
            <a:headEnd/>
            <a:tailEn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rot="10800000">
            <a:off x="8048625" y="6296025"/>
            <a:ext cx="476250" cy="0"/>
          </a:xfrm>
          <a:prstGeom prst="line">
            <a:avLst/>
          </a:prstGeom>
          <a:noFill/>
          <a:ln w="12700">
            <a:solidFill>
              <a:schemeClr val="accent1"/>
            </a:solidFill>
            <a:round/>
            <a:headEnd/>
            <a:tailEnd/>
          </a:ln>
          <a:effectLst>
            <a:outerShdw blurRad="63500" dist="20000" dir="5400000" rotWithShape="0">
              <a:srgbClr val="000000">
                <a:alpha val="37999"/>
              </a:srgbClr>
            </a:outerShdw>
          </a:effectLst>
        </p:spPr>
      </p:cxnSp>
      <p:sp>
        <p:nvSpPr>
          <p:cNvPr id="13" name="Slide Number Placeholder 12"/>
          <p:cNvSpPr>
            <a:spLocks noGrp="1"/>
          </p:cNvSpPr>
          <p:nvPr>
            <p:ph type="sldNum" sz="quarter" idx="12"/>
          </p:nvPr>
        </p:nvSpPr>
        <p:spPr/>
        <p:txBody>
          <a:bodyPr/>
          <a:lstStyle/>
          <a:p>
            <a:fld id="{5ADCC869-98FB-4A2E-940C-5667EC6B637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2"/>
          <p:cNvSpPr>
            <a:spLocks noGrp="1"/>
          </p:cNvSpPr>
          <p:nvPr>
            <p:ph type="title"/>
          </p:nvPr>
        </p:nvSpPr>
        <p:spPr>
          <a:xfrm>
            <a:off x="2895600" y="0"/>
            <a:ext cx="4648200" cy="1285875"/>
          </a:xfrm>
        </p:spPr>
        <p:txBody>
          <a:bodyPr>
            <a:normAutofit/>
          </a:bodyPr>
          <a:lstStyle/>
          <a:p>
            <a:r>
              <a:rPr lang="en-US" b="1" dirty="0" smtClean="0">
                <a:ea typeface="Geneva"/>
                <a:cs typeface="Geneva"/>
              </a:rPr>
              <a:t>	Step 2: Qualitative Measures</a:t>
            </a:r>
          </a:p>
        </p:txBody>
      </p:sp>
      <p:pic>
        <p:nvPicPr>
          <p:cNvPr id="80900" name="Picture 13"/>
          <p:cNvPicPr>
            <a:picLocks noChangeAspect="1" noChangeArrowheads="1"/>
          </p:cNvPicPr>
          <p:nvPr/>
        </p:nvPicPr>
        <p:blipFill>
          <a:blip r:embed="rId3" cstate="print"/>
          <a:srcRect/>
          <a:stretch>
            <a:fillRect/>
          </a:stretch>
        </p:blipFill>
        <p:spPr bwMode="auto">
          <a:xfrm>
            <a:off x="7772400" y="152400"/>
            <a:ext cx="1219200" cy="1025525"/>
          </a:xfrm>
          <a:prstGeom prst="rect">
            <a:avLst/>
          </a:prstGeom>
          <a:noFill/>
          <a:ln w="9525">
            <a:solidFill>
              <a:schemeClr val="tx1"/>
            </a:solidFill>
            <a:miter lim="800000"/>
            <a:headEnd/>
            <a:tailEnd/>
          </a:ln>
        </p:spPr>
      </p:pic>
      <p:pic>
        <p:nvPicPr>
          <p:cNvPr id="80901" name="Picture 6"/>
          <p:cNvPicPr>
            <a:picLocks noChangeAspect="1" noChangeArrowheads="1"/>
          </p:cNvPicPr>
          <p:nvPr/>
        </p:nvPicPr>
        <p:blipFill>
          <a:blip r:embed="rId4" cstate="print"/>
          <a:srcRect/>
          <a:stretch>
            <a:fillRect/>
          </a:stretch>
        </p:blipFill>
        <p:spPr bwMode="auto">
          <a:xfrm>
            <a:off x="4191000" y="2036763"/>
            <a:ext cx="4822825" cy="3525837"/>
          </a:xfrm>
          <a:prstGeom prst="rect">
            <a:avLst/>
          </a:prstGeom>
          <a:noFill/>
          <a:ln w="9525">
            <a:solidFill>
              <a:schemeClr val="tx1"/>
            </a:solidFill>
            <a:miter lim="800000"/>
            <a:headEnd/>
            <a:tailEnd/>
          </a:ln>
        </p:spPr>
      </p:pic>
      <p:sp>
        <p:nvSpPr>
          <p:cNvPr id="80902" name="TextBox 9"/>
          <p:cNvSpPr txBox="1">
            <a:spLocks noChangeArrowheads="1"/>
          </p:cNvSpPr>
          <p:nvPr/>
        </p:nvSpPr>
        <p:spPr bwMode="auto">
          <a:xfrm>
            <a:off x="76200" y="1725573"/>
            <a:ext cx="3962400" cy="4370427"/>
          </a:xfrm>
          <a:prstGeom prst="rect">
            <a:avLst/>
          </a:prstGeom>
          <a:noFill/>
          <a:ln w="9525">
            <a:noFill/>
            <a:miter lim="800000"/>
            <a:headEnd/>
            <a:tailEnd/>
          </a:ln>
        </p:spPr>
        <p:txBody>
          <a:bodyPr wrap="square">
            <a:spAutoFit/>
          </a:bodyPr>
          <a:lstStyle/>
          <a:p>
            <a:r>
              <a:rPr lang="en-US" sz="2000" dirty="0">
                <a:latin typeface="Calibri"/>
                <a:cs typeface="Calibri"/>
              </a:rPr>
              <a:t>Because the factors for literary texts are different from information texts, these two rubrics contain different content. However, the formatting of each document is exactly the same</a:t>
            </a:r>
            <a:r>
              <a:rPr lang="en-US" sz="2000" dirty="0" smtClean="0">
                <a:latin typeface="Calibri"/>
                <a:cs typeface="Calibri"/>
              </a:rPr>
              <a:t>.</a:t>
            </a:r>
          </a:p>
          <a:p>
            <a:endParaRPr lang="en-US" sz="2000" dirty="0" smtClean="0">
              <a:latin typeface="Calibri"/>
              <a:cs typeface="Calibri"/>
            </a:endParaRPr>
          </a:p>
          <a:p>
            <a:r>
              <a:rPr lang="en-US" sz="2000" dirty="0" smtClean="0">
                <a:latin typeface="Calibri"/>
                <a:cs typeface="Calibri"/>
              </a:rPr>
              <a:t>And because these factors represent continua rather than discrete stages or levels, numeric values are not associated with these rubrics. Instead, four points along each continuum are identified: high, middle high, middle low, and low.</a:t>
            </a:r>
          </a:p>
          <a:p>
            <a:endParaRPr lang="en-US" dirty="0">
              <a:latin typeface="Calibri"/>
              <a:cs typeface="Calibri"/>
            </a:endParaRPr>
          </a:p>
        </p:txBody>
      </p:sp>
      <p:sp>
        <p:nvSpPr>
          <p:cNvPr id="8" name="Slide Number Placeholder 7"/>
          <p:cNvSpPr>
            <a:spLocks noGrp="1"/>
          </p:cNvSpPr>
          <p:nvPr>
            <p:ph type="sldNum" sz="quarter" idx="12"/>
          </p:nvPr>
        </p:nvSpPr>
        <p:spPr/>
        <p:txBody>
          <a:bodyPr/>
          <a:lstStyle/>
          <a:p>
            <a:fld id="{5ADCC869-98FB-4A2E-940C-5667EC6B6371}" type="slidenum">
              <a:rPr lang="en-US" smtClean="0"/>
              <a:pPr/>
              <a:t>30</a:t>
            </a:fld>
            <a:endParaRPr lang="en-US"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2"/>
          <p:cNvSpPr>
            <a:spLocks noGrp="1"/>
          </p:cNvSpPr>
          <p:nvPr>
            <p:ph type="title"/>
          </p:nvPr>
        </p:nvSpPr>
        <p:spPr>
          <a:xfrm>
            <a:off x="2819400" y="0"/>
            <a:ext cx="4724400" cy="1285875"/>
          </a:xfrm>
        </p:spPr>
        <p:txBody>
          <a:bodyPr>
            <a:normAutofit/>
          </a:bodyPr>
          <a:lstStyle/>
          <a:p>
            <a:r>
              <a:rPr lang="en-US" b="1" dirty="0" smtClean="0">
                <a:ea typeface="Geneva"/>
                <a:cs typeface="Geneva"/>
              </a:rPr>
              <a:t>	Step 2: Qualitative Measures</a:t>
            </a:r>
          </a:p>
        </p:txBody>
      </p:sp>
      <p:pic>
        <p:nvPicPr>
          <p:cNvPr id="82948" name="Picture 13"/>
          <p:cNvPicPr>
            <a:picLocks noChangeAspect="1" noChangeArrowheads="1"/>
          </p:cNvPicPr>
          <p:nvPr/>
        </p:nvPicPr>
        <p:blipFill>
          <a:blip r:embed="rId3" cstate="print"/>
          <a:srcRect/>
          <a:stretch>
            <a:fillRect/>
          </a:stretch>
        </p:blipFill>
        <p:spPr bwMode="auto">
          <a:xfrm>
            <a:off x="7696200" y="152400"/>
            <a:ext cx="1219200" cy="1025525"/>
          </a:xfrm>
          <a:prstGeom prst="rect">
            <a:avLst/>
          </a:prstGeom>
          <a:noFill/>
          <a:ln w="9525">
            <a:solidFill>
              <a:schemeClr val="tx1"/>
            </a:solidFill>
            <a:miter lim="800000"/>
            <a:headEnd/>
            <a:tailEnd/>
          </a:ln>
        </p:spPr>
      </p:pic>
      <p:sp>
        <p:nvSpPr>
          <p:cNvPr id="82949" name="TextBox 1"/>
          <p:cNvSpPr txBox="1">
            <a:spLocks noChangeArrowheads="1"/>
          </p:cNvSpPr>
          <p:nvPr/>
        </p:nvSpPr>
        <p:spPr bwMode="auto">
          <a:xfrm>
            <a:off x="1057275" y="1524000"/>
            <a:ext cx="7239000" cy="707886"/>
          </a:xfrm>
          <a:prstGeom prst="rect">
            <a:avLst/>
          </a:prstGeom>
          <a:noFill/>
          <a:ln w="9525">
            <a:noFill/>
            <a:miter lim="800000"/>
            <a:headEnd/>
            <a:tailEnd/>
          </a:ln>
        </p:spPr>
        <p:txBody>
          <a:bodyPr>
            <a:spAutoFit/>
          </a:bodyPr>
          <a:lstStyle/>
          <a:p>
            <a:pPr algn="ctr"/>
            <a:r>
              <a:rPr lang="en-US" sz="2000" dirty="0">
                <a:latin typeface="Calibri"/>
                <a:cs typeface="Calibri"/>
              </a:rPr>
              <a:t>So</a:t>
            </a:r>
            <a:r>
              <a:rPr lang="en-US" sz="2000" dirty="0" smtClean="0">
                <a:latin typeface="Calibri"/>
                <a:cs typeface="Calibri"/>
              </a:rPr>
              <a:t>…how </a:t>
            </a:r>
            <a:r>
              <a:rPr lang="en-US" sz="2000" dirty="0">
                <a:latin typeface="Calibri"/>
                <a:cs typeface="Calibri"/>
              </a:rPr>
              <a:t>is the rubric used?</a:t>
            </a:r>
          </a:p>
          <a:p>
            <a:endParaRPr lang="en-US" sz="2000" dirty="0">
              <a:solidFill>
                <a:srgbClr val="0000FF"/>
              </a:solidFill>
            </a:endParaRPr>
          </a:p>
        </p:txBody>
      </p:sp>
      <p:pic>
        <p:nvPicPr>
          <p:cNvPr id="82950" name="Picture 6"/>
          <p:cNvPicPr>
            <a:picLocks noChangeAspect="1" noChangeArrowheads="1"/>
          </p:cNvPicPr>
          <p:nvPr/>
        </p:nvPicPr>
        <p:blipFill>
          <a:blip r:embed="rId4" cstate="print"/>
          <a:srcRect/>
          <a:stretch>
            <a:fillRect/>
          </a:stretch>
        </p:blipFill>
        <p:spPr bwMode="auto">
          <a:xfrm>
            <a:off x="533400" y="2971800"/>
            <a:ext cx="4472765" cy="3270695"/>
          </a:xfrm>
          <a:prstGeom prst="rect">
            <a:avLst/>
          </a:prstGeom>
          <a:noFill/>
          <a:ln w="9525">
            <a:solidFill>
              <a:schemeClr val="tx1"/>
            </a:solidFill>
            <a:miter lim="800000"/>
            <a:headEnd/>
            <a:tailEnd/>
          </a:ln>
        </p:spPr>
      </p:pic>
      <p:sp>
        <p:nvSpPr>
          <p:cNvPr id="3" name="TextBox 2"/>
          <p:cNvSpPr txBox="1">
            <a:spLocks noChangeArrowheads="1"/>
          </p:cNvSpPr>
          <p:nvPr/>
        </p:nvSpPr>
        <p:spPr bwMode="auto">
          <a:xfrm>
            <a:off x="304800" y="2057401"/>
            <a:ext cx="8534400" cy="923330"/>
          </a:xfrm>
          <a:prstGeom prst="rect">
            <a:avLst/>
          </a:prstGeom>
          <a:noFill/>
          <a:ln w="9525">
            <a:noFill/>
            <a:miter lim="800000"/>
            <a:headEnd/>
            <a:tailEnd/>
          </a:ln>
        </p:spPr>
        <p:txBody>
          <a:bodyPr wrap="square">
            <a:spAutoFit/>
          </a:bodyPr>
          <a:lstStyle/>
          <a:p>
            <a:r>
              <a:rPr lang="en-US" dirty="0">
                <a:latin typeface="Calibri"/>
                <a:cs typeface="Calibri"/>
              </a:rPr>
              <a:t>And how would </a:t>
            </a:r>
            <a:r>
              <a:rPr lang="en-US" i="1" dirty="0" smtClean="0">
                <a:latin typeface="Calibri"/>
                <a:cs typeface="Calibri"/>
              </a:rPr>
              <a:t>The Hunger </a:t>
            </a:r>
            <a:r>
              <a:rPr lang="en-US" i="1" smtClean="0">
                <a:latin typeface="Calibri"/>
                <a:cs typeface="Calibri"/>
              </a:rPr>
              <a:t>Games </a:t>
            </a:r>
            <a:r>
              <a:rPr lang="en-US" smtClean="0">
                <a:latin typeface="Calibri"/>
                <a:cs typeface="Calibri"/>
              </a:rPr>
              <a:t>fare </a:t>
            </a:r>
            <a:r>
              <a:rPr lang="en-US" dirty="0">
                <a:latin typeface="Calibri"/>
                <a:cs typeface="Calibri"/>
              </a:rPr>
              <a:t>when analyzed through the lens of the Literary Text Rubric?</a:t>
            </a:r>
          </a:p>
          <a:p>
            <a:endParaRPr lang="en-US" dirty="0"/>
          </a:p>
        </p:txBody>
      </p:sp>
      <p:pic>
        <p:nvPicPr>
          <p:cNvPr id="10" name="Picture 9" descr="hunger games.jpg"/>
          <p:cNvPicPr>
            <a:picLocks noChangeAspect="1"/>
          </p:cNvPicPr>
          <p:nvPr/>
        </p:nvPicPr>
        <p:blipFill>
          <a:blip r:embed="rId5" cstate="print"/>
          <a:stretch>
            <a:fillRect/>
          </a:stretch>
        </p:blipFill>
        <p:spPr>
          <a:xfrm>
            <a:off x="6553181" y="3352800"/>
            <a:ext cx="2369055" cy="2348800"/>
          </a:xfrm>
          <a:prstGeom prst="rect">
            <a:avLst/>
          </a:prstGeom>
        </p:spPr>
      </p:pic>
      <p:sp>
        <p:nvSpPr>
          <p:cNvPr id="11" name="Slide Number Placeholder 10"/>
          <p:cNvSpPr>
            <a:spLocks noGrp="1"/>
          </p:cNvSpPr>
          <p:nvPr>
            <p:ph type="sldNum" sz="quarter" idx="12"/>
          </p:nvPr>
        </p:nvSpPr>
        <p:spPr/>
        <p:txBody>
          <a:bodyPr/>
          <a:lstStyle/>
          <a:p>
            <a:fld id="{5ADCC869-98FB-4A2E-940C-5667EC6B6371}" type="slidenum">
              <a:rPr lang="en-US" smtClean="0"/>
              <a:pPr/>
              <a:t>31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2"/>
          <p:cNvSpPr>
            <a:spLocks noGrp="1"/>
          </p:cNvSpPr>
          <p:nvPr>
            <p:ph type="title"/>
          </p:nvPr>
        </p:nvSpPr>
        <p:spPr>
          <a:xfrm>
            <a:off x="0" y="0"/>
            <a:ext cx="6096000" cy="1285875"/>
          </a:xfrm>
        </p:spPr>
        <p:txBody>
          <a:bodyPr>
            <a:normAutofit/>
          </a:bodyPr>
          <a:lstStyle/>
          <a:p>
            <a:r>
              <a:rPr lang="en-US" b="1" dirty="0" smtClean="0">
                <a:ea typeface="Geneva"/>
                <a:cs typeface="Geneva"/>
              </a:rPr>
              <a:t>	Step 2: Qualitative Measures</a:t>
            </a:r>
          </a:p>
        </p:txBody>
      </p:sp>
      <p:pic>
        <p:nvPicPr>
          <p:cNvPr id="84996" name="Picture 13"/>
          <p:cNvPicPr>
            <a:picLocks noChangeAspect="1" noChangeArrowheads="1"/>
          </p:cNvPicPr>
          <p:nvPr/>
        </p:nvPicPr>
        <p:blipFill>
          <a:blip r:embed="rId3" cstate="print"/>
          <a:srcRect/>
          <a:stretch>
            <a:fillRect/>
          </a:stretch>
        </p:blipFill>
        <p:spPr bwMode="auto">
          <a:xfrm>
            <a:off x="4191000" y="177800"/>
            <a:ext cx="1219200" cy="1025525"/>
          </a:xfrm>
          <a:prstGeom prst="rect">
            <a:avLst/>
          </a:prstGeom>
          <a:noFill/>
          <a:ln w="9525">
            <a:solidFill>
              <a:schemeClr val="tx1"/>
            </a:solidFill>
            <a:miter lim="800000"/>
            <a:headEnd/>
            <a:tailEnd/>
          </a:ln>
        </p:spPr>
      </p:pic>
      <p:pic>
        <p:nvPicPr>
          <p:cNvPr id="84997" name="Picture 16"/>
          <p:cNvPicPr>
            <a:picLocks noChangeAspect="1"/>
          </p:cNvPicPr>
          <p:nvPr/>
        </p:nvPicPr>
        <p:blipFill>
          <a:blip r:embed="rId4" cstate="print"/>
          <a:srcRect/>
          <a:stretch>
            <a:fillRect/>
          </a:stretch>
        </p:blipFill>
        <p:spPr bwMode="auto">
          <a:xfrm>
            <a:off x="152400" y="2895600"/>
            <a:ext cx="2728913" cy="3403600"/>
          </a:xfrm>
          <a:prstGeom prst="rect">
            <a:avLst/>
          </a:prstGeom>
          <a:noFill/>
          <a:ln w="9525">
            <a:noFill/>
            <a:miter lim="800000"/>
            <a:headEnd/>
            <a:tailEnd/>
          </a:ln>
        </p:spPr>
      </p:pic>
      <p:grpSp>
        <p:nvGrpSpPr>
          <p:cNvPr id="3" name="Group 33"/>
          <p:cNvGrpSpPr>
            <a:grpSpLocks/>
          </p:cNvGrpSpPr>
          <p:nvPr/>
        </p:nvGrpSpPr>
        <p:grpSpPr bwMode="auto">
          <a:xfrm>
            <a:off x="0" y="0"/>
            <a:ext cx="9172575" cy="6858000"/>
            <a:chOff x="0" y="0"/>
            <a:chExt cx="9172575" cy="6858000"/>
          </a:xfrm>
        </p:grpSpPr>
        <p:pic>
          <p:nvPicPr>
            <p:cNvPr id="85000" name="Picture 4"/>
            <p:cNvPicPr>
              <a:picLocks noChangeAspect="1" noChangeArrowheads="1"/>
            </p:cNvPicPr>
            <p:nvPr/>
          </p:nvPicPr>
          <p:blipFill>
            <a:blip r:embed="rId5" cstate="print"/>
            <a:srcRect/>
            <a:stretch>
              <a:fillRect/>
            </a:stretch>
          </p:blipFill>
          <p:spPr bwMode="auto">
            <a:xfrm>
              <a:off x="0" y="0"/>
              <a:ext cx="9172575" cy="6858000"/>
            </a:xfrm>
            <a:prstGeom prst="rect">
              <a:avLst/>
            </a:prstGeom>
            <a:noFill/>
            <a:ln w="9525">
              <a:solidFill>
                <a:schemeClr val="tx1"/>
              </a:solidFill>
              <a:miter lim="800000"/>
              <a:headEnd/>
              <a:tailEnd/>
            </a:ln>
          </p:spPr>
        </p:pic>
        <p:sp>
          <p:nvSpPr>
            <p:cNvPr id="2" name="Multiply 1"/>
            <p:cNvSpPr/>
            <p:nvPr/>
          </p:nvSpPr>
          <p:spPr bwMode="auto">
            <a:xfrm>
              <a:off x="2390775" y="10668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7" name="Multiply 6"/>
            <p:cNvSpPr/>
            <p:nvPr/>
          </p:nvSpPr>
          <p:spPr bwMode="auto">
            <a:xfrm>
              <a:off x="2390775" y="18288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8" name="Multiply 7"/>
            <p:cNvSpPr/>
            <p:nvPr/>
          </p:nvSpPr>
          <p:spPr bwMode="auto">
            <a:xfrm>
              <a:off x="4676775" y="22098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9" name="Multiply 8"/>
            <p:cNvSpPr/>
            <p:nvPr/>
          </p:nvSpPr>
          <p:spPr bwMode="auto">
            <a:xfrm>
              <a:off x="4676775" y="24384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11" name="Multiply 10"/>
            <p:cNvSpPr/>
            <p:nvPr/>
          </p:nvSpPr>
          <p:spPr bwMode="auto">
            <a:xfrm>
              <a:off x="2362200" y="37338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12" name="Multiply 11"/>
            <p:cNvSpPr/>
            <p:nvPr/>
          </p:nvSpPr>
          <p:spPr bwMode="auto">
            <a:xfrm>
              <a:off x="4724400" y="43434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13" name="Multiply 12"/>
            <p:cNvSpPr/>
            <p:nvPr/>
          </p:nvSpPr>
          <p:spPr bwMode="auto">
            <a:xfrm>
              <a:off x="0" y="54102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14" name="Multiply 13"/>
            <p:cNvSpPr/>
            <p:nvPr/>
          </p:nvSpPr>
          <p:spPr bwMode="auto">
            <a:xfrm>
              <a:off x="0" y="60198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15" name="Multiply 14"/>
            <p:cNvSpPr/>
            <p:nvPr/>
          </p:nvSpPr>
          <p:spPr bwMode="auto">
            <a:xfrm>
              <a:off x="2362200" y="64008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sp>
          <p:nvSpPr>
            <p:cNvPr id="18" name="Multiply 17"/>
            <p:cNvSpPr/>
            <p:nvPr/>
          </p:nvSpPr>
          <p:spPr bwMode="auto">
            <a:xfrm>
              <a:off x="7086600" y="2667000"/>
              <a:ext cx="304800" cy="228600"/>
            </a:xfrm>
            <a:prstGeom prst="mathMultiply">
              <a:avLst/>
            </a:prstGeom>
            <a:solidFill>
              <a:srgbClr val="FF0000"/>
            </a:solidFill>
            <a:ln w="9525" cap="flat" cmpd="sng" algn="ctr">
              <a:noFill/>
              <a:prstDash val="solid"/>
              <a:round/>
              <a:headEnd type="none" w="med" len="med"/>
              <a:tailEnd type="none" w="med" len="med"/>
            </a:ln>
            <a:effectLst/>
          </p:spPr>
          <p:txBody>
            <a:bodyPr wrap="none" anchor="ctr"/>
            <a:lstStyle/>
            <a:p>
              <a:pPr algn="ctr">
                <a:defRPr/>
              </a:pPr>
              <a:endParaRPr lang="en-US" dirty="0">
                <a:latin typeface="Arial" pitchFamily="-108" charset="0"/>
              </a:endParaRPr>
            </a:p>
          </p:txBody>
        </p:sp>
      </p:grpSp>
      <p:sp>
        <p:nvSpPr>
          <p:cNvPr id="20" name="Slide Number Placeholder 19"/>
          <p:cNvSpPr>
            <a:spLocks noGrp="1"/>
          </p:cNvSpPr>
          <p:nvPr>
            <p:ph type="sldNum" sz="quarter" idx="12"/>
          </p:nvPr>
        </p:nvSpPr>
        <p:spPr/>
        <p:txBody>
          <a:bodyPr/>
          <a:lstStyle/>
          <a:p>
            <a:fld id="{5ADCC869-98FB-4A2E-940C-5667EC6B6371}" type="slidenum">
              <a:rPr lang="en-US" smtClean="0"/>
              <a:pPr/>
              <a:t>32</a:t>
            </a:fld>
            <a:endParaRPr lang="en-US" dirty="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Measures</a:t>
            </a:r>
            <a:endParaRPr lang="en-US" dirty="0"/>
          </a:p>
        </p:txBody>
      </p:sp>
      <p:sp>
        <p:nvSpPr>
          <p:cNvPr id="3" name="Content Placeholder 2"/>
          <p:cNvSpPr>
            <a:spLocks noGrp="1"/>
          </p:cNvSpPr>
          <p:nvPr>
            <p:ph idx="1"/>
          </p:nvPr>
        </p:nvSpPr>
        <p:spPr/>
        <p:txBody>
          <a:bodyPr/>
          <a:lstStyle/>
          <a:p>
            <a:pPr indent="-4763">
              <a:buNone/>
            </a:pPr>
            <a:r>
              <a:rPr lang="en-US" dirty="0" smtClean="0">
                <a:solidFill>
                  <a:srgbClr val="241E14"/>
                </a:solidFill>
              </a:rPr>
              <a:t>	</a:t>
            </a:r>
            <a:r>
              <a:rPr lang="en-US" b="1" dirty="0" smtClean="0">
                <a:solidFill>
                  <a:srgbClr val="241E14"/>
                </a:solidFill>
              </a:rPr>
              <a:t>Qualitative measures of text complexity have been described by the CCSS in Appendix A as:</a:t>
            </a:r>
          </a:p>
          <a:p>
            <a:pPr indent="-4763">
              <a:buNone/>
            </a:pPr>
            <a:r>
              <a:rPr lang="en-US" b="1" dirty="0" smtClean="0">
                <a:solidFill>
                  <a:srgbClr val="241E14"/>
                </a:solidFill>
              </a:rPr>
              <a:t> </a:t>
            </a:r>
          </a:p>
          <a:p>
            <a:pPr indent="-4763">
              <a:buNone/>
            </a:pPr>
            <a:r>
              <a:rPr lang="en-US" b="1" dirty="0" smtClean="0">
                <a:solidFill>
                  <a:srgbClr val="241E14"/>
                </a:solidFill>
              </a:rPr>
              <a:t>		“best measured or only measurable by an 	</a:t>
            </a:r>
            <a:r>
              <a:rPr lang="en-US" b="1" dirty="0" smtClean="0">
                <a:solidFill>
                  <a:srgbClr val="FF0000"/>
                </a:solidFill>
              </a:rPr>
              <a:t>attentive human reader</a:t>
            </a:r>
            <a:r>
              <a:rPr lang="en-US" b="1" dirty="0" smtClean="0">
                <a:solidFill>
                  <a:srgbClr val="241E14"/>
                </a:solidFill>
              </a:rPr>
              <a:t>, such as levels of 	meaning or purpose; structure; language conventionality and clarity; and 	knowledge demands.” </a:t>
            </a:r>
            <a:endParaRPr lang="en-US" dirty="0">
              <a:solidFill>
                <a:srgbClr val="241E14"/>
              </a:solidFill>
            </a:endParaRPr>
          </a:p>
        </p:txBody>
      </p:sp>
      <p:sp>
        <p:nvSpPr>
          <p:cNvPr id="5" name="Slide Number Placeholder 4"/>
          <p:cNvSpPr>
            <a:spLocks noGrp="1"/>
          </p:cNvSpPr>
          <p:nvPr>
            <p:ph type="sldNum" sz="quarter" idx="12"/>
          </p:nvPr>
        </p:nvSpPr>
        <p:spPr/>
        <p:txBody>
          <a:bodyPr/>
          <a:lstStyle/>
          <a:p>
            <a:fld id="{5ADCC869-98FB-4A2E-940C-5667EC6B6371}"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2"/>
          <p:cNvSpPr>
            <a:spLocks noGrp="1"/>
          </p:cNvSpPr>
          <p:nvPr>
            <p:ph type="title"/>
          </p:nvPr>
        </p:nvSpPr>
        <p:spPr>
          <a:xfrm>
            <a:off x="2667000" y="0"/>
            <a:ext cx="4876800" cy="1285875"/>
          </a:xfrm>
        </p:spPr>
        <p:txBody>
          <a:bodyPr>
            <a:normAutofit/>
          </a:bodyPr>
          <a:lstStyle/>
          <a:p>
            <a:r>
              <a:rPr lang="en-US" b="1" dirty="0" smtClean="0">
                <a:ea typeface="Geneva"/>
                <a:cs typeface="Geneva"/>
              </a:rPr>
              <a:t>	Step 2: Qualitative Measures</a:t>
            </a:r>
          </a:p>
        </p:txBody>
      </p:sp>
      <p:pic>
        <p:nvPicPr>
          <p:cNvPr id="89092" name="Picture 13"/>
          <p:cNvPicPr>
            <a:picLocks noChangeAspect="1" noChangeArrowheads="1"/>
          </p:cNvPicPr>
          <p:nvPr/>
        </p:nvPicPr>
        <p:blipFill>
          <a:blip r:embed="rId3" cstate="print"/>
          <a:srcRect/>
          <a:stretch>
            <a:fillRect/>
          </a:stretch>
        </p:blipFill>
        <p:spPr bwMode="auto">
          <a:xfrm>
            <a:off x="7696200" y="152400"/>
            <a:ext cx="1219200" cy="1025525"/>
          </a:xfrm>
          <a:prstGeom prst="rect">
            <a:avLst/>
          </a:prstGeom>
          <a:noFill/>
          <a:ln w="9525">
            <a:solidFill>
              <a:schemeClr val="tx1"/>
            </a:solidFill>
            <a:miter lim="800000"/>
            <a:headEnd/>
            <a:tailEnd/>
          </a:ln>
        </p:spPr>
      </p:pic>
      <p:grpSp>
        <p:nvGrpSpPr>
          <p:cNvPr id="2" name="Group 1"/>
          <p:cNvGrpSpPr>
            <a:grpSpLocks/>
          </p:cNvGrpSpPr>
          <p:nvPr/>
        </p:nvGrpSpPr>
        <p:grpSpPr bwMode="auto">
          <a:xfrm>
            <a:off x="5676900" y="2972678"/>
            <a:ext cx="2857500" cy="2747961"/>
            <a:chOff x="5218113" y="1812215"/>
            <a:chExt cx="2857500" cy="2747962"/>
          </a:xfrm>
        </p:grpSpPr>
        <p:sp>
          <p:nvSpPr>
            <p:cNvPr id="89097" name="Isosceles Triangle 23"/>
            <p:cNvSpPr>
              <a:spLocks noChangeArrowheads="1"/>
            </p:cNvSpPr>
            <p:nvPr/>
          </p:nvSpPr>
          <p:spPr bwMode="auto">
            <a:xfrm rot="14352476" flipH="1">
              <a:off x="5676901" y="2804402"/>
              <a:ext cx="2743200" cy="758825"/>
            </a:xfrm>
            <a:prstGeom prst="triangle">
              <a:avLst>
                <a:gd name="adj" fmla="val 50000"/>
              </a:avLst>
            </a:prstGeom>
            <a:solidFill>
              <a:srgbClr val="DD4F23"/>
            </a:solidFill>
            <a:ln w="9525">
              <a:noFill/>
              <a:round/>
              <a:headEnd/>
              <a:tailEnd/>
            </a:ln>
          </p:spPr>
          <p:txBody>
            <a:bodyPr wrap="none" anchor="ctr"/>
            <a:lstStyle/>
            <a:p>
              <a:pPr algn="ctr"/>
              <a:endParaRPr lang="en-US" dirty="0"/>
            </a:p>
          </p:txBody>
        </p:sp>
        <p:sp>
          <p:nvSpPr>
            <p:cNvPr id="89098" name="TextBox 19"/>
            <p:cNvSpPr txBox="1">
              <a:spLocks noChangeArrowheads="1"/>
            </p:cNvSpPr>
            <p:nvPr/>
          </p:nvSpPr>
          <p:spPr bwMode="auto">
            <a:xfrm rot="3558274">
              <a:off x="6363607" y="2910869"/>
              <a:ext cx="1821668" cy="369332"/>
            </a:xfrm>
            <a:prstGeom prst="rect">
              <a:avLst/>
            </a:prstGeom>
            <a:noFill/>
            <a:ln w="9525">
              <a:noFill/>
              <a:miter lim="800000"/>
              <a:headEnd/>
              <a:tailEnd/>
            </a:ln>
          </p:spPr>
          <p:txBody>
            <a:bodyPr wrap="square">
              <a:spAutoFit/>
            </a:bodyPr>
            <a:lstStyle/>
            <a:p>
              <a:pPr algn="ctr"/>
              <a:r>
                <a:rPr lang="en-US" b="1" dirty="0"/>
                <a:t>Quantitative</a:t>
              </a:r>
            </a:p>
          </p:txBody>
        </p:sp>
        <p:sp>
          <p:nvSpPr>
            <p:cNvPr id="89099" name="Isosceles Triangle 22"/>
            <p:cNvSpPr>
              <a:spLocks noChangeArrowheads="1"/>
            </p:cNvSpPr>
            <p:nvPr/>
          </p:nvSpPr>
          <p:spPr bwMode="auto">
            <a:xfrm rot="7297754">
              <a:off x="4842669" y="2809958"/>
              <a:ext cx="2741613" cy="758825"/>
            </a:xfrm>
            <a:prstGeom prst="triangle">
              <a:avLst>
                <a:gd name="adj" fmla="val 50000"/>
              </a:avLst>
            </a:prstGeom>
            <a:solidFill>
              <a:srgbClr val="FFCC00"/>
            </a:solidFill>
            <a:ln w="9525">
              <a:noFill/>
              <a:round/>
              <a:headEnd/>
              <a:tailEnd/>
            </a:ln>
          </p:spPr>
          <p:txBody>
            <a:bodyPr wrap="none" anchor="ctr"/>
            <a:lstStyle/>
            <a:p>
              <a:pPr algn="ctr"/>
              <a:endParaRPr lang="en-US" dirty="0"/>
            </a:p>
          </p:txBody>
        </p:sp>
        <p:sp>
          <p:nvSpPr>
            <p:cNvPr id="89100" name="TextBox 18"/>
            <p:cNvSpPr txBox="1">
              <a:spLocks noChangeArrowheads="1"/>
            </p:cNvSpPr>
            <p:nvPr/>
          </p:nvSpPr>
          <p:spPr bwMode="auto">
            <a:xfrm rot="17950859">
              <a:off x="5352257" y="2825834"/>
              <a:ext cx="1524000" cy="369887"/>
            </a:xfrm>
            <a:prstGeom prst="rect">
              <a:avLst/>
            </a:prstGeom>
            <a:noFill/>
            <a:ln w="9525">
              <a:noFill/>
              <a:miter lim="800000"/>
              <a:headEnd/>
              <a:tailEnd/>
            </a:ln>
          </p:spPr>
          <p:txBody>
            <a:bodyPr>
              <a:spAutoFit/>
            </a:bodyPr>
            <a:lstStyle/>
            <a:p>
              <a:pPr algn="ctr"/>
              <a:r>
                <a:rPr lang="en-US" b="1" dirty="0"/>
                <a:t>Qualitative</a:t>
              </a:r>
            </a:p>
          </p:txBody>
        </p:sp>
        <p:sp>
          <p:nvSpPr>
            <p:cNvPr id="9" name="Isosceles Triangle 21"/>
            <p:cNvSpPr>
              <a:spLocks noChangeArrowheads="1"/>
            </p:cNvSpPr>
            <p:nvPr/>
          </p:nvSpPr>
          <p:spPr bwMode="auto">
            <a:xfrm>
              <a:off x="5218113" y="3524251"/>
              <a:ext cx="2857500" cy="758825"/>
            </a:xfrm>
            <a:prstGeom prst="triangle">
              <a:avLst>
                <a:gd name="adj" fmla="val 50000"/>
              </a:avLst>
            </a:prstGeom>
            <a:solidFill>
              <a:schemeClr val="bg1">
                <a:lumMod val="75000"/>
              </a:schemeClr>
            </a:solidFill>
            <a:ln>
              <a:noFill/>
            </a:ln>
          </p:spPr>
          <p:txBody>
            <a:bodyPr wrap="none" anchor="ctr"/>
            <a:lstStyle/>
            <a:p>
              <a:pPr algn="ctr">
                <a:defRPr/>
              </a:pPr>
              <a:endParaRPr lang="en-US" dirty="0"/>
            </a:p>
          </p:txBody>
        </p:sp>
        <p:sp>
          <p:nvSpPr>
            <p:cNvPr id="10" name="TextBox 20"/>
            <p:cNvSpPr txBox="1">
              <a:spLocks noChangeArrowheads="1"/>
            </p:cNvSpPr>
            <p:nvPr/>
          </p:nvSpPr>
          <p:spPr bwMode="auto">
            <a:xfrm>
              <a:off x="5575301" y="3842628"/>
              <a:ext cx="2133600" cy="3698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dirty="0" smtClean="0">
                  <a:solidFill>
                    <a:schemeClr val="bg1">
                      <a:lumMod val="50000"/>
                    </a:schemeClr>
                  </a:solidFill>
                </a:rPr>
                <a:t>Reader and Task</a:t>
              </a:r>
            </a:p>
          </p:txBody>
        </p:sp>
      </p:grpSp>
      <p:sp>
        <p:nvSpPr>
          <p:cNvPr id="89094" name="TextBox 1"/>
          <p:cNvSpPr txBox="1">
            <a:spLocks noChangeArrowheads="1"/>
          </p:cNvSpPr>
          <p:nvPr/>
        </p:nvSpPr>
        <p:spPr bwMode="auto">
          <a:xfrm>
            <a:off x="609600" y="1371600"/>
            <a:ext cx="7772400" cy="1384995"/>
          </a:xfrm>
          <a:prstGeom prst="rect">
            <a:avLst/>
          </a:prstGeom>
          <a:noFill/>
          <a:ln w="9525">
            <a:noFill/>
            <a:miter lim="800000"/>
            <a:headEnd/>
            <a:tailEnd/>
          </a:ln>
        </p:spPr>
        <p:txBody>
          <a:bodyPr>
            <a:spAutoFit/>
          </a:bodyPr>
          <a:lstStyle/>
          <a:p>
            <a:r>
              <a:rPr lang="en-US" sz="2800" dirty="0">
                <a:latin typeface="Calibri"/>
                <a:cs typeface="Calibri"/>
              </a:rPr>
              <a:t>Our initial placement of </a:t>
            </a:r>
            <a:r>
              <a:rPr lang="en-US" sz="2800" i="1" dirty="0">
                <a:latin typeface="Calibri"/>
                <a:cs typeface="Calibri"/>
              </a:rPr>
              <a:t>The </a:t>
            </a:r>
            <a:r>
              <a:rPr lang="en-US" sz="2800" i="1" dirty="0" smtClean="0">
                <a:latin typeface="Calibri"/>
                <a:cs typeface="Calibri"/>
              </a:rPr>
              <a:t>Hunger Games </a:t>
            </a:r>
            <a:r>
              <a:rPr lang="en-US" sz="2800" dirty="0">
                <a:latin typeface="Calibri"/>
                <a:cs typeface="Calibri"/>
              </a:rPr>
              <a:t>into a text complexity band </a:t>
            </a:r>
            <a:r>
              <a:rPr lang="en-US" sz="2800" dirty="0" smtClean="0">
                <a:latin typeface="Calibri"/>
                <a:cs typeface="Calibri"/>
              </a:rPr>
              <a:t>has </a:t>
            </a:r>
            <a:r>
              <a:rPr lang="en-US" sz="2800" dirty="0">
                <a:latin typeface="Calibri"/>
                <a:cs typeface="Calibri"/>
              </a:rPr>
              <a:t>changed when we examined the qualitative measures.  </a:t>
            </a:r>
          </a:p>
        </p:txBody>
      </p:sp>
      <p:sp>
        <p:nvSpPr>
          <p:cNvPr id="13" name="TextBox 1"/>
          <p:cNvSpPr txBox="1">
            <a:spLocks noChangeArrowheads="1"/>
          </p:cNvSpPr>
          <p:nvPr/>
        </p:nvSpPr>
        <p:spPr bwMode="auto">
          <a:xfrm>
            <a:off x="609600" y="2895600"/>
            <a:ext cx="4564063" cy="1815882"/>
          </a:xfrm>
          <a:prstGeom prst="rect">
            <a:avLst/>
          </a:prstGeom>
          <a:noFill/>
          <a:ln w="9525">
            <a:noFill/>
            <a:miter lim="800000"/>
            <a:headEnd/>
            <a:tailEnd/>
          </a:ln>
        </p:spPr>
        <p:txBody>
          <a:bodyPr>
            <a:spAutoFit/>
          </a:bodyPr>
          <a:lstStyle/>
          <a:p>
            <a:r>
              <a:rPr lang="en-US" sz="2800" dirty="0">
                <a:latin typeface="Calibri"/>
                <a:cs typeface="Calibri"/>
              </a:rPr>
              <a:t>Remember, however, that we have completed only the first two legs of the text complexity triangle.</a:t>
            </a:r>
          </a:p>
        </p:txBody>
      </p:sp>
      <p:sp>
        <p:nvSpPr>
          <p:cNvPr id="14" name="TextBox 1"/>
          <p:cNvSpPr txBox="1">
            <a:spLocks noChangeArrowheads="1"/>
          </p:cNvSpPr>
          <p:nvPr/>
        </p:nvSpPr>
        <p:spPr bwMode="auto">
          <a:xfrm>
            <a:off x="657225" y="4957227"/>
            <a:ext cx="4600575" cy="1261884"/>
          </a:xfrm>
          <a:prstGeom prst="rect">
            <a:avLst/>
          </a:prstGeom>
          <a:noFill/>
          <a:ln w="9525">
            <a:noFill/>
            <a:miter lim="800000"/>
            <a:headEnd/>
            <a:tailEnd/>
          </a:ln>
        </p:spPr>
        <p:txBody>
          <a:bodyPr>
            <a:spAutoFit/>
          </a:bodyPr>
          <a:lstStyle/>
          <a:p>
            <a:r>
              <a:rPr lang="en-US" sz="2800" dirty="0">
                <a:latin typeface="Calibri"/>
                <a:cs typeface="Calibri"/>
              </a:rPr>
              <a:t>The </a:t>
            </a:r>
            <a:r>
              <a:rPr lang="en-US" sz="2800" b="1" dirty="0">
                <a:solidFill>
                  <a:srgbClr val="0070C0"/>
                </a:solidFill>
                <a:latin typeface="Calibri"/>
                <a:cs typeface="Calibri"/>
              </a:rPr>
              <a:t>reader and task considerations </a:t>
            </a:r>
            <a:r>
              <a:rPr lang="en-US" sz="2800" dirty="0">
                <a:latin typeface="Calibri"/>
                <a:cs typeface="Calibri"/>
              </a:rPr>
              <a:t>still remain.</a:t>
            </a:r>
          </a:p>
          <a:p>
            <a:endParaRPr lang="en-US" sz="2000" dirty="0"/>
          </a:p>
        </p:txBody>
      </p:sp>
      <p:sp>
        <p:nvSpPr>
          <p:cNvPr id="16" name="Slide Number Placeholder 15"/>
          <p:cNvSpPr>
            <a:spLocks noGrp="1"/>
          </p:cNvSpPr>
          <p:nvPr>
            <p:ph type="sldNum" sz="quarter" idx="12"/>
          </p:nvPr>
        </p:nvSpPr>
        <p:spPr/>
        <p:txBody>
          <a:bodyPr/>
          <a:lstStyle/>
          <a:p>
            <a:fld id="{5ADCC869-98FB-4A2E-940C-5667EC6B6371}" type="slidenum">
              <a:rPr lang="en-US" smtClean="0"/>
              <a:pPr/>
              <a:t>34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What/So What??</a:t>
            </a:r>
            <a:endParaRPr lang="en-US" dirty="0"/>
          </a:p>
        </p:txBody>
      </p:sp>
      <p:graphicFrame>
        <p:nvGraphicFramePr>
          <p:cNvPr id="4" name="Content Placeholder 3"/>
          <p:cNvGraphicFramePr>
            <a:graphicFrameLocks noGrp="1"/>
          </p:cNvGraphicFramePr>
          <p:nvPr>
            <p:ph idx="1"/>
          </p:nvPr>
        </p:nvGraphicFramePr>
        <p:xfrm>
          <a:off x="457200" y="16002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818079">
                <a:tc>
                  <a:txBody>
                    <a:bodyPr/>
                    <a:lstStyle/>
                    <a:p>
                      <a:pPr algn="ctr"/>
                      <a:r>
                        <a:rPr lang="en-US" sz="3200" dirty="0" smtClean="0"/>
                        <a:t>What?</a:t>
                      </a:r>
                      <a:endParaRPr lang="en-US" sz="3200" dirty="0"/>
                    </a:p>
                  </a:txBody>
                  <a:tcPr/>
                </a:tc>
                <a:tc>
                  <a:txBody>
                    <a:bodyPr/>
                    <a:lstStyle/>
                    <a:p>
                      <a:pPr algn="ctr"/>
                      <a:r>
                        <a:rPr lang="en-US" sz="3200" dirty="0" smtClean="0"/>
                        <a:t>So What?</a:t>
                      </a:r>
                      <a:endParaRPr lang="en-US" sz="3200" dirty="0"/>
                    </a:p>
                  </a:txBody>
                  <a:tcPr/>
                </a:tc>
                <a:tc>
                  <a:txBody>
                    <a:bodyPr/>
                    <a:lstStyle/>
                    <a:p>
                      <a:pPr algn="ctr"/>
                      <a:r>
                        <a:rPr lang="en-US" sz="3200" dirty="0" smtClean="0"/>
                        <a:t>Now What?</a:t>
                      </a:r>
                      <a:endParaRPr lang="en-US" sz="3200" dirty="0"/>
                    </a:p>
                  </a:txBody>
                  <a:tcPr/>
                </a:tc>
              </a:tr>
              <a:tr h="3601521">
                <a:tc>
                  <a:txBody>
                    <a:bodyPr/>
                    <a:lstStyle/>
                    <a:p>
                      <a:pPr>
                        <a:buFont typeface="Arial" pitchFamily="34" charset="0"/>
                        <a:buNone/>
                      </a:pPr>
                      <a:endParaRPr lang="en-US" baseline="0" dirty="0" smtClean="0"/>
                    </a:p>
                    <a:p>
                      <a:pPr>
                        <a:buFont typeface="Arial" pitchFamily="34" charset="0"/>
                        <a:buNone/>
                      </a:pPr>
                      <a:r>
                        <a:rPr lang="en-US" baseline="0" dirty="0" smtClean="0"/>
                        <a:t>1.</a:t>
                      </a:r>
                    </a:p>
                    <a:p>
                      <a:pPr>
                        <a:buFont typeface="Arial" pitchFamily="34" charset="0"/>
                        <a:buNone/>
                      </a:pPr>
                      <a:endParaRPr lang="en-US" baseline="0" dirty="0" smtClean="0"/>
                    </a:p>
                    <a:p>
                      <a:pPr>
                        <a:buFont typeface="Arial" pitchFamily="34" charset="0"/>
                        <a:buNone/>
                      </a:pPr>
                      <a:r>
                        <a:rPr lang="en-US" baseline="0" dirty="0" smtClean="0"/>
                        <a:t>2.</a:t>
                      </a:r>
                    </a:p>
                    <a:p>
                      <a:pPr>
                        <a:buFont typeface="Arial" pitchFamily="34" charset="0"/>
                        <a:buNone/>
                      </a:pPr>
                      <a:endParaRPr lang="en-US" baseline="0" dirty="0" smtClean="0"/>
                    </a:p>
                    <a:p>
                      <a:pPr>
                        <a:buFont typeface="Arial" pitchFamily="34" charset="0"/>
                        <a:buNone/>
                      </a:pPr>
                      <a:r>
                        <a:rPr lang="en-US" baseline="0" dirty="0" smtClean="0"/>
                        <a:t>3.</a:t>
                      </a:r>
                    </a:p>
                    <a:p>
                      <a:pPr>
                        <a:buFont typeface="Arial" pitchFamily="34" charset="0"/>
                        <a:buNone/>
                      </a:pPr>
                      <a:endParaRPr lang="en-US" baseline="0" dirty="0" smtClean="0"/>
                    </a:p>
                    <a:p>
                      <a:pPr>
                        <a:buFont typeface="Arial" pitchFamily="34" charset="0"/>
                        <a:buNone/>
                      </a:pPr>
                      <a:r>
                        <a:rPr lang="en-US" baseline="0" dirty="0" smtClean="0"/>
                        <a:t>4.</a:t>
                      </a:r>
                    </a:p>
                    <a:p>
                      <a:pPr>
                        <a:buFont typeface="Arial" pitchFamily="34" charset="0"/>
                        <a:buNone/>
                      </a:pPr>
                      <a:endParaRPr lang="en-US" baseline="0" dirty="0" smtClean="0"/>
                    </a:p>
                    <a:p>
                      <a:pPr>
                        <a:buFont typeface="Arial" pitchFamily="34" charset="0"/>
                        <a:buNone/>
                      </a:pPr>
                      <a:r>
                        <a:rPr lang="en-US" baseline="0" dirty="0" smtClean="0"/>
                        <a:t>5. </a:t>
                      </a:r>
                      <a:endParaRPr lang="en-US" dirty="0"/>
                    </a:p>
                  </a:txBody>
                  <a:tcPr/>
                </a:tc>
                <a:tc>
                  <a:txBody>
                    <a:bodyPr/>
                    <a:lstStyle/>
                    <a:p>
                      <a:r>
                        <a:rPr lang="en-US" dirty="0" smtClean="0">
                          <a:latin typeface="Calibri"/>
                          <a:cs typeface="Calibri"/>
                        </a:rPr>
                        <a:t>If</a:t>
                      </a:r>
                      <a:r>
                        <a:rPr lang="en-US" baseline="0" dirty="0" smtClean="0">
                          <a:latin typeface="Calibri"/>
                          <a:cs typeface="Calibri"/>
                        </a:rPr>
                        <a:t> you have not already listed any new understandings, would you please do that now (if you have any).  Then take a moment to reflect the importance of how they impact teaching and learning relative to text complexity.</a:t>
                      </a:r>
                      <a:endParaRPr lang="en-US" dirty="0">
                        <a:latin typeface="Calibri"/>
                        <a:cs typeface="Calibri"/>
                      </a:endParaRPr>
                    </a:p>
                  </a:txBody>
                  <a:tcPr/>
                </a:tc>
                <a:tc>
                  <a:txBody>
                    <a:bodyPr/>
                    <a:lstStyle/>
                    <a:p>
                      <a:endParaRPr lang="en-US" dirty="0"/>
                    </a:p>
                  </a:txBody>
                  <a:tcPr/>
                </a:tc>
              </a:tr>
            </a:tbl>
          </a:graphicData>
        </a:graphic>
      </p:graphicFrame>
      <p:sp>
        <p:nvSpPr>
          <p:cNvPr id="5" name="Left Arrow 4"/>
          <p:cNvSpPr/>
          <p:nvPr/>
        </p:nvSpPr>
        <p:spPr>
          <a:xfrm rot="5400000">
            <a:off x="4152900" y="5676900"/>
            <a:ext cx="9906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5ADCC869-98FB-4A2E-940C-5667EC6B6371}"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9" name="Picture 12"/>
          <p:cNvPicPr>
            <a:picLocks noChangeAspect="1" noChangeArrowheads="1"/>
          </p:cNvPicPr>
          <p:nvPr/>
        </p:nvPicPr>
        <p:blipFill>
          <a:blip r:embed="rId3" cstate="print"/>
          <a:srcRect/>
          <a:stretch>
            <a:fillRect/>
          </a:stretch>
        </p:blipFill>
        <p:spPr bwMode="auto">
          <a:xfrm>
            <a:off x="685800" y="2514600"/>
            <a:ext cx="3175000" cy="2667000"/>
          </a:xfrm>
          <a:prstGeom prst="rect">
            <a:avLst/>
          </a:prstGeom>
          <a:noFill/>
          <a:ln w="9525">
            <a:noFill/>
            <a:miter lim="800000"/>
            <a:headEnd/>
            <a:tailEnd/>
          </a:ln>
        </p:spPr>
      </p:pic>
      <p:sp>
        <p:nvSpPr>
          <p:cNvPr id="91140" name="TextBox 1"/>
          <p:cNvSpPr txBox="1">
            <a:spLocks noChangeArrowheads="1"/>
          </p:cNvSpPr>
          <p:nvPr/>
        </p:nvSpPr>
        <p:spPr bwMode="auto">
          <a:xfrm>
            <a:off x="304800" y="1676401"/>
            <a:ext cx="8458200" cy="523220"/>
          </a:xfrm>
          <a:prstGeom prst="rect">
            <a:avLst/>
          </a:prstGeom>
          <a:noFill/>
          <a:ln w="9525">
            <a:noFill/>
            <a:miter lim="800000"/>
            <a:headEnd/>
            <a:tailEnd/>
          </a:ln>
        </p:spPr>
        <p:txBody>
          <a:bodyPr wrap="square">
            <a:spAutoFit/>
          </a:bodyPr>
          <a:lstStyle/>
          <a:p>
            <a:pPr algn="ctr"/>
            <a:r>
              <a:rPr lang="en-US" sz="2800" b="1" dirty="0">
                <a:solidFill>
                  <a:srgbClr val="0070C0"/>
                </a:solidFill>
                <a:latin typeface="Calibri"/>
                <a:cs typeface="Calibri"/>
              </a:rPr>
              <a:t>Step 3: Reader and Task</a:t>
            </a:r>
            <a:endParaRPr lang="en-US" sz="2800" dirty="0">
              <a:solidFill>
                <a:srgbClr val="0070C0"/>
              </a:solidFill>
              <a:latin typeface="Calibri"/>
              <a:cs typeface="Calibri"/>
            </a:endParaRPr>
          </a:p>
        </p:txBody>
      </p:sp>
      <p:sp>
        <p:nvSpPr>
          <p:cNvPr id="6" name="TextBox 5"/>
          <p:cNvSpPr txBox="1">
            <a:spLocks noChangeArrowheads="1"/>
          </p:cNvSpPr>
          <p:nvPr/>
        </p:nvSpPr>
        <p:spPr bwMode="auto">
          <a:xfrm>
            <a:off x="4495800" y="2514600"/>
            <a:ext cx="4038600" cy="3354765"/>
          </a:xfrm>
          <a:prstGeom prst="rect">
            <a:avLst/>
          </a:prstGeom>
          <a:noFill/>
          <a:ln w="9525">
            <a:noFill/>
            <a:miter lim="800000"/>
            <a:headEnd/>
            <a:tailEnd/>
          </a:ln>
        </p:spPr>
        <p:txBody>
          <a:bodyPr>
            <a:spAutoFit/>
          </a:bodyPr>
          <a:lstStyle/>
          <a:p>
            <a:r>
              <a:rPr lang="en-US" sz="2400" dirty="0">
                <a:latin typeface="Calibri"/>
                <a:cs typeface="Calibri"/>
              </a:rPr>
              <a:t>Considerations such as:</a:t>
            </a:r>
          </a:p>
          <a:p>
            <a:pPr marL="338138" indent="-287338">
              <a:buFont typeface="Arial" pitchFamily="34" charset="0"/>
              <a:buChar char="•"/>
            </a:pPr>
            <a:r>
              <a:rPr lang="en-US" sz="2400" dirty="0">
                <a:latin typeface="Calibri"/>
                <a:cs typeface="Calibri"/>
              </a:rPr>
              <a:t>Motivation</a:t>
            </a:r>
          </a:p>
          <a:p>
            <a:pPr marL="338138" indent="-287338">
              <a:buFont typeface="Arial" pitchFamily="34" charset="0"/>
              <a:buChar char="•"/>
            </a:pPr>
            <a:r>
              <a:rPr lang="en-US" sz="2400" dirty="0">
                <a:latin typeface="Calibri"/>
                <a:cs typeface="Calibri"/>
              </a:rPr>
              <a:t>Knowledge and experience</a:t>
            </a:r>
          </a:p>
          <a:p>
            <a:pPr marL="338138" indent="-287338">
              <a:buFont typeface="Arial" pitchFamily="34" charset="0"/>
              <a:buChar char="•"/>
            </a:pPr>
            <a:r>
              <a:rPr lang="en-US" sz="2400" dirty="0">
                <a:latin typeface="Calibri"/>
                <a:cs typeface="Calibri"/>
              </a:rPr>
              <a:t>Purpose for reading</a:t>
            </a:r>
          </a:p>
          <a:p>
            <a:pPr marL="338138" indent="-287338">
              <a:buFont typeface="Arial" pitchFamily="34" charset="0"/>
              <a:buChar char="•"/>
            </a:pPr>
            <a:r>
              <a:rPr lang="en-US" sz="2400" dirty="0">
                <a:latin typeface="Calibri"/>
                <a:cs typeface="Calibri"/>
              </a:rPr>
              <a:t>Complexity of task assigned regarding text</a:t>
            </a:r>
          </a:p>
          <a:p>
            <a:pPr marL="338138" indent="-287338">
              <a:buFont typeface="Arial" pitchFamily="34" charset="0"/>
              <a:buChar char="•"/>
            </a:pPr>
            <a:r>
              <a:rPr lang="en-US" sz="2400" dirty="0">
                <a:latin typeface="Calibri"/>
                <a:cs typeface="Calibri"/>
              </a:rPr>
              <a:t>Complexity of questions asked regarding text</a:t>
            </a:r>
          </a:p>
          <a:p>
            <a:pPr>
              <a:buFont typeface="Arial" pitchFamily="34" charset="0"/>
              <a:buChar char="•"/>
            </a:pPr>
            <a:endParaRPr lang="en-US" sz="2000" dirty="0"/>
          </a:p>
        </p:txBody>
      </p:sp>
      <p:sp>
        <p:nvSpPr>
          <p:cNvPr id="7" name="TextBox 6"/>
          <p:cNvSpPr txBox="1"/>
          <p:nvPr/>
        </p:nvSpPr>
        <p:spPr>
          <a:xfrm>
            <a:off x="3124200" y="304801"/>
            <a:ext cx="4648200" cy="584775"/>
          </a:xfrm>
          <a:prstGeom prst="rect">
            <a:avLst/>
          </a:prstGeom>
          <a:noFill/>
        </p:spPr>
        <p:txBody>
          <a:bodyPr wrap="square" rtlCol="0">
            <a:spAutoFit/>
          </a:bodyPr>
          <a:lstStyle/>
          <a:p>
            <a:pPr algn="ctr"/>
            <a:r>
              <a:rPr lang="en-US" sz="3200" b="1" dirty="0" smtClean="0">
                <a:solidFill>
                  <a:schemeClr val="bg1"/>
                </a:solidFill>
              </a:rPr>
              <a:t>The Reader and Task</a:t>
            </a:r>
            <a:endParaRPr lang="en-US" sz="3200" b="1" dirty="0">
              <a:solidFill>
                <a:schemeClr val="bg1"/>
              </a:solidFill>
            </a:endParaRPr>
          </a:p>
        </p:txBody>
      </p:sp>
      <p:sp>
        <p:nvSpPr>
          <p:cNvPr id="8" name="Left Arrow 7"/>
          <p:cNvSpPr/>
          <p:nvPr/>
        </p:nvSpPr>
        <p:spPr>
          <a:xfrm rot="5400000">
            <a:off x="1790700" y="5367337"/>
            <a:ext cx="9906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p:cNvSpPr>
            <a:spLocks noGrp="1"/>
          </p:cNvSpPr>
          <p:nvPr>
            <p:ph type="sldNum" sz="quarter" idx="12"/>
          </p:nvPr>
        </p:nvSpPr>
        <p:spPr/>
        <p:txBody>
          <a:bodyPr/>
          <a:lstStyle/>
          <a:p>
            <a:fld id="{5ADCC869-98FB-4A2E-940C-5667EC6B6371}" type="slidenum">
              <a:rPr lang="en-US" smtClean="0"/>
              <a:pPr/>
              <a:t>36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itle 2"/>
          <p:cNvSpPr>
            <a:spLocks noGrp="1"/>
          </p:cNvSpPr>
          <p:nvPr>
            <p:ph type="title"/>
          </p:nvPr>
        </p:nvSpPr>
        <p:spPr>
          <a:xfrm>
            <a:off x="3048000" y="0"/>
            <a:ext cx="5715000" cy="1285875"/>
          </a:xfrm>
        </p:spPr>
        <p:txBody>
          <a:bodyPr>
            <a:normAutofit/>
          </a:bodyPr>
          <a:lstStyle/>
          <a:p>
            <a:r>
              <a:rPr lang="en-US" b="1" dirty="0" smtClean="0">
                <a:ea typeface="Geneva"/>
                <a:cs typeface="Geneva"/>
              </a:rPr>
              <a:t>	Step 3: Reader and Task Considerations</a:t>
            </a:r>
          </a:p>
        </p:txBody>
      </p:sp>
      <p:pic>
        <p:nvPicPr>
          <p:cNvPr id="95236" name="Picture 12"/>
          <p:cNvPicPr>
            <a:picLocks noChangeAspect="1" noChangeArrowheads="1"/>
          </p:cNvPicPr>
          <p:nvPr/>
        </p:nvPicPr>
        <p:blipFill>
          <a:blip r:embed="rId3" cstate="print"/>
          <a:srcRect/>
          <a:stretch>
            <a:fillRect/>
          </a:stretch>
        </p:blipFill>
        <p:spPr bwMode="auto">
          <a:xfrm>
            <a:off x="7162800" y="5029200"/>
            <a:ext cx="1270000" cy="1066800"/>
          </a:xfrm>
          <a:prstGeom prst="rect">
            <a:avLst/>
          </a:prstGeom>
          <a:noFill/>
          <a:ln w="9525">
            <a:solidFill>
              <a:schemeClr val="tx1"/>
            </a:solidFill>
            <a:miter lim="800000"/>
            <a:headEnd/>
            <a:tailEnd/>
          </a:ln>
        </p:spPr>
      </p:pic>
      <p:sp>
        <p:nvSpPr>
          <p:cNvPr id="95237" name="TextBox 2"/>
          <p:cNvSpPr txBox="1">
            <a:spLocks noChangeArrowheads="1"/>
          </p:cNvSpPr>
          <p:nvPr/>
        </p:nvSpPr>
        <p:spPr bwMode="auto">
          <a:xfrm>
            <a:off x="4572000" y="1447800"/>
            <a:ext cx="3886200" cy="4247317"/>
          </a:xfrm>
          <a:prstGeom prst="rect">
            <a:avLst/>
          </a:prstGeom>
          <a:noFill/>
          <a:ln w="9525">
            <a:noFill/>
            <a:miter lim="800000"/>
            <a:headEnd/>
            <a:tailEnd/>
          </a:ln>
        </p:spPr>
        <p:txBody>
          <a:bodyPr>
            <a:spAutoFit/>
          </a:bodyPr>
          <a:lstStyle/>
          <a:p>
            <a:r>
              <a:rPr lang="en-US" sz="2800" dirty="0" smtClean="0">
                <a:latin typeface="Calibri"/>
                <a:cs typeface="Calibri"/>
              </a:rPr>
              <a:t>The </a:t>
            </a:r>
            <a:r>
              <a:rPr lang="en-US" sz="2800" dirty="0">
                <a:latin typeface="Calibri"/>
                <a:cs typeface="Calibri"/>
              </a:rPr>
              <a:t>questions included here are largely open-ended questions without single, correct answers, but help educators to think through the implications of using a particular text in the classroom.</a:t>
            </a:r>
          </a:p>
          <a:p>
            <a:endParaRPr lang="en-US" dirty="0"/>
          </a:p>
        </p:txBody>
      </p:sp>
      <p:pic>
        <p:nvPicPr>
          <p:cNvPr id="95238" name="Picture 5"/>
          <p:cNvPicPr>
            <a:picLocks noChangeAspect="1" noChangeArrowheads="1"/>
          </p:cNvPicPr>
          <p:nvPr/>
        </p:nvPicPr>
        <p:blipFill>
          <a:blip r:embed="rId4" cstate="print"/>
          <a:srcRect/>
          <a:stretch>
            <a:fillRect/>
          </a:stretch>
        </p:blipFill>
        <p:spPr bwMode="auto">
          <a:xfrm>
            <a:off x="533400" y="1368425"/>
            <a:ext cx="3581400" cy="4838700"/>
          </a:xfrm>
          <a:prstGeom prst="rect">
            <a:avLst/>
          </a:prstGeom>
          <a:noFill/>
          <a:ln w="9525">
            <a:solidFill>
              <a:schemeClr val="tx1"/>
            </a:solidFill>
            <a:miter lim="800000"/>
            <a:headEnd/>
            <a:tailEnd/>
          </a:ln>
        </p:spPr>
      </p:pic>
      <p:sp>
        <p:nvSpPr>
          <p:cNvPr id="8" name="Slide Number Placeholder 7"/>
          <p:cNvSpPr>
            <a:spLocks noGrp="1"/>
          </p:cNvSpPr>
          <p:nvPr>
            <p:ph type="sldNum" sz="quarter" idx="12"/>
          </p:nvPr>
        </p:nvSpPr>
        <p:spPr/>
        <p:txBody>
          <a:bodyPr/>
          <a:lstStyle/>
          <a:p>
            <a:fld id="{5ADCC869-98FB-4A2E-940C-5667EC6B6371}" type="slidenum">
              <a:rPr lang="en-US" smtClean="0"/>
              <a:pPr/>
              <a:t>37</a:t>
            </a:fld>
            <a:endParaRPr lang="en-US"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itle 2"/>
          <p:cNvSpPr>
            <a:spLocks noGrp="1"/>
          </p:cNvSpPr>
          <p:nvPr>
            <p:ph type="title"/>
          </p:nvPr>
        </p:nvSpPr>
        <p:spPr>
          <a:xfrm>
            <a:off x="2590800" y="0"/>
            <a:ext cx="6324600" cy="1285875"/>
          </a:xfrm>
        </p:spPr>
        <p:txBody>
          <a:bodyPr>
            <a:normAutofit/>
          </a:bodyPr>
          <a:lstStyle/>
          <a:p>
            <a:r>
              <a:rPr lang="en-US" b="1" dirty="0" smtClean="0">
                <a:ea typeface="Geneva"/>
                <a:cs typeface="Geneva"/>
              </a:rPr>
              <a:t>	Step 4: Recommended Placement</a:t>
            </a:r>
          </a:p>
        </p:txBody>
      </p:sp>
      <p:pic>
        <p:nvPicPr>
          <p:cNvPr id="99332" name="Picture 2"/>
          <p:cNvPicPr>
            <a:picLocks noChangeAspect="1" noChangeArrowheads="1"/>
          </p:cNvPicPr>
          <p:nvPr/>
        </p:nvPicPr>
        <p:blipFill>
          <a:blip r:embed="rId3" cstate="print"/>
          <a:srcRect/>
          <a:stretch>
            <a:fillRect/>
          </a:stretch>
        </p:blipFill>
        <p:spPr bwMode="auto">
          <a:xfrm>
            <a:off x="228600" y="2484120"/>
            <a:ext cx="4146530" cy="3535680"/>
          </a:xfrm>
          <a:prstGeom prst="rect">
            <a:avLst/>
          </a:prstGeom>
          <a:noFill/>
          <a:ln w="9525">
            <a:noFill/>
            <a:miter lim="800000"/>
            <a:headEnd/>
            <a:tailEnd/>
          </a:ln>
        </p:spPr>
      </p:pic>
      <p:sp>
        <p:nvSpPr>
          <p:cNvPr id="99333" name="TextBox 1"/>
          <p:cNvSpPr txBox="1">
            <a:spLocks noChangeArrowheads="1"/>
          </p:cNvSpPr>
          <p:nvPr/>
        </p:nvSpPr>
        <p:spPr bwMode="auto">
          <a:xfrm>
            <a:off x="304800" y="1600200"/>
            <a:ext cx="8229600" cy="523220"/>
          </a:xfrm>
          <a:prstGeom prst="rect">
            <a:avLst/>
          </a:prstGeom>
          <a:noFill/>
          <a:ln w="9525">
            <a:noFill/>
            <a:miter lim="800000"/>
            <a:headEnd/>
            <a:tailEnd/>
          </a:ln>
        </p:spPr>
        <p:txBody>
          <a:bodyPr wrap="square">
            <a:spAutoFit/>
          </a:bodyPr>
          <a:lstStyle/>
          <a:p>
            <a:pPr algn="ctr"/>
            <a:r>
              <a:rPr lang="en-US" sz="2800" b="1" dirty="0">
                <a:solidFill>
                  <a:srgbClr val="0070C0"/>
                </a:solidFill>
                <a:latin typeface="Calibri"/>
                <a:cs typeface="Calibri"/>
              </a:rPr>
              <a:t>Step 4: Recommended Placement</a:t>
            </a:r>
            <a:endParaRPr lang="en-US" sz="2800" dirty="0">
              <a:solidFill>
                <a:srgbClr val="0070C0"/>
              </a:solidFill>
              <a:latin typeface="Calibri"/>
              <a:cs typeface="Calibri"/>
            </a:endParaRPr>
          </a:p>
        </p:txBody>
      </p:sp>
      <p:sp>
        <p:nvSpPr>
          <p:cNvPr id="99334" name="TextBox 5"/>
          <p:cNvSpPr txBox="1">
            <a:spLocks noChangeArrowheads="1"/>
          </p:cNvSpPr>
          <p:nvPr/>
        </p:nvSpPr>
        <p:spPr bwMode="auto">
          <a:xfrm>
            <a:off x="4495800" y="2209800"/>
            <a:ext cx="4267200" cy="3970318"/>
          </a:xfrm>
          <a:prstGeom prst="rect">
            <a:avLst/>
          </a:prstGeom>
          <a:noFill/>
          <a:ln w="9525">
            <a:noFill/>
            <a:miter lim="800000"/>
            <a:headEnd/>
            <a:tailEnd/>
          </a:ln>
        </p:spPr>
        <p:txBody>
          <a:bodyPr>
            <a:spAutoFit/>
          </a:bodyPr>
          <a:lstStyle/>
          <a:p>
            <a:r>
              <a:rPr lang="en-US" sz="2800" dirty="0">
                <a:latin typeface="Calibri"/>
                <a:cs typeface="Calibri"/>
              </a:rPr>
              <a:t>After reflecting upon all three legs of the text complexity </a:t>
            </a:r>
            <a:r>
              <a:rPr lang="en-US" sz="2800" dirty="0" smtClean="0">
                <a:latin typeface="Calibri"/>
                <a:cs typeface="Calibri"/>
              </a:rPr>
              <a:t>model, </a:t>
            </a:r>
            <a:r>
              <a:rPr lang="en-US" sz="2800" dirty="0">
                <a:latin typeface="Calibri"/>
                <a:cs typeface="Calibri"/>
              </a:rPr>
              <a:t>we can make a final recommendation of placement within a text and begin to document our thinking for future reference.</a:t>
            </a:r>
          </a:p>
        </p:txBody>
      </p:sp>
      <p:sp>
        <p:nvSpPr>
          <p:cNvPr id="8" name="Slide Number Placeholder 7"/>
          <p:cNvSpPr>
            <a:spLocks noGrp="1"/>
          </p:cNvSpPr>
          <p:nvPr>
            <p:ph type="sldNum" sz="quarter" idx="12"/>
          </p:nvPr>
        </p:nvSpPr>
        <p:spPr/>
        <p:txBody>
          <a:bodyPr/>
          <a:lstStyle/>
          <a:p>
            <a:fld id="{5ADCC869-98FB-4A2E-940C-5667EC6B6371}" type="slidenum">
              <a:rPr lang="en-US" smtClean="0"/>
              <a:pPr/>
              <a:t>38</a:t>
            </a:fld>
            <a:endParaRPr lang="en-US" dirty="0"/>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1" name="Title 2"/>
          <p:cNvSpPr>
            <a:spLocks noGrp="1"/>
          </p:cNvSpPr>
          <p:nvPr>
            <p:ph type="title"/>
          </p:nvPr>
        </p:nvSpPr>
        <p:spPr>
          <a:xfrm>
            <a:off x="0" y="0"/>
            <a:ext cx="8839200" cy="1285875"/>
          </a:xfrm>
        </p:spPr>
        <p:txBody>
          <a:bodyPr>
            <a:normAutofit/>
          </a:bodyPr>
          <a:lstStyle/>
          <a:p>
            <a:r>
              <a:rPr lang="en-US" b="1" dirty="0" smtClean="0">
                <a:ea typeface="Geneva"/>
                <a:cs typeface="Geneva"/>
              </a:rPr>
              <a:t>	Determining Text Complexity</a:t>
            </a:r>
          </a:p>
        </p:txBody>
      </p:sp>
      <p:grpSp>
        <p:nvGrpSpPr>
          <p:cNvPr id="21" name="Group 20"/>
          <p:cNvGrpSpPr/>
          <p:nvPr/>
        </p:nvGrpSpPr>
        <p:grpSpPr>
          <a:xfrm>
            <a:off x="5600700" y="1752600"/>
            <a:ext cx="2857500" cy="2747963"/>
            <a:chOff x="5218113" y="1882775"/>
            <a:chExt cx="2857500" cy="2747963"/>
          </a:xfrm>
        </p:grpSpPr>
        <p:sp>
          <p:nvSpPr>
            <p:cNvPr id="7" name="Isosceles Triangle 23"/>
            <p:cNvSpPr>
              <a:spLocks noChangeArrowheads="1"/>
            </p:cNvSpPr>
            <p:nvPr/>
          </p:nvSpPr>
          <p:spPr bwMode="auto">
            <a:xfrm rot="14352476" flipH="1">
              <a:off x="5676901" y="2874962"/>
              <a:ext cx="2743200" cy="758825"/>
            </a:xfrm>
            <a:prstGeom prst="triangle">
              <a:avLst>
                <a:gd name="adj" fmla="val 50000"/>
              </a:avLst>
            </a:prstGeom>
            <a:solidFill>
              <a:srgbClr val="DD4F23"/>
            </a:solidFill>
            <a:ln w="9525">
              <a:noFill/>
              <a:round/>
              <a:headEnd/>
              <a:tailEnd/>
            </a:ln>
          </p:spPr>
          <p:txBody>
            <a:bodyPr wrap="none" anchor="ctr"/>
            <a:lstStyle/>
            <a:p>
              <a:pPr algn="ctr"/>
              <a:endParaRPr lang="en-US" dirty="0"/>
            </a:p>
          </p:txBody>
        </p:sp>
        <p:sp>
          <p:nvSpPr>
            <p:cNvPr id="8" name="TextBox 19"/>
            <p:cNvSpPr txBox="1">
              <a:spLocks noChangeArrowheads="1"/>
            </p:cNvSpPr>
            <p:nvPr/>
          </p:nvSpPr>
          <p:spPr bwMode="auto">
            <a:xfrm rot="3558274">
              <a:off x="6398419" y="2891423"/>
              <a:ext cx="1524000" cy="338554"/>
            </a:xfrm>
            <a:prstGeom prst="rect">
              <a:avLst/>
            </a:prstGeom>
            <a:noFill/>
            <a:ln w="9525">
              <a:noFill/>
              <a:miter lim="800000"/>
              <a:headEnd/>
              <a:tailEnd/>
            </a:ln>
          </p:spPr>
          <p:txBody>
            <a:bodyPr>
              <a:spAutoFit/>
            </a:bodyPr>
            <a:lstStyle/>
            <a:p>
              <a:pPr algn="ctr"/>
              <a:r>
                <a:rPr lang="en-US" sz="1600" b="1" dirty="0"/>
                <a:t>Quantitative</a:t>
              </a:r>
            </a:p>
          </p:txBody>
        </p:sp>
        <p:sp>
          <p:nvSpPr>
            <p:cNvPr id="9" name="Isosceles Triangle 22"/>
            <p:cNvSpPr>
              <a:spLocks noChangeArrowheads="1"/>
            </p:cNvSpPr>
            <p:nvPr/>
          </p:nvSpPr>
          <p:spPr bwMode="auto">
            <a:xfrm rot="7297754">
              <a:off x="4842669" y="2880519"/>
              <a:ext cx="2741613" cy="758825"/>
            </a:xfrm>
            <a:prstGeom prst="triangle">
              <a:avLst>
                <a:gd name="adj" fmla="val 50000"/>
              </a:avLst>
            </a:prstGeom>
            <a:solidFill>
              <a:srgbClr val="FFCC00"/>
            </a:solidFill>
            <a:ln w="9525">
              <a:noFill/>
              <a:round/>
              <a:headEnd/>
              <a:tailEnd/>
            </a:ln>
          </p:spPr>
          <p:txBody>
            <a:bodyPr wrap="none" anchor="ctr"/>
            <a:lstStyle/>
            <a:p>
              <a:pPr algn="ctr"/>
              <a:endParaRPr lang="en-US" dirty="0"/>
            </a:p>
          </p:txBody>
        </p:sp>
        <p:sp>
          <p:nvSpPr>
            <p:cNvPr id="10" name="TextBox 18"/>
            <p:cNvSpPr txBox="1">
              <a:spLocks noChangeArrowheads="1"/>
            </p:cNvSpPr>
            <p:nvPr/>
          </p:nvSpPr>
          <p:spPr bwMode="auto">
            <a:xfrm rot="-3649141">
              <a:off x="5333600" y="2932720"/>
              <a:ext cx="1524000" cy="369887"/>
            </a:xfrm>
            <a:prstGeom prst="rect">
              <a:avLst/>
            </a:prstGeom>
            <a:noFill/>
            <a:ln w="9525">
              <a:noFill/>
              <a:miter lim="800000"/>
              <a:headEnd/>
              <a:tailEnd/>
            </a:ln>
          </p:spPr>
          <p:txBody>
            <a:bodyPr>
              <a:spAutoFit/>
            </a:bodyPr>
            <a:lstStyle/>
            <a:p>
              <a:pPr algn="ctr"/>
              <a:r>
                <a:rPr lang="en-US" b="1" dirty="0"/>
                <a:t>Qualitative</a:t>
              </a:r>
            </a:p>
          </p:txBody>
        </p:sp>
        <p:sp>
          <p:nvSpPr>
            <p:cNvPr id="11" name="Isosceles Triangle 21"/>
            <p:cNvSpPr>
              <a:spLocks noChangeArrowheads="1"/>
            </p:cNvSpPr>
            <p:nvPr/>
          </p:nvSpPr>
          <p:spPr bwMode="auto">
            <a:xfrm>
              <a:off x="5218113" y="3524250"/>
              <a:ext cx="2857500" cy="758825"/>
            </a:xfrm>
            <a:prstGeom prst="triangle">
              <a:avLst>
                <a:gd name="adj" fmla="val 50000"/>
              </a:avLst>
            </a:prstGeom>
            <a:solidFill>
              <a:srgbClr val="2E7084"/>
            </a:solidFill>
            <a:ln w="9525">
              <a:noFill/>
              <a:round/>
              <a:headEnd/>
              <a:tailEnd/>
            </a:ln>
          </p:spPr>
          <p:txBody>
            <a:bodyPr wrap="none" anchor="ctr"/>
            <a:lstStyle/>
            <a:p>
              <a:pPr algn="ctr"/>
              <a:endParaRPr lang="en-US" dirty="0"/>
            </a:p>
          </p:txBody>
        </p:sp>
        <p:sp>
          <p:nvSpPr>
            <p:cNvPr id="12" name="TextBox 20"/>
            <p:cNvSpPr txBox="1">
              <a:spLocks noChangeArrowheads="1"/>
            </p:cNvSpPr>
            <p:nvPr/>
          </p:nvSpPr>
          <p:spPr bwMode="auto">
            <a:xfrm>
              <a:off x="5575300" y="3913188"/>
              <a:ext cx="2133600" cy="338554"/>
            </a:xfrm>
            <a:prstGeom prst="rect">
              <a:avLst/>
            </a:prstGeom>
            <a:noFill/>
            <a:ln w="9525">
              <a:noFill/>
              <a:miter lim="800000"/>
              <a:headEnd/>
              <a:tailEnd/>
            </a:ln>
          </p:spPr>
          <p:txBody>
            <a:bodyPr>
              <a:spAutoFit/>
            </a:bodyPr>
            <a:lstStyle/>
            <a:p>
              <a:pPr algn="ctr"/>
              <a:r>
                <a:rPr lang="en-US" sz="1600" b="1" dirty="0"/>
                <a:t>Reader and Task</a:t>
              </a:r>
            </a:p>
          </p:txBody>
        </p:sp>
      </p:grpSp>
      <p:pic>
        <p:nvPicPr>
          <p:cNvPr id="13" name="Picture 4"/>
          <p:cNvPicPr>
            <a:picLocks noChangeAspect="1" noChangeArrowheads="1"/>
          </p:cNvPicPr>
          <p:nvPr/>
        </p:nvPicPr>
        <p:blipFill>
          <a:blip r:embed="rId3" cstate="print"/>
          <a:srcRect/>
          <a:stretch>
            <a:fillRect/>
          </a:stretch>
        </p:blipFill>
        <p:spPr bwMode="auto">
          <a:xfrm>
            <a:off x="7010400" y="5214938"/>
            <a:ext cx="1887537" cy="652462"/>
          </a:xfrm>
          <a:prstGeom prst="rect">
            <a:avLst/>
          </a:prstGeom>
          <a:noFill/>
          <a:ln w="9525">
            <a:solidFill>
              <a:schemeClr val="tx1"/>
            </a:solid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4851400" y="4803775"/>
            <a:ext cx="1854200" cy="1444625"/>
          </a:xfrm>
          <a:prstGeom prst="rect">
            <a:avLst/>
          </a:prstGeom>
          <a:noFill/>
          <a:ln w="9525">
            <a:solidFill>
              <a:schemeClr val="tx1"/>
            </a:solidFill>
            <a:miter lim="800000"/>
            <a:headEnd/>
            <a:tailEnd/>
          </a:ln>
        </p:spPr>
      </p:pic>
      <p:sp>
        <p:nvSpPr>
          <p:cNvPr id="26" name="Content Placeholder 1"/>
          <p:cNvSpPr txBox="1">
            <a:spLocks/>
          </p:cNvSpPr>
          <p:nvPr/>
        </p:nvSpPr>
        <p:spPr bwMode="auto">
          <a:xfrm>
            <a:off x="228600" y="1371600"/>
            <a:ext cx="4419600" cy="4313238"/>
          </a:xfrm>
          <a:prstGeom prst="rect">
            <a:avLst/>
          </a:prstGeom>
          <a:noFill/>
          <a:ln w="9525">
            <a:noFill/>
            <a:miter lim="800000"/>
            <a:headEnd/>
            <a:tailEnd/>
          </a:ln>
        </p:spPr>
        <p:txBody>
          <a:bodyPr/>
          <a:lstStyle/>
          <a:p>
            <a:pPr marL="457200" indent="-457200" algn="ctr" eaLnBrk="0" hangingPunct="0">
              <a:spcBef>
                <a:spcPct val="90000"/>
              </a:spcBef>
            </a:pPr>
            <a:r>
              <a:rPr lang="en-US" sz="2400" b="1" dirty="0" smtClean="0">
                <a:solidFill>
                  <a:srgbClr val="000090"/>
                </a:solidFill>
                <a:latin typeface="Calibri"/>
                <a:cs typeface="Calibri"/>
              </a:rPr>
              <a:t>Four Step Process</a:t>
            </a:r>
          </a:p>
          <a:p>
            <a:pPr marL="457200" indent="-457200" eaLnBrk="0" hangingPunct="0">
              <a:spcBef>
                <a:spcPct val="90000"/>
              </a:spcBef>
              <a:buFont typeface="Arial" pitchFamily="34" charset="0"/>
              <a:buAutoNum type="arabicPeriod"/>
            </a:pPr>
            <a:r>
              <a:rPr lang="en-US" sz="2400" dirty="0" smtClean="0">
                <a:latin typeface="Calibri"/>
                <a:cs typeface="Calibri"/>
              </a:rPr>
              <a:t>Determine </a:t>
            </a:r>
            <a:r>
              <a:rPr lang="en-US" sz="2400" dirty="0">
                <a:latin typeface="Calibri"/>
                <a:cs typeface="Calibri"/>
              </a:rPr>
              <a:t>the quantitative measures of the </a:t>
            </a:r>
            <a:r>
              <a:rPr lang="en-US" sz="2400" dirty="0" smtClean="0">
                <a:latin typeface="Calibri"/>
                <a:cs typeface="Calibri"/>
              </a:rPr>
              <a:t>text.</a:t>
            </a:r>
          </a:p>
          <a:p>
            <a:pPr marL="457200" indent="-457200" eaLnBrk="0" hangingPunct="0">
              <a:spcBef>
                <a:spcPct val="90000"/>
              </a:spcBef>
              <a:buFont typeface="Arial" pitchFamily="34" charset="0"/>
              <a:buAutoNum type="arabicPeriod"/>
            </a:pPr>
            <a:r>
              <a:rPr lang="en-US" sz="2400" dirty="0" smtClean="0">
                <a:latin typeface="Calibri"/>
                <a:cs typeface="Calibri"/>
              </a:rPr>
              <a:t>Analyze the qualitative measures of the text.</a:t>
            </a:r>
          </a:p>
          <a:p>
            <a:pPr marL="457200" indent="-457200" eaLnBrk="0" hangingPunct="0">
              <a:spcBef>
                <a:spcPct val="90000"/>
              </a:spcBef>
              <a:buFont typeface="Arial" pitchFamily="34" charset="0"/>
              <a:buAutoNum type="arabicPeriod"/>
            </a:pPr>
            <a:r>
              <a:rPr lang="en-US" sz="2400" dirty="0" smtClean="0">
                <a:latin typeface="Calibri"/>
                <a:cs typeface="Calibri"/>
              </a:rPr>
              <a:t>Reflect upon the reader and task considerations.</a:t>
            </a:r>
          </a:p>
          <a:p>
            <a:pPr marL="457200" indent="-457200" eaLnBrk="0" hangingPunct="0">
              <a:spcBef>
                <a:spcPct val="90000"/>
              </a:spcBef>
              <a:buFont typeface="Arial" pitchFamily="34" charset="0"/>
              <a:buAutoNum type="arabicPeriod"/>
            </a:pPr>
            <a:r>
              <a:rPr lang="en-US" sz="2400" dirty="0" smtClean="0">
                <a:latin typeface="Calibri"/>
                <a:cs typeface="Calibri"/>
              </a:rPr>
              <a:t>Recommend placement in the appropriate text complexity band.</a:t>
            </a:r>
          </a:p>
          <a:p>
            <a:pPr marL="457200" indent="-457200" eaLnBrk="0" hangingPunct="0">
              <a:spcBef>
                <a:spcPct val="90000"/>
              </a:spcBef>
              <a:spcAft>
                <a:spcPts val="600"/>
              </a:spcAft>
            </a:pPr>
            <a:endParaRPr lang="en-US" sz="2400" dirty="0" smtClean="0"/>
          </a:p>
          <a:p>
            <a:pPr marL="457200" indent="-457200" eaLnBrk="0" hangingPunct="0">
              <a:spcBef>
                <a:spcPct val="90000"/>
              </a:spcBef>
              <a:spcAft>
                <a:spcPts val="600"/>
              </a:spcAft>
            </a:pPr>
            <a:endParaRPr lang="en-US" sz="2000" dirty="0" smtClean="0"/>
          </a:p>
          <a:p>
            <a:pPr marL="457200" indent="-457200" eaLnBrk="0" hangingPunct="0">
              <a:spcBef>
                <a:spcPct val="90000"/>
              </a:spcBef>
              <a:spcAft>
                <a:spcPts val="600"/>
              </a:spcAft>
              <a:buFont typeface="Arial" pitchFamily="34" charset="0"/>
              <a:buAutoNum type="arabicPeriod"/>
            </a:pPr>
            <a:endParaRPr lang="en-US" sz="2000" dirty="0"/>
          </a:p>
        </p:txBody>
      </p:sp>
      <p:sp>
        <p:nvSpPr>
          <p:cNvPr id="16" name="Slide Number Placeholder 15"/>
          <p:cNvSpPr>
            <a:spLocks noGrp="1"/>
          </p:cNvSpPr>
          <p:nvPr>
            <p:ph type="sldNum" sz="quarter" idx="12"/>
          </p:nvPr>
        </p:nvSpPr>
        <p:spPr/>
        <p:txBody>
          <a:bodyPr/>
          <a:lstStyle/>
          <a:p>
            <a:fld id="{5ADCC869-98FB-4A2E-940C-5667EC6B6371}" type="slidenum">
              <a:rPr lang="en-US" smtClean="0"/>
              <a:pPr/>
              <a:t>39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text complexity and why it is important?</a:t>
            </a:r>
          </a:p>
          <a:p>
            <a:pPr marL="514350" indent="-514350">
              <a:buFont typeface="+mj-lt"/>
              <a:buAutoNum type="arabicPeriod"/>
            </a:pPr>
            <a:r>
              <a:rPr lang="en-US" dirty="0" smtClean="0"/>
              <a:t>What considerations need to be made before selecting texts for teaching and students’ independent reading?</a:t>
            </a:r>
          </a:p>
          <a:p>
            <a:pPr marL="514350" indent="-514350">
              <a:buFont typeface="+mj-lt"/>
              <a:buAutoNum type="arabicPeriod"/>
            </a:pPr>
            <a:r>
              <a:rPr lang="en-US" dirty="0" smtClean="0"/>
              <a:t>How can teachers employ more rigorous text on a regular basis?</a:t>
            </a:r>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0"/>
            <a:ext cx="5486400" cy="1219200"/>
          </a:xfrm>
        </p:spPr>
        <p:txBody>
          <a:bodyPr>
            <a:normAutofit/>
          </a:bodyPr>
          <a:lstStyle/>
          <a:p>
            <a:r>
              <a:rPr lang="en-US" dirty="0" smtClean="0"/>
              <a:t>Hunger Games Recommended Placement</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762000" y="1524000"/>
            <a:ext cx="7543800" cy="4930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DCC869-98FB-4A2E-940C-5667EC6B6371}"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5638801" cy="1219200"/>
          </a:xfrm>
        </p:spPr>
        <p:txBody>
          <a:bodyPr/>
          <a:lstStyle/>
          <a:p>
            <a:r>
              <a:rPr lang="en-US" dirty="0" smtClean="0"/>
              <a:t>Applying the Text Complexity Measures to Informational Text</a:t>
            </a:r>
            <a:endParaRPr lang="en-US" dirty="0"/>
          </a:p>
        </p:txBody>
      </p:sp>
      <p:sp>
        <p:nvSpPr>
          <p:cNvPr id="3" name="Content Placeholder 2"/>
          <p:cNvSpPr>
            <a:spLocks noGrp="1"/>
          </p:cNvSpPr>
          <p:nvPr>
            <p:ph idx="1"/>
          </p:nvPr>
        </p:nvSpPr>
        <p:spPr/>
        <p:txBody>
          <a:bodyPr/>
          <a:lstStyle/>
          <a:p>
            <a:r>
              <a:rPr lang="en-US" dirty="0" smtClean="0"/>
              <a:t>“Letter From a Birmingham Jail” by Dr. Martin Luther King Jr.</a:t>
            </a:r>
          </a:p>
          <a:p>
            <a:pPr lvl="1"/>
            <a:r>
              <a:rPr lang="en-US" sz="2000" dirty="0" smtClean="0"/>
              <a:t>You may well ask: "Why direct action? Why sit ins, marches and so forth? Isn't negotiation a better path?" You are quite right in calling for negotiation. Indeed, this is the very purpose of direct action. Nonviolent direct action seeks to create such a crisis and foster such a tension that a community which has constantly refused to negotiate is forced to confront the issue. It seeks so to dramatize the issue that it can no longer be ignored. My citing the creation of tension as part of the work of the nonviolent resister may sound rather shocking. But I must confess that I am not afraid of the word "tension.”</a:t>
            </a:r>
            <a:endParaRPr lang="en-US" dirty="0"/>
          </a:p>
        </p:txBody>
      </p:sp>
      <p:sp>
        <p:nvSpPr>
          <p:cNvPr id="4" name="Slide Number Placeholder 3"/>
          <p:cNvSpPr>
            <a:spLocks noGrp="1"/>
          </p:cNvSpPr>
          <p:nvPr>
            <p:ph type="sldNum" sz="quarter" idx="12"/>
          </p:nvPr>
        </p:nvSpPr>
        <p:spPr/>
        <p:txBody>
          <a:bodyPr/>
          <a:lstStyle/>
          <a:p>
            <a:fld id="{5ADCC869-98FB-4A2E-940C-5667EC6B6371}"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Analysis of Informational Text</a:t>
            </a:r>
            <a:endParaRPr lang="en-US" dirty="0"/>
          </a:p>
        </p:txBody>
      </p:sp>
      <p:sp>
        <p:nvSpPr>
          <p:cNvPr id="3" name="Content Placeholder 2"/>
          <p:cNvSpPr>
            <a:spLocks noGrp="1"/>
          </p:cNvSpPr>
          <p:nvPr>
            <p:ph idx="1"/>
          </p:nvPr>
        </p:nvSpPr>
        <p:spPr/>
        <p:txBody>
          <a:bodyPr/>
          <a:lstStyle/>
          <a:p>
            <a:r>
              <a:rPr lang="en-US" dirty="0" smtClean="0"/>
              <a:t>“Letter From a Birmingham Jail” by Dr. Martin Luther King Jr.</a:t>
            </a:r>
          </a:p>
          <a:p>
            <a:pPr lvl="1"/>
            <a:r>
              <a:rPr lang="en-US" dirty="0" smtClean="0"/>
              <a:t>Flesch-Kincaid: 9.4</a:t>
            </a:r>
          </a:p>
          <a:p>
            <a:pPr lvl="1"/>
            <a:r>
              <a:rPr lang="en-US" dirty="0" err="1" smtClean="0"/>
              <a:t>Gunnings</a:t>
            </a:r>
            <a:r>
              <a:rPr lang="en-US" dirty="0" smtClean="0"/>
              <a:t> Fog Index: 12.5</a:t>
            </a:r>
          </a:p>
          <a:p>
            <a:pPr lvl="1"/>
            <a:r>
              <a:rPr lang="en-US" dirty="0" smtClean="0"/>
              <a:t>Automated Readability </a:t>
            </a:r>
          </a:p>
          <a:p>
            <a:pPr lvl="1">
              <a:buNone/>
            </a:pPr>
            <a:r>
              <a:rPr lang="en-US" dirty="0" smtClean="0"/>
              <a:t>    Index: 9.6</a:t>
            </a:r>
          </a:p>
          <a:p>
            <a:endParaRPr lang="en-US" dirty="0"/>
          </a:p>
        </p:txBody>
      </p:sp>
      <p:sp>
        <p:nvSpPr>
          <p:cNvPr id="4" name="Slide Number Placeholder 3"/>
          <p:cNvSpPr>
            <a:spLocks noGrp="1"/>
          </p:cNvSpPr>
          <p:nvPr>
            <p:ph type="sldNum" sz="quarter" idx="12"/>
          </p:nvPr>
        </p:nvSpPr>
        <p:spPr/>
        <p:txBody>
          <a:bodyPr/>
          <a:lstStyle/>
          <a:p>
            <a:fld id="{5ADCC869-98FB-4A2E-940C-5667EC6B6371}" type="slidenum">
              <a:rPr lang="en-US" smtClean="0"/>
              <a:pPr/>
              <a:t>42</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410200" y="3124200"/>
            <a:ext cx="3505200" cy="292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Analysis of Informational Text</a:t>
            </a:r>
            <a:endParaRPr lang="en-US" dirty="0"/>
          </a:p>
        </p:txBody>
      </p:sp>
      <p:sp>
        <p:nvSpPr>
          <p:cNvPr id="3" name="Content Placeholder 2"/>
          <p:cNvSpPr>
            <a:spLocks noGrp="1"/>
          </p:cNvSpPr>
          <p:nvPr>
            <p:ph idx="1"/>
          </p:nvPr>
        </p:nvSpPr>
        <p:spPr/>
        <p:txBody>
          <a:bodyPr/>
          <a:lstStyle/>
          <a:p>
            <a:r>
              <a:rPr lang="en-US" dirty="0" smtClean="0"/>
              <a:t>“Letter From a Birmingham Jail” by Dr. Martin Luther King Jr.</a:t>
            </a:r>
          </a:p>
          <a:p>
            <a:endParaRPr lang="en-US" dirty="0"/>
          </a:p>
        </p:txBody>
      </p:sp>
      <p:sp>
        <p:nvSpPr>
          <p:cNvPr id="4" name="Slide Number Placeholder 3"/>
          <p:cNvSpPr>
            <a:spLocks noGrp="1"/>
          </p:cNvSpPr>
          <p:nvPr>
            <p:ph type="sldNum" sz="quarter" idx="12"/>
          </p:nvPr>
        </p:nvSpPr>
        <p:spPr/>
        <p:txBody>
          <a:bodyPr/>
          <a:lstStyle/>
          <a:p>
            <a:fld id="{5ADCC869-98FB-4A2E-940C-5667EC6B6371}" type="slidenum">
              <a:rPr lang="en-US" smtClean="0"/>
              <a:pPr/>
              <a:t>43</a:t>
            </a:fld>
            <a:endParaRPr lang="en-US" dirty="0"/>
          </a:p>
        </p:txBody>
      </p:sp>
      <p:grpSp>
        <p:nvGrpSpPr>
          <p:cNvPr id="5" name="Group 4"/>
          <p:cNvGrpSpPr/>
          <p:nvPr/>
        </p:nvGrpSpPr>
        <p:grpSpPr>
          <a:xfrm>
            <a:off x="609600" y="3200400"/>
            <a:ext cx="2438400" cy="1981200"/>
            <a:chOff x="274497" y="2487613"/>
            <a:chExt cx="3748228" cy="2998787"/>
          </a:xfrm>
        </p:grpSpPr>
        <p:pic>
          <p:nvPicPr>
            <p:cNvPr id="6" name="Picture 13"/>
            <p:cNvPicPr>
              <a:picLocks noChangeAspect="1" noChangeArrowheads="1"/>
            </p:cNvPicPr>
            <p:nvPr/>
          </p:nvPicPr>
          <p:blipFill>
            <a:blip r:embed="rId3" cstate="print"/>
            <a:srcRect/>
            <a:stretch>
              <a:fillRect/>
            </a:stretch>
          </p:blipFill>
          <p:spPr bwMode="auto">
            <a:xfrm>
              <a:off x="457200" y="2487613"/>
              <a:ext cx="3565525" cy="2998787"/>
            </a:xfrm>
            <a:prstGeom prst="rect">
              <a:avLst/>
            </a:prstGeom>
            <a:noFill/>
            <a:ln w="9525">
              <a:noFill/>
              <a:miter lim="800000"/>
              <a:headEnd/>
              <a:tailEnd/>
            </a:ln>
          </p:spPr>
        </p:pic>
        <p:sp>
          <p:nvSpPr>
            <p:cNvPr id="7" name="Left Arrow 6"/>
            <p:cNvSpPr/>
            <p:nvPr/>
          </p:nvSpPr>
          <p:spPr>
            <a:xfrm rot="12929642">
              <a:off x="274497" y="2885297"/>
              <a:ext cx="10668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noChangeArrowheads="1"/>
          </p:cNvPicPr>
          <p:nvPr/>
        </p:nvPicPr>
        <p:blipFill>
          <a:blip r:embed="rId4" cstate="print"/>
          <a:srcRect/>
          <a:stretch>
            <a:fillRect/>
          </a:stretch>
        </p:blipFill>
        <p:spPr bwMode="auto">
          <a:xfrm>
            <a:off x="3733800" y="2514600"/>
            <a:ext cx="4967372" cy="3337560"/>
          </a:xfrm>
          <a:prstGeom prst="rect">
            <a:avLst/>
          </a:prstGeom>
          <a:noFill/>
          <a:ln w="9525">
            <a:solidFill>
              <a:schemeClr val="tx1"/>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1" y="0"/>
            <a:ext cx="5867400" cy="1219200"/>
          </a:xfrm>
        </p:spPr>
        <p:txBody>
          <a:bodyPr/>
          <a:lstStyle/>
          <a:p>
            <a:r>
              <a:rPr lang="en-US" dirty="0" smtClean="0"/>
              <a:t>Reader/Task Considerations for Informational Text</a:t>
            </a:r>
            <a:endParaRPr lang="en-US" dirty="0"/>
          </a:p>
        </p:txBody>
      </p:sp>
      <p:sp>
        <p:nvSpPr>
          <p:cNvPr id="4" name="Slide Number Placeholder 3"/>
          <p:cNvSpPr>
            <a:spLocks noGrp="1"/>
          </p:cNvSpPr>
          <p:nvPr>
            <p:ph type="sldNum" sz="quarter" idx="12"/>
          </p:nvPr>
        </p:nvSpPr>
        <p:spPr/>
        <p:txBody>
          <a:bodyPr/>
          <a:lstStyle/>
          <a:p>
            <a:fld id="{5ADCC869-98FB-4A2E-940C-5667EC6B6371}" type="slidenum">
              <a:rPr lang="en-US" smtClean="0"/>
              <a:pPr/>
              <a:t>44</a:t>
            </a:fld>
            <a:endParaRPr lang="en-US" dirty="0"/>
          </a:p>
        </p:txBody>
      </p:sp>
      <p:sp>
        <p:nvSpPr>
          <p:cNvPr id="6" name="Content Placeholder 5"/>
          <p:cNvSpPr>
            <a:spLocks noGrp="1"/>
          </p:cNvSpPr>
          <p:nvPr>
            <p:ph idx="1"/>
          </p:nvPr>
        </p:nvSpPr>
        <p:spPr>
          <a:xfrm>
            <a:off x="457200" y="1295400"/>
            <a:ext cx="6400800" cy="4830763"/>
          </a:xfrm>
        </p:spPr>
        <p:txBody>
          <a:bodyPr/>
          <a:lstStyle/>
          <a:p>
            <a:r>
              <a:rPr lang="en-US" dirty="0" smtClean="0"/>
              <a:t>“</a:t>
            </a:r>
            <a:r>
              <a:rPr lang="en-US" sz="2800" dirty="0" smtClean="0"/>
              <a:t>Letter From a Birmingham Jail” by Dr. Martin Luther King Jr.</a:t>
            </a:r>
          </a:p>
          <a:p>
            <a:pPr lvl="1"/>
            <a:r>
              <a:rPr lang="en-US" sz="1800" dirty="0" smtClean="0"/>
              <a:t>Will the reader be able to </a:t>
            </a:r>
            <a:r>
              <a:rPr lang="en-US" sz="1800" b="1" dirty="0" smtClean="0"/>
              <a:t>remember and make connections</a:t>
            </a:r>
            <a:r>
              <a:rPr lang="en-US" sz="1800" dirty="0" smtClean="0"/>
              <a:t> among the various details presented in this specific text?</a:t>
            </a:r>
          </a:p>
          <a:p>
            <a:pPr lvl="1"/>
            <a:r>
              <a:rPr lang="en-US" sz="1800" dirty="0" smtClean="0"/>
              <a:t>Does the reader possess the necessary </a:t>
            </a:r>
            <a:r>
              <a:rPr lang="en-US" sz="1800" b="1" dirty="0" smtClean="0"/>
              <a:t>comprehension strategies</a:t>
            </a:r>
            <a:r>
              <a:rPr lang="en-US" sz="1800" dirty="0" smtClean="0"/>
              <a:t> to manage the material in this specific text?</a:t>
            </a:r>
          </a:p>
          <a:p>
            <a:pPr lvl="1"/>
            <a:r>
              <a:rPr lang="en-US" sz="1800" dirty="0" smtClean="0"/>
              <a:t>Will the reader be </a:t>
            </a:r>
            <a:r>
              <a:rPr lang="en-US" sz="1800" b="1" dirty="0" smtClean="0"/>
              <a:t>interested and engaged with the style of writing and the presentation of ideas</a:t>
            </a:r>
            <a:r>
              <a:rPr lang="en-US" sz="1800" dirty="0" smtClean="0"/>
              <a:t> within this specific text?</a:t>
            </a:r>
          </a:p>
          <a:p>
            <a:pPr lvl="1"/>
            <a:r>
              <a:rPr lang="en-US" sz="1800" dirty="0" smtClean="0"/>
              <a:t>Does the reader possess the </a:t>
            </a:r>
            <a:r>
              <a:rPr lang="en-US" sz="1800" b="1" dirty="0" smtClean="0"/>
              <a:t>maturity</a:t>
            </a:r>
            <a:r>
              <a:rPr lang="en-US" sz="1800" dirty="0" smtClean="0"/>
              <a:t> to respond appropriately to any potentially concerning elements of content or theme?</a:t>
            </a:r>
          </a:p>
          <a:p>
            <a:pPr lvl="1"/>
            <a:r>
              <a:rPr lang="en-US" sz="1800" dirty="0" smtClean="0"/>
              <a:t>Will the </a:t>
            </a:r>
            <a:r>
              <a:rPr lang="en-US" sz="1800" b="1" dirty="0" smtClean="0"/>
              <a:t>complexity of any before-, during-, or after-reading tasks</a:t>
            </a:r>
            <a:r>
              <a:rPr lang="en-US" sz="1800" dirty="0" smtClean="0"/>
              <a:t> associated with this specific text interfere with the reading experience?</a:t>
            </a:r>
          </a:p>
          <a:p>
            <a:pPr lvl="1"/>
            <a:endParaRPr lang="en-US" dirty="0" smtClean="0"/>
          </a:p>
          <a:p>
            <a:endParaRPr lang="en-US" dirty="0"/>
          </a:p>
        </p:txBody>
      </p:sp>
      <p:pic>
        <p:nvPicPr>
          <p:cNvPr id="7" name="Picture 12"/>
          <p:cNvPicPr>
            <a:picLocks noChangeAspect="1" noChangeArrowheads="1"/>
          </p:cNvPicPr>
          <p:nvPr/>
        </p:nvPicPr>
        <p:blipFill>
          <a:blip r:embed="rId3" cstate="print"/>
          <a:srcRect/>
          <a:stretch>
            <a:fillRect/>
          </a:stretch>
        </p:blipFill>
        <p:spPr bwMode="auto">
          <a:xfrm>
            <a:off x="6934200" y="2286000"/>
            <a:ext cx="1879599" cy="157886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1" y="0"/>
            <a:ext cx="5105400" cy="1219200"/>
          </a:xfrm>
        </p:spPr>
        <p:txBody>
          <a:bodyPr/>
          <a:lstStyle/>
          <a:p>
            <a:r>
              <a:rPr lang="en-US" dirty="0" smtClean="0"/>
              <a:t>“Letter of Birmingham” Recommendation</a:t>
            </a:r>
            <a:endParaRPr lang="en-US" dirty="0"/>
          </a:p>
        </p:txBody>
      </p:sp>
      <p:sp>
        <p:nvSpPr>
          <p:cNvPr id="3" name="Content Placeholder 2"/>
          <p:cNvSpPr>
            <a:spLocks noGrp="1"/>
          </p:cNvSpPr>
          <p:nvPr>
            <p:ph idx="1"/>
          </p:nvPr>
        </p:nvSpPr>
        <p:spPr/>
        <p:txBody>
          <a:bodyPr/>
          <a:lstStyle/>
          <a:p>
            <a:r>
              <a:rPr lang="en-US" dirty="0" smtClean="0"/>
              <a:t>According to the ELA CCSS RL.9-10.9:</a:t>
            </a:r>
          </a:p>
          <a:p>
            <a:pPr lvl="1"/>
            <a:r>
              <a:rPr lang="en-US" dirty="0" smtClean="0"/>
              <a:t>Analyze seminal U.S. documents of historical and literary significance (e.g., Washington’s Farewell Address, the Gettysburg Address, Roosevelt’s Four Freedoms speech, King’s “Letter from Birmingham Jail”), including how they address related themes and concepts.</a:t>
            </a:r>
          </a:p>
          <a:p>
            <a:pPr lvl="1"/>
            <a:r>
              <a:rPr lang="en-US" dirty="0" smtClean="0">
                <a:solidFill>
                  <a:srgbClr val="FF0000"/>
                </a:solidFill>
              </a:rPr>
              <a:t>The recommended placement of this piece of informational text is in grade span 9-10.</a:t>
            </a:r>
          </a:p>
          <a:p>
            <a:pPr lvl="1"/>
            <a:endParaRPr lang="en-US" dirty="0"/>
          </a:p>
        </p:txBody>
      </p:sp>
      <p:sp>
        <p:nvSpPr>
          <p:cNvPr id="4" name="Slide Number Placeholder 3"/>
          <p:cNvSpPr>
            <a:spLocks noGrp="1"/>
          </p:cNvSpPr>
          <p:nvPr>
            <p:ph type="sldNum" sz="quarter" idx="12"/>
          </p:nvPr>
        </p:nvSpPr>
        <p:spPr/>
        <p:txBody>
          <a:bodyPr/>
          <a:lstStyle/>
          <a:p>
            <a:fld id="{5ADCC869-98FB-4A2E-940C-5667EC6B6371}"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itle 2"/>
          <p:cNvSpPr>
            <a:spLocks noGrp="1"/>
          </p:cNvSpPr>
          <p:nvPr>
            <p:ph type="title"/>
          </p:nvPr>
        </p:nvSpPr>
        <p:spPr>
          <a:xfrm>
            <a:off x="3200400" y="0"/>
            <a:ext cx="5638800" cy="1285875"/>
          </a:xfrm>
        </p:spPr>
        <p:txBody>
          <a:bodyPr>
            <a:normAutofit/>
          </a:bodyPr>
          <a:lstStyle/>
          <a:p>
            <a:r>
              <a:rPr lang="en-US" b="1" dirty="0" smtClean="0">
                <a:ea typeface="Geneva"/>
                <a:cs typeface="Geneva"/>
              </a:rPr>
              <a:t>Additional Resources for Text Complexity</a:t>
            </a:r>
          </a:p>
        </p:txBody>
      </p:sp>
      <p:sp>
        <p:nvSpPr>
          <p:cNvPr id="107524" name="TextBox 3"/>
          <p:cNvSpPr txBox="1">
            <a:spLocks noChangeArrowheads="1"/>
          </p:cNvSpPr>
          <p:nvPr/>
        </p:nvSpPr>
        <p:spPr bwMode="auto">
          <a:xfrm>
            <a:off x="-381000" y="1447801"/>
            <a:ext cx="7010400" cy="523220"/>
          </a:xfrm>
          <a:prstGeom prst="rect">
            <a:avLst/>
          </a:prstGeom>
          <a:noFill/>
          <a:ln w="9525">
            <a:noFill/>
            <a:miter lim="800000"/>
            <a:headEnd/>
            <a:tailEnd/>
          </a:ln>
        </p:spPr>
        <p:txBody>
          <a:bodyPr wrap="square">
            <a:spAutoFit/>
          </a:bodyPr>
          <a:lstStyle/>
          <a:p>
            <a:pPr algn="ctr"/>
            <a:r>
              <a:rPr lang="en-US" sz="2000" b="1" dirty="0" smtClean="0">
                <a:solidFill>
                  <a:srgbClr val="0070C0"/>
                </a:solidFill>
              </a:rPr>
              <a:t>                                      </a:t>
            </a:r>
            <a:r>
              <a:rPr lang="en-US" sz="2800" b="1" dirty="0" smtClean="0">
                <a:solidFill>
                  <a:srgbClr val="0070C0"/>
                </a:solidFill>
                <a:latin typeface="Calibri"/>
                <a:cs typeface="Calibri"/>
              </a:rPr>
              <a:t>Text </a:t>
            </a:r>
            <a:r>
              <a:rPr lang="en-US" sz="2800" b="1" dirty="0">
                <a:solidFill>
                  <a:srgbClr val="0070C0"/>
                </a:solidFill>
                <a:latin typeface="Calibri"/>
                <a:cs typeface="Calibri"/>
              </a:rPr>
              <a:t>Complexity </a:t>
            </a:r>
            <a:r>
              <a:rPr lang="en-US" sz="2800" b="1" dirty="0" smtClean="0">
                <a:solidFill>
                  <a:srgbClr val="0070C0"/>
                </a:solidFill>
                <a:latin typeface="Calibri"/>
                <a:cs typeface="Calibri"/>
              </a:rPr>
              <a:t>Bookmarks</a:t>
            </a:r>
            <a:endParaRPr lang="en-US" sz="2800" b="1" dirty="0">
              <a:solidFill>
                <a:srgbClr val="0070C0"/>
              </a:solidFill>
              <a:latin typeface="Calibri"/>
              <a:cs typeface="Calibri"/>
            </a:endParaRPr>
          </a:p>
        </p:txBody>
      </p:sp>
      <p:pic>
        <p:nvPicPr>
          <p:cNvPr id="107525" name="Picture 3"/>
          <p:cNvPicPr>
            <a:picLocks noChangeAspect="1" noChangeArrowheads="1"/>
          </p:cNvPicPr>
          <p:nvPr/>
        </p:nvPicPr>
        <p:blipFill>
          <a:blip r:embed="rId3" cstate="print"/>
          <a:srcRect/>
          <a:stretch>
            <a:fillRect/>
          </a:stretch>
        </p:blipFill>
        <p:spPr bwMode="auto">
          <a:xfrm>
            <a:off x="2362200" y="2362200"/>
            <a:ext cx="1747838" cy="3933825"/>
          </a:xfrm>
          <a:prstGeom prst="rect">
            <a:avLst/>
          </a:prstGeom>
          <a:noFill/>
          <a:ln w="9525">
            <a:solidFill>
              <a:schemeClr val="tx1"/>
            </a:solidFill>
            <a:miter lim="800000"/>
            <a:headEnd/>
            <a:tailEnd/>
          </a:ln>
        </p:spPr>
      </p:pic>
      <p:pic>
        <p:nvPicPr>
          <p:cNvPr id="107526" name="Picture 4"/>
          <p:cNvPicPr>
            <a:picLocks noChangeAspect="1" noChangeArrowheads="1"/>
          </p:cNvPicPr>
          <p:nvPr/>
        </p:nvPicPr>
        <p:blipFill>
          <a:blip r:embed="rId4" cstate="print"/>
          <a:srcRect/>
          <a:stretch>
            <a:fillRect/>
          </a:stretch>
        </p:blipFill>
        <p:spPr bwMode="auto">
          <a:xfrm>
            <a:off x="4648200" y="2362200"/>
            <a:ext cx="1744663" cy="3933825"/>
          </a:xfrm>
          <a:prstGeom prst="rect">
            <a:avLst/>
          </a:prstGeom>
          <a:noFill/>
          <a:ln w="9525">
            <a:solidFill>
              <a:schemeClr val="tx1"/>
            </a:solidFill>
            <a:miter lim="800000"/>
            <a:headEnd/>
            <a:tailEnd/>
          </a:ln>
        </p:spPr>
      </p:pic>
      <p:pic>
        <p:nvPicPr>
          <p:cNvPr id="107530" name="Picture 2"/>
          <p:cNvPicPr>
            <a:picLocks noChangeAspect="1" noChangeArrowheads="1"/>
          </p:cNvPicPr>
          <p:nvPr/>
        </p:nvPicPr>
        <p:blipFill>
          <a:blip r:embed="rId5" cstate="print"/>
          <a:srcRect/>
          <a:stretch>
            <a:fillRect/>
          </a:stretch>
        </p:blipFill>
        <p:spPr bwMode="auto">
          <a:xfrm>
            <a:off x="7543800" y="1447800"/>
            <a:ext cx="1116013" cy="952500"/>
          </a:xfrm>
          <a:prstGeom prst="rect">
            <a:avLst/>
          </a:prstGeom>
          <a:noFill/>
          <a:ln w="9525">
            <a:solidFill>
              <a:srgbClr val="000000"/>
            </a:solidFill>
            <a:miter lim="800000"/>
            <a:headEnd/>
            <a:tailEnd/>
          </a:ln>
        </p:spPr>
      </p:pic>
      <p:sp>
        <p:nvSpPr>
          <p:cNvPr id="9" name="Slide Number Placeholder 8"/>
          <p:cNvSpPr>
            <a:spLocks noGrp="1"/>
          </p:cNvSpPr>
          <p:nvPr>
            <p:ph type="sldNum" sz="quarter" idx="12"/>
          </p:nvPr>
        </p:nvSpPr>
        <p:spPr/>
        <p:txBody>
          <a:bodyPr/>
          <a:lstStyle/>
          <a:p>
            <a:fld id="{5ADCC869-98FB-4A2E-940C-5667EC6B6371}" type="slidenum">
              <a:rPr lang="en-US" smtClean="0"/>
              <a:pPr/>
              <a:t>46</a:t>
            </a:fld>
            <a:endParaRPr lang="en-US" dirty="0"/>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Suitability of Text</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3600" i="1" dirty="0" smtClean="0"/>
              <a:t>“Such assessments are best made by the teachers employing their professional judgment, experience, and knowledge of their students and the subject.” </a:t>
            </a:r>
          </a:p>
          <a:p>
            <a:pPr>
              <a:buNone/>
            </a:pPr>
            <a:endParaRPr lang="en-US" b="1" i="1" dirty="0" smtClean="0"/>
          </a:p>
          <a:p>
            <a:pPr algn="r">
              <a:buNone/>
            </a:pPr>
            <a:r>
              <a:rPr lang="en-US" b="1" i="1" dirty="0" smtClean="0"/>
              <a:t>							</a:t>
            </a:r>
            <a:r>
              <a:rPr lang="en-US" sz="2400" b="1" i="1" dirty="0" smtClean="0"/>
              <a:t>Common Core </a:t>
            </a:r>
          </a:p>
          <a:p>
            <a:pPr algn="r">
              <a:buNone/>
            </a:pPr>
            <a:r>
              <a:rPr lang="en-US" sz="2400" b="1" i="1" dirty="0" smtClean="0"/>
              <a:t>				State Standards for English, </a:t>
            </a:r>
          </a:p>
          <a:p>
            <a:pPr algn="r">
              <a:buNone/>
            </a:pPr>
            <a:r>
              <a:rPr lang="en-US" sz="2400" b="1" i="1" dirty="0" smtClean="0"/>
              <a:t>				Appendix A, p. 4 </a:t>
            </a:r>
            <a:endParaRPr lang="en-US" sz="2400"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CCSS Resources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Text Complexity Resources </a:t>
            </a:r>
            <a:r>
              <a:rPr lang="en-US" sz="1800" dirty="0" smtClean="0">
                <a:solidFill>
                  <a:srgbClr val="FFFF00"/>
                </a:solidFill>
                <a:hlinkClick r:id="rId3"/>
              </a:rPr>
              <a:t>http://www.pdesas.org/</a:t>
            </a:r>
            <a:endParaRPr lang="en-US" sz="1800" dirty="0" smtClean="0">
              <a:solidFill>
                <a:srgbClr val="FFFF00"/>
              </a:solidFill>
            </a:endParaRPr>
          </a:p>
          <a:p>
            <a:pPr lvl="1"/>
            <a:r>
              <a:rPr lang="en-US" dirty="0" smtClean="0"/>
              <a:t>Appendix A: Research Supporting the Key Elements of the Standards</a:t>
            </a:r>
          </a:p>
          <a:p>
            <a:pPr lvl="1"/>
            <a:r>
              <a:rPr lang="en-US" dirty="0" smtClean="0"/>
              <a:t>Appendix B: Text Exemplars and Sample Performance Tasks</a:t>
            </a:r>
          </a:p>
          <a:p>
            <a:pPr>
              <a:buNone/>
            </a:pPr>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Instruction</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solidFill>
                  <a:srgbClr val="000090"/>
                </a:solidFill>
              </a:rPr>
              <a:t>Begin now to bring more informational text into the curriculum and focus on “disciplinary” reading. </a:t>
            </a:r>
          </a:p>
          <a:p>
            <a:endParaRPr lang="en-US" dirty="0" smtClean="0">
              <a:solidFill>
                <a:srgbClr val="000090"/>
              </a:solidFill>
            </a:endParaRPr>
          </a:p>
          <a:p>
            <a:r>
              <a:rPr lang="en-US" dirty="0" smtClean="0">
                <a:solidFill>
                  <a:srgbClr val="000090"/>
                </a:solidFill>
              </a:rPr>
              <a:t>Make an effort to “bridge the gap” for students by making up to 20% of classroom reading grade-level texts with necessary levels of scaffolding.</a:t>
            </a:r>
          </a:p>
          <a:p>
            <a:endParaRPr lang="en-US" dirty="0" smtClean="0">
              <a:solidFill>
                <a:srgbClr val="000090"/>
              </a:solidFill>
            </a:endParaRPr>
          </a:p>
          <a:p>
            <a:r>
              <a:rPr lang="en-US" dirty="0" smtClean="0">
                <a:solidFill>
                  <a:srgbClr val="000090"/>
                </a:solidFill>
              </a:rPr>
              <a:t>Provide frequent opportunities to work “across” texts. </a:t>
            </a:r>
          </a:p>
          <a:p>
            <a:pPr algn="r">
              <a:buNone/>
            </a:pPr>
            <a:r>
              <a:rPr lang="en-US" dirty="0" smtClean="0"/>
              <a:t>					</a:t>
            </a:r>
            <a:r>
              <a:rPr lang="en-US" sz="1600" dirty="0" smtClean="0"/>
              <a:t>Source: KAREN WIXSON, PHD UNIVERSITY OF MICHIGAN/UNC </a:t>
            </a:r>
            <a:endParaRPr lang="en-US" sz="1600"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a:t>
            </a:r>
            <a:endParaRPr lang="en-US" dirty="0"/>
          </a:p>
        </p:txBody>
      </p:sp>
      <p:sp>
        <p:nvSpPr>
          <p:cNvPr id="3" name="Content Placeholder 2"/>
          <p:cNvSpPr>
            <a:spLocks noGrp="1"/>
          </p:cNvSpPr>
          <p:nvPr>
            <p:ph idx="1"/>
          </p:nvPr>
        </p:nvSpPr>
        <p:spPr/>
        <p:txBody>
          <a:bodyPr/>
          <a:lstStyle/>
          <a:p>
            <a:pPr indent="-4763">
              <a:buNone/>
            </a:pPr>
            <a:r>
              <a:rPr lang="en-US" dirty="0" smtClean="0"/>
              <a:t>Think about the texts you use with your students. </a:t>
            </a:r>
          </a:p>
          <a:p>
            <a:pPr marL="971550" lvl="1" indent="-514350">
              <a:spcAft>
                <a:spcPts val="1200"/>
              </a:spcAft>
              <a:buFont typeface="+mj-lt"/>
              <a:buAutoNum type="arabicPeriod"/>
            </a:pPr>
            <a:r>
              <a:rPr lang="en-US" sz="3200" dirty="0" smtClean="0"/>
              <a:t>What makes the text appropriate for that particular grade level?</a:t>
            </a:r>
          </a:p>
          <a:p>
            <a:pPr marL="971550" lvl="1" indent="-514350">
              <a:spcAft>
                <a:spcPts val="1200"/>
              </a:spcAft>
              <a:buFont typeface="+mj-lt"/>
              <a:buAutoNum type="arabicPeriod"/>
            </a:pPr>
            <a:r>
              <a:rPr lang="en-US" sz="3200" dirty="0" smtClean="0"/>
              <a:t>How do you select the texts you use with your grade level(s) of students?</a:t>
            </a:r>
            <a:endParaRPr lang="en-US" sz="3200" dirty="0"/>
          </a:p>
          <a:p>
            <a:pPr lvl="1">
              <a:buNone/>
            </a:pPr>
            <a:endParaRPr lang="en-US" dirty="0" smtClean="0"/>
          </a:p>
        </p:txBody>
      </p:sp>
      <p:sp>
        <p:nvSpPr>
          <p:cNvPr id="5" name="Slide Number Placeholder 4"/>
          <p:cNvSpPr>
            <a:spLocks noGrp="1"/>
          </p:cNvSpPr>
          <p:nvPr>
            <p:ph type="sldNum" sz="quarter" idx="12"/>
          </p:nvPr>
        </p:nvSpPr>
        <p:spPr/>
        <p:txBody>
          <a:bodyPr/>
          <a:lstStyle/>
          <a:p>
            <a:fld id="{5ADCC869-98FB-4A2E-940C-5667EC6B6371}"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 with the Texts</a:t>
            </a:r>
            <a:endParaRPr lang="en-US" dirty="0"/>
          </a:p>
        </p:txBody>
      </p:sp>
      <p:sp>
        <p:nvSpPr>
          <p:cNvPr id="3" name="Content Placeholder 2"/>
          <p:cNvSpPr>
            <a:spLocks noGrp="1"/>
          </p:cNvSpPr>
          <p:nvPr>
            <p:ph idx="1"/>
          </p:nvPr>
        </p:nvSpPr>
        <p:spPr/>
        <p:txBody>
          <a:bodyPr>
            <a:normAutofit/>
          </a:bodyPr>
          <a:lstStyle/>
          <a:p>
            <a:pPr>
              <a:buNone/>
            </a:pPr>
            <a:r>
              <a:rPr lang="en-US" dirty="0" smtClean="0"/>
              <a:t>Students need to engage with: </a:t>
            </a:r>
          </a:p>
          <a:p>
            <a:pPr lvl="1">
              <a:spcAft>
                <a:spcPts val="1800"/>
              </a:spcAft>
            </a:pPr>
            <a:r>
              <a:rPr lang="en-US" dirty="0" smtClean="0"/>
              <a:t>Age/grade appropriate materials for exposure to structures, content, vocabulary </a:t>
            </a:r>
          </a:p>
          <a:p>
            <a:pPr lvl="1">
              <a:spcAft>
                <a:spcPts val="1800"/>
              </a:spcAft>
            </a:pPr>
            <a:r>
              <a:rPr lang="en-US" dirty="0" smtClean="0"/>
              <a:t>Instructional level materials that allow them to progress </a:t>
            </a:r>
          </a:p>
          <a:p>
            <a:pPr lvl="1">
              <a:spcAft>
                <a:spcPts val="1800"/>
              </a:spcAft>
            </a:pPr>
            <a:r>
              <a:rPr lang="en-US" dirty="0" smtClean="0"/>
              <a:t>“Easy” materials that allow them to practice </a:t>
            </a:r>
            <a:endParaRPr lang="en-US" sz="1600" dirty="0" smtClean="0"/>
          </a:p>
          <a:p>
            <a:pPr algn="r">
              <a:buNone/>
            </a:pPr>
            <a:r>
              <a:rPr lang="en-US" sz="1600" dirty="0" smtClean="0"/>
              <a:t>Source: KAREN WIXSON, PHD </a:t>
            </a:r>
          </a:p>
          <a:p>
            <a:pPr algn="r">
              <a:buNone/>
            </a:pPr>
            <a:r>
              <a:rPr lang="en-US" sz="1600" dirty="0" smtClean="0"/>
              <a:t>UNIVERSITY OF MICHIGAN/UNCG </a:t>
            </a:r>
            <a:endParaRPr lang="en-US" sz="1600"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Content Placeholder 2"/>
          <p:cNvSpPr>
            <a:spLocks noGrp="1"/>
          </p:cNvSpPr>
          <p:nvPr>
            <p:ph idx="1"/>
          </p:nvPr>
        </p:nvSpPr>
        <p:spPr/>
        <p:txBody>
          <a:bodyPr/>
          <a:lstStyle/>
          <a:p>
            <a:pPr>
              <a:spcAft>
                <a:spcPts val="1200"/>
              </a:spcAft>
            </a:pPr>
            <a:r>
              <a:rPr lang="en-US" dirty="0" smtClean="0">
                <a:solidFill>
                  <a:srgbClr val="000090"/>
                </a:solidFill>
              </a:rPr>
              <a:t>If our district uses an anthology or basal/prescriptive series, how can we balance literary and informational texts?</a:t>
            </a:r>
          </a:p>
          <a:p>
            <a:pPr>
              <a:spcAft>
                <a:spcPts val="1200"/>
              </a:spcAft>
            </a:pPr>
            <a:r>
              <a:rPr lang="en-US" dirty="0" smtClean="0">
                <a:solidFill>
                  <a:srgbClr val="000090"/>
                </a:solidFill>
              </a:rPr>
              <a:t>Is it more important to read class novels/whole class stories or to cut sections of important literary or informational works to offer students opportunities to interact with different types of texts?</a:t>
            </a:r>
          </a:p>
          <a:p>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What/So What??</a:t>
            </a:r>
            <a:endParaRPr lang="en-US" dirty="0"/>
          </a:p>
        </p:txBody>
      </p:sp>
      <p:graphicFrame>
        <p:nvGraphicFramePr>
          <p:cNvPr id="4" name="Content Placeholder 3"/>
          <p:cNvGraphicFramePr>
            <a:graphicFrameLocks noGrp="1"/>
          </p:cNvGraphicFramePr>
          <p:nvPr>
            <p:ph idx="1"/>
          </p:nvPr>
        </p:nvGraphicFramePr>
        <p:xfrm>
          <a:off x="457200" y="16002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818079">
                <a:tc>
                  <a:txBody>
                    <a:bodyPr/>
                    <a:lstStyle/>
                    <a:p>
                      <a:pPr algn="ctr"/>
                      <a:r>
                        <a:rPr lang="en-US" sz="3200" dirty="0" smtClean="0">
                          <a:latin typeface="Calibri"/>
                          <a:cs typeface="Calibri"/>
                        </a:rPr>
                        <a:t>What?</a:t>
                      </a:r>
                      <a:endParaRPr lang="en-US" sz="3200" dirty="0">
                        <a:latin typeface="Calibri"/>
                        <a:cs typeface="Calibri"/>
                      </a:endParaRPr>
                    </a:p>
                  </a:txBody>
                  <a:tcPr/>
                </a:tc>
                <a:tc>
                  <a:txBody>
                    <a:bodyPr/>
                    <a:lstStyle/>
                    <a:p>
                      <a:pPr algn="ctr"/>
                      <a:r>
                        <a:rPr lang="en-US" sz="3200" dirty="0" smtClean="0">
                          <a:latin typeface="Calibri"/>
                          <a:cs typeface="Calibri"/>
                        </a:rPr>
                        <a:t>So What?</a:t>
                      </a:r>
                      <a:endParaRPr lang="en-US" sz="3200" dirty="0">
                        <a:latin typeface="Calibri"/>
                        <a:cs typeface="Calibri"/>
                      </a:endParaRPr>
                    </a:p>
                  </a:txBody>
                  <a:tcPr/>
                </a:tc>
                <a:tc>
                  <a:txBody>
                    <a:bodyPr/>
                    <a:lstStyle/>
                    <a:p>
                      <a:pPr algn="ctr"/>
                      <a:r>
                        <a:rPr lang="en-US" sz="3200" dirty="0" smtClean="0">
                          <a:latin typeface="Calibri"/>
                          <a:cs typeface="Calibri"/>
                        </a:rPr>
                        <a:t>Now What?</a:t>
                      </a:r>
                      <a:endParaRPr lang="en-US" sz="3200" dirty="0">
                        <a:latin typeface="Calibri"/>
                        <a:cs typeface="Calibri"/>
                      </a:endParaRPr>
                    </a:p>
                  </a:txBody>
                  <a:tcPr/>
                </a:tc>
              </a:tr>
              <a:tr h="3601521">
                <a:tc>
                  <a:txBody>
                    <a:bodyPr/>
                    <a:lstStyle/>
                    <a:p>
                      <a:pPr>
                        <a:buFont typeface="Arial" pitchFamily="34" charset="0"/>
                        <a:buNone/>
                      </a:pP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Left Arrow 4"/>
          <p:cNvSpPr/>
          <p:nvPr/>
        </p:nvSpPr>
        <p:spPr>
          <a:xfrm rot="5400000">
            <a:off x="6362700" y="3086100"/>
            <a:ext cx="1676400" cy="1143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5ADCC869-98FB-4A2E-940C-5667EC6B6371}"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pPr marL="514350" indent="-514350">
              <a:spcAft>
                <a:spcPts val="1800"/>
              </a:spcAft>
              <a:buFont typeface="+mj-lt"/>
              <a:buAutoNum type="arabicPeriod"/>
            </a:pPr>
            <a:r>
              <a:rPr lang="en-US" dirty="0" smtClean="0">
                <a:solidFill>
                  <a:srgbClr val="000090"/>
                </a:solidFill>
              </a:rPr>
              <a:t>What is text complexity and why it is important?</a:t>
            </a:r>
          </a:p>
          <a:p>
            <a:pPr marL="514350" indent="-514350">
              <a:spcAft>
                <a:spcPts val="1800"/>
              </a:spcAft>
              <a:buFont typeface="+mj-lt"/>
              <a:buAutoNum type="arabicPeriod"/>
            </a:pPr>
            <a:r>
              <a:rPr lang="en-US" dirty="0" smtClean="0">
                <a:solidFill>
                  <a:srgbClr val="000090"/>
                </a:solidFill>
              </a:rPr>
              <a:t>What considerations need to be made before selecting texts for teaching and students’ independent reading?</a:t>
            </a:r>
          </a:p>
          <a:p>
            <a:pPr marL="514350" indent="-514350">
              <a:spcAft>
                <a:spcPts val="1800"/>
              </a:spcAft>
              <a:buFont typeface="+mj-lt"/>
              <a:buAutoNum type="arabicPeriod"/>
            </a:pPr>
            <a:r>
              <a:rPr lang="en-US" dirty="0" smtClean="0">
                <a:solidFill>
                  <a:srgbClr val="000090"/>
                </a:solidFill>
              </a:rPr>
              <a:t>How can teachers employ more rigorous text on a regular basis?</a:t>
            </a:r>
            <a:endParaRPr lang="en-US" dirty="0">
              <a:solidFill>
                <a:srgbClr val="000090"/>
              </a:solidFill>
            </a:endParaRPr>
          </a:p>
        </p:txBody>
      </p:sp>
      <p:sp>
        <p:nvSpPr>
          <p:cNvPr id="5" name="Slide Number Placeholder 4"/>
          <p:cNvSpPr>
            <a:spLocks noGrp="1"/>
          </p:cNvSpPr>
          <p:nvPr>
            <p:ph type="sldNum" sz="quarter" idx="12"/>
          </p:nvPr>
        </p:nvSpPr>
        <p:spPr/>
        <p:txBody>
          <a:bodyPr/>
          <a:lstStyle/>
          <a:p>
            <a:fld id="{5ADCC869-98FB-4A2E-940C-5667EC6B6371}"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Literacy Achievement for </a:t>
            </a:r>
            <a:r>
              <a:rPr lang="en-US" i="1" dirty="0" smtClean="0"/>
              <a:t>All</a:t>
            </a:r>
            <a:r>
              <a:rPr lang="en-US" dirty="0" smtClean="0"/>
              <a:t> Students</a:t>
            </a:r>
            <a:endParaRPr lang="en-US" dirty="0"/>
          </a:p>
        </p:txBody>
      </p:sp>
      <p:sp>
        <p:nvSpPr>
          <p:cNvPr id="3" name="Content Placeholder 2"/>
          <p:cNvSpPr>
            <a:spLocks noGrp="1"/>
          </p:cNvSpPr>
          <p:nvPr>
            <p:ph idx="1"/>
          </p:nvPr>
        </p:nvSpPr>
        <p:spPr/>
        <p:txBody>
          <a:bodyPr/>
          <a:lstStyle/>
          <a:p>
            <a:pPr indent="-4763" algn="ctr">
              <a:buNone/>
            </a:pPr>
            <a:endParaRPr lang="en-US" dirty="0" smtClean="0"/>
          </a:p>
          <a:p>
            <a:pPr indent="-4763">
              <a:buNone/>
            </a:pPr>
            <a:r>
              <a:rPr lang="en-US" sz="4000" dirty="0" smtClean="0">
                <a:solidFill>
                  <a:srgbClr val="000090"/>
                </a:solidFill>
              </a:rPr>
              <a:t>“The more that you read, the more things you will know. The more that</a:t>
            </a:r>
          </a:p>
          <a:p>
            <a:pPr indent="-4763">
              <a:buNone/>
            </a:pPr>
            <a:r>
              <a:rPr lang="en-US" sz="4000" dirty="0" smtClean="0">
                <a:solidFill>
                  <a:srgbClr val="000090"/>
                </a:solidFill>
              </a:rPr>
              <a:t>you learn, the more places you'll go.” </a:t>
            </a:r>
          </a:p>
          <a:p>
            <a:pPr>
              <a:buNone/>
            </a:pPr>
            <a:endParaRPr lang="en-US" b="1" dirty="0" smtClean="0"/>
          </a:p>
          <a:p>
            <a:pPr>
              <a:buNone/>
            </a:pPr>
            <a:r>
              <a:rPr lang="en-US" b="1" dirty="0" smtClean="0"/>
              <a:t>					</a:t>
            </a:r>
            <a:r>
              <a:rPr lang="en-US" dirty="0" smtClean="0"/>
              <a:t>										Dr. Seuss </a:t>
            </a:r>
            <a:endParaRPr lang="en-US"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Any Questions?</a:t>
            </a:r>
            <a:endParaRPr lang="en-US" dirty="0"/>
          </a:p>
        </p:txBody>
      </p:sp>
      <p:pic>
        <p:nvPicPr>
          <p:cNvPr id="8" name="Content Placeholder 7"/>
          <p:cNvPicPr>
            <a:picLocks noGrp="1" noChangeAspect="1"/>
          </p:cNvPicPr>
          <p:nvPr>
            <p:ph idx="1"/>
          </p:nvPr>
        </p:nvPicPr>
        <p:blipFill>
          <a:blip r:embed="rId3" cstate="print">
            <a:duotone>
              <a:schemeClr val="accent6">
                <a:shade val="45000"/>
                <a:satMod val="135000"/>
              </a:schemeClr>
              <a:prstClr val="white"/>
            </a:duotone>
          </a:blip>
          <a:srcRect l="-14853" r="-14853"/>
          <a:stretch>
            <a:fillRect/>
          </a:stretch>
        </p:blipFill>
        <p:spPr/>
      </p:pic>
      <p:sp>
        <p:nvSpPr>
          <p:cNvPr id="5" name="Slide Number Placeholder 4"/>
          <p:cNvSpPr>
            <a:spLocks noGrp="1"/>
          </p:cNvSpPr>
          <p:nvPr>
            <p:ph type="sldNum" sz="quarter" idx="12"/>
          </p:nvPr>
        </p:nvSpPr>
        <p:spPr/>
        <p:txBody>
          <a:bodyPr/>
          <a:lstStyle/>
          <a:p>
            <a:fld id="{5ADCC869-98FB-4A2E-940C-5667EC6B6371}" type="slidenum">
              <a:rPr lang="en-US" smtClean="0"/>
              <a:pPr/>
              <a:t>55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What/So What??</a:t>
            </a:r>
            <a:endParaRPr lang="en-US" dirty="0"/>
          </a:p>
        </p:txBody>
      </p:sp>
      <p:graphicFrame>
        <p:nvGraphicFramePr>
          <p:cNvPr id="4" name="Content Placeholder 3"/>
          <p:cNvGraphicFramePr>
            <a:graphicFrameLocks noGrp="1"/>
          </p:cNvGraphicFramePr>
          <p:nvPr>
            <p:ph idx="1"/>
          </p:nvPr>
        </p:nvGraphicFramePr>
        <p:xfrm>
          <a:off x="457200" y="1600200"/>
          <a:ext cx="8229600" cy="4095332"/>
        </p:xfrm>
        <a:graphic>
          <a:graphicData uri="http://schemas.openxmlformats.org/drawingml/2006/table">
            <a:tbl>
              <a:tblPr firstRow="1" bandRow="1">
                <a:tableStyleId>{5C22544A-7EE6-4342-B048-85BDC9FD1C3A}</a:tableStyleId>
              </a:tblPr>
              <a:tblGrid>
                <a:gridCol w="2743200"/>
                <a:gridCol w="2743200"/>
                <a:gridCol w="2743200"/>
              </a:tblGrid>
              <a:tr h="620612">
                <a:tc>
                  <a:txBody>
                    <a:bodyPr/>
                    <a:lstStyle/>
                    <a:p>
                      <a:pPr algn="ctr"/>
                      <a:r>
                        <a:rPr lang="en-US" sz="3200" dirty="0" smtClean="0"/>
                        <a:t>What?</a:t>
                      </a:r>
                      <a:endParaRPr lang="en-US" sz="3200" dirty="0"/>
                    </a:p>
                  </a:txBody>
                  <a:tcPr/>
                </a:tc>
                <a:tc>
                  <a:txBody>
                    <a:bodyPr/>
                    <a:lstStyle/>
                    <a:p>
                      <a:pPr algn="ctr"/>
                      <a:r>
                        <a:rPr lang="en-US" sz="3200" dirty="0" smtClean="0"/>
                        <a:t>So What?</a:t>
                      </a:r>
                      <a:endParaRPr lang="en-US" sz="3200" dirty="0"/>
                    </a:p>
                  </a:txBody>
                  <a:tcPr/>
                </a:tc>
                <a:tc>
                  <a:txBody>
                    <a:bodyPr/>
                    <a:lstStyle/>
                    <a:p>
                      <a:pPr algn="ctr"/>
                      <a:r>
                        <a:rPr lang="en-US" sz="3200" dirty="0" smtClean="0"/>
                        <a:t>Now What?</a:t>
                      </a:r>
                      <a:endParaRPr lang="en-US" sz="3200" dirty="0"/>
                    </a:p>
                  </a:txBody>
                  <a:tcPr/>
                </a:tc>
              </a:tr>
              <a:tr h="446188">
                <a:tc gridSpan="3">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en-US" dirty="0" smtClean="0"/>
                        <a:t>As the presentation unfolds, list at least five new understandings that resonate</a:t>
                      </a:r>
                      <a:r>
                        <a:rPr lang="en-US" baseline="0" dirty="0" smtClean="0"/>
                        <a:t> with you.</a:t>
                      </a:r>
                    </a:p>
                  </a:txBody>
                  <a:tcPr/>
                </a:tc>
                <a:tc hMerge="1">
                  <a:txBody>
                    <a:bodyPr/>
                    <a:lstStyle/>
                    <a:p>
                      <a:endParaRPr lang="en-US" dirty="0"/>
                    </a:p>
                  </a:txBody>
                  <a:tcPr/>
                </a:tc>
                <a:tc hMerge="1">
                  <a:txBody>
                    <a:bodyPr/>
                    <a:lstStyle/>
                    <a:p>
                      <a:endParaRPr lang="en-US" dirty="0"/>
                    </a:p>
                  </a:txBody>
                  <a:tcPr/>
                </a:tc>
              </a:tr>
              <a:tr h="2732188">
                <a:tc>
                  <a:txBody>
                    <a:bodyPr/>
                    <a:lstStyle/>
                    <a:p>
                      <a:pPr>
                        <a:buFont typeface="Arial" pitchFamily="34" charset="0"/>
                        <a:buNone/>
                      </a:pPr>
                      <a:r>
                        <a:rPr lang="en-US" dirty="0" smtClean="0"/>
                        <a:t>1</a:t>
                      </a:r>
                    </a:p>
                    <a:p>
                      <a:pPr>
                        <a:buFont typeface="Arial" pitchFamily="34" charset="0"/>
                        <a:buNone/>
                      </a:pPr>
                      <a:endParaRPr lang="en-US" dirty="0" smtClean="0"/>
                    </a:p>
                    <a:p>
                      <a:pPr>
                        <a:buFont typeface="Arial" pitchFamily="34" charset="0"/>
                        <a:buNone/>
                      </a:pPr>
                      <a:r>
                        <a:rPr lang="en-US" dirty="0" smtClean="0"/>
                        <a:t>2</a:t>
                      </a:r>
                    </a:p>
                    <a:p>
                      <a:pPr>
                        <a:buFont typeface="Arial" pitchFamily="34" charset="0"/>
                        <a:buNone/>
                      </a:pPr>
                      <a:endParaRPr lang="en-US" dirty="0" smtClean="0"/>
                    </a:p>
                    <a:p>
                      <a:pPr>
                        <a:buFont typeface="Arial" pitchFamily="34" charset="0"/>
                        <a:buNone/>
                      </a:pPr>
                      <a:r>
                        <a:rPr lang="en-US" dirty="0" smtClean="0"/>
                        <a:t>3</a:t>
                      </a:r>
                    </a:p>
                    <a:p>
                      <a:pPr>
                        <a:buFont typeface="Arial" pitchFamily="34" charset="0"/>
                        <a:buNone/>
                      </a:pPr>
                      <a:endParaRPr lang="en-US" dirty="0" smtClean="0"/>
                    </a:p>
                    <a:p>
                      <a:pPr>
                        <a:buFont typeface="Arial" pitchFamily="34" charset="0"/>
                        <a:buNone/>
                      </a:pPr>
                      <a:r>
                        <a:rPr lang="en-US" dirty="0" smtClean="0"/>
                        <a:t>4</a:t>
                      </a:r>
                    </a:p>
                    <a:p>
                      <a:pPr>
                        <a:buFont typeface="Arial" pitchFamily="34" charset="0"/>
                        <a:buNone/>
                      </a:pPr>
                      <a:endParaRPr lang="en-US" dirty="0" smtClean="0"/>
                    </a:p>
                    <a:p>
                      <a:pPr>
                        <a:buFont typeface="Arial" pitchFamily="34" charset="0"/>
                        <a:buNone/>
                      </a:pPr>
                      <a:r>
                        <a:rPr lang="en-US" dirty="0" smtClean="0"/>
                        <a:t>5</a:t>
                      </a:r>
                    </a:p>
                    <a:p>
                      <a:pPr>
                        <a:buFont typeface="Arial" pitchFamily="34" charset="0"/>
                        <a:buNone/>
                      </a:pP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5ADCC869-98FB-4A2E-940C-5667EC6B637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
            <a:ext cx="8915400" cy="1142999"/>
          </a:xfrm>
        </p:spPr>
        <p:txBody>
          <a:bodyPr/>
          <a:lstStyle/>
          <a:p>
            <a:r>
              <a:rPr lang="en-US" b="1" dirty="0" smtClean="0">
                <a:ea typeface="Geneva"/>
                <a:cs typeface="Geneva"/>
              </a:rPr>
              <a:t>	Text Complexity</a:t>
            </a:r>
          </a:p>
        </p:txBody>
      </p:sp>
      <p:sp>
        <p:nvSpPr>
          <p:cNvPr id="35843" name="Content Placeholder 2"/>
          <p:cNvSpPr>
            <a:spLocks noGrp="1"/>
          </p:cNvSpPr>
          <p:nvPr>
            <p:ph idx="1"/>
          </p:nvPr>
        </p:nvSpPr>
        <p:spPr>
          <a:xfrm>
            <a:off x="457200" y="1752600"/>
            <a:ext cx="8229600" cy="4354513"/>
          </a:xfrm>
        </p:spPr>
        <p:txBody>
          <a:bodyPr/>
          <a:lstStyle/>
          <a:p>
            <a:pPr>
              <a:buNone/>
            </a:pPr>
            <a:r>
              <a:rPr lang="en-US" sz="2400" dirty="0" smtClean="0">
                <a:ea typeface="Geneva"/>
                <a:cs typeface="Geneva"/>
              </a:rPr>
              <a:t>	</a:t>
            </a:r>
            <a:r>
              <a:rPr lang="en-US" sz="2400" i="1" dirty="0" smtClean="0">
                <a:solidFill>
                  <a:srgbClr val="0070C0"/>
                </a:solidFill>
                <a:ea typeface="Geneva"/>
                <a:cs typeface="Geneva"/>
              </a:rPr>
              <a:t>The Common Core Standards hinge on students encountering appropriately complex texts at each grade level in order to develop the mature language skills and the conceptual knowledge they need for success in school and life</a:t>
            </a:r>
            <a:r>
              <a:rPr lang="en-US" sz="2400" dirty="0" smtClean="0">
                <a:solidFill>
                  <a:srgbClr val="0070C0"/>
                </a:solidFill>
                <a:ea typeface="Geneva"/>
                <a:cs typeface="Geneva"/>
              </a:rPr>
              <a:t> (p. 3).</a:t>
            </a:r>
          </a:p>
        </p:txBody>
      </p:sp>
      <p:pic>
        <p:nvPicPr>
          <p:cNvPr id="35844" name="Picture 2"/>
          <p:cNvPicPr>
            <a:picLocks noChangeAspect="1" noChangeArrowheads="1"/>
          </p:cNvPicPr>
          <p:nvPr/>
        </p:nvPicPr>
        <p:blipFill>
          <a:blip r:embed="rId3" cstate="print"/>
          <a:srcRect/>
          <a:stretch>
            <a:fillRect/>
          </a:stretch>
        </p:blipFill>
        <p:spPr bwMode="auto">
          <a:xfrm>
            <a:off x="2590800" y="4343400"/>
            <a:ext cx="4095750" cy="1393825"/>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fld id="{5ADCC869-98FB-4A2E-940C-5667EC6B6371}" type="slidenum">
              <a:rPr lang="en-US" smtClean="0"/>
              <a:pPr/>
              <a:t>7</a:t>
            </a:fld>
            <a:endParaRPr lang="en-US"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Title 2"/>
          <p:cNvSpPr>
            <a:spLocks noGrp="1"/>
          </p:cNvSpPr>
          <p:nvPr>
            <p:ph type="title"/>
          </p:nvPr>
        </p:nvSpPr>
        <p:spPr>
          <a:xfrm>
            <a:off x="0" y="1"/>
            <a:ext cx="8915400" cy="1219199"/>
          </a:xfrm>
        </p:spPr>
        <p:txBody>
          <a:bodyPr/>
          <a:lstStyle/>
          <a:p>
            <a:r>
              <a:rPr lang="en-US" dirty="0" smtClean="0">
                <a:ea typeface="Geneva"/>
                <a:cs typeface="Geneva"/>
              </a:rPr>
              <a:t>	</a:t>
            </a:r>
            <a:r>
              <a:rPr lang="en-US" b="1" dirty="0" smtClean="0">
                <a:ea typeface="Geneva"/>
                <a:cs typeface="Geneva"/>
              </a:rPr>
              <a:t>Text Complexity</a:t>
            </a:r>
          </a:p>
        </p:txBody>
      </p:sp>
      <p:sp>
        <p:nvSpPr>
          <p:cNvPr id="2" name="Content Placeholder 1"/>
          <p:cNvSpPr>
            <a:spLocks noGrp="1"/>
          </p:cNvSpPr>
          <p:nvPr>
            <p:ph idx="1"/>
          </p:nvPr>
        </p:nvSpPr>
        <p:spPr>
          <a:xfrm>
            <a:off x="228600" y="1600200"/>
            <a:ext cx="8610600" cy="4506913"/>
          </a:xfrm>
        </p:spPr>
        <p:txBody>
          <a:bodyPr>
            <a:normAutofit/>
          </a:bodyPr>
          <a:lstStyle/>
          <a:p>
            <a:pPr algn="ctr">
              <a:buNone/>
            </a:pPr>
            <a:r>
              <a:rPr lang="en-US" dirty="0" smtClean="0">
                <a:solidFill>
                  <a:srgbClr val="0070C0"/>
                </a:solidFill>
                <a:ea typeface="Geneva"/>
                <a:cs typeface="Geneva"/>
              </a:rPr>
              <a:t>Specifically, for the Range of Reading standard…</a:t>
            </a:r>
          </a:p>
          <a:p>
            <a:pPr>
              <a:buNone/>
            </a:pPr>
            <a:endParaRPr lang="en-US" sz="2400" dirty="0" smtClean="0">
              <a:solidFill>
                <a:srgbClr val="0070C0"/>
              </a:solidFill>
              <a:ea typeface="Geneva"/>
              <a:cs typeface="Geneva"/>
            </a:endParaRPr>
          </a:p>
          <a:p>
            <a:pPr marL="685800">
              <a:buNone/>
            </a:pPr>
            <a:r>
              <a:rPr lang="en-US" dirty="0" smtClean="0">
                <a:solidFill>
                  <a:srgbClr val="7030A0"/>
                </a:solidFill>
                <a:ea typeface="Geneva"/>
                <a:cs typeface="Geneva"/>
              </a:rPr>
              <a:t>Grade 2 PA Common Core Standard:</a:t>
            </a:r>
          </a:p>
          <a:p>
            <a:pPr marL="685800">
              <a:buNone/>
            </a:pPr>
            <a:endParaRPr lang="en-US" sz="1100" dirty="0" smtClean="0">
              <a:solidFill>
                <a:srgbClr val="7030A0"/>
              </a:solidFill>
              <a:ea typeface="Geneva"/>
              <a:cs typeface="Geneva"/>
            </a:endParaRPr>
          </a:p>
          <a:p>
            <a:pPr marL="2459038" indent="-2114550">
              <a:buNone/>
            </a:pPr>
            <a:r>
              <a:rPr lang="en-US" dirty="0" smtClean="0"/>
              <a:t>CC.1.2.2.L    Read and comprehend literary non-fiction and informational text on grade level, reading independently and proficiently.</a:t>
            </a:r>
            <a:endParaRPr lang="en-US" b="0" dirty="0" smtClean="0">
              <a:solidFill>
                <a:schemeClr val="tx1"/>
              </a:solidFill>
              <a:ea typeface="Geneva"/>
              <a:cs typeface="Geneva"/>
            </a:endParaRPr>
          </a:p>
          <a:p>
            <a:pPr>
              <a:buNone/>
            </a:pPr>
            <a:endParaRPr lang="en-US" dirty="0" smtClean="0">
              <a:solidFill>
                <a:schemeClr val="tx1"/>
              </a:solidFill>
              <a:ea typeface="Geneva"/>
              <a:cs typeface="Geneva"/>
            </a:endParaRPr>
          </a:p>
        </p:txBody>
      </p:sp>
      <p:sp>
        <p:nvSpPr>
          <p:cNvPr id="6" name="Slide Number Placeholder 5"/>
          <p:cNvSpPr>
            <a:spLocks noGrp="1"/>
          </p:cNvSpPr>
          <p:nvPr>
            <p:ph type="sldNum" sz="quarter" idx="12"/>
          </p:nvPr>
        </p:nvSpPr>
        <p:spPr/>
        <p:txBody>
          <a:bodyPr/>
          <a:lstStyle/>
          <a:p>
            <a:fld id="{5ADCC869-98FB-4A2E-940C-5667EC6B6371}" type="slidenum">
              <a:rPr lang="en-US" smtClean="0"/>
              <a:pPr/>
              <a:t>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Meaning</a:t>
            </a:r>
            <a:endParaRPr lang="en-US" dirty="0"/>
          </a:p>
        </p:txBody>
      </p:sp>
      <p:sp>
        <p:nvSpPr>
          <p:cNvPr id="3" name="Content Placeholder 2"/>
          <p:cNvSpPr>
            <a:spLocks noGrp="1"/>
          </p:cNvSpPr>
          <p:nvPr>
            <p:ph idx="1"/>
          </p:nvPr>
        </p:nvSpPr>
        <p:spPr/>
        <p:txBody>
          <a:bodyPr>
            <a:normAutofit lnSpcReduction="10000"/>
          </a:bodyPr>
          <a:lstStyle/>
          <a:p>
            <a:pPr indent="1588">
              <a:buNone/>
            </a:pPr>
            <a:endParaRPr lang="en-US" sz="3459" dirty="0" smtClean="0"/>
          </a:p>
          <a:p>
            <a:pPr indent="1588">
              <a:buNone/>
            </a:pPr>
            <a:r>
              <a:rPr lang="en-US" sz="3459" dirty="0" smtClean="0"/>
              <a:t>Reading is a process in which information from the </a:t>
            </a:r>
            <a:r>
              <a:rPr lang="en-US" sz="3459" dirty="0" smtClean="0">
                <a:solidFill>
                  <a:srgbClr val="FF0000"/>
                </a:solidFill>
              </a:rPr>
              <a:t>text</a:t>
            </a:r>
            <a:r>
              <a:rPr lang="en-US" sz="3459" dirty="0" smtClean="0"/>
              <a:t> and the knowledge possessed by the </a:t>
            </a:r>
            <a:r>
              <a:rPr lang="en-US" sz="3459" dirty="0" smtClean="0">
                <a:solidFill>
                  <a:srgbClr val="FF0000"/>
                </a:solidFill>
              </a:rPr>
              <a:t>reader</a:t>
            </a:r>
            <a:r>
              <a:rPr lang="en-US" sz="3459" dirty="0" smtClean="0"/>
              <a:t> act together to produce meaning.</a:t>
            </a:r>
          </a:p>
          <a:p>
            <a:pPr algn="r">
              <a:buNone/>
            </a:pPr>
            <a:endParaRPr lang="en-US" sz="1600" dirty="0" smtClean="0"/>
          </a:p>
          <a:p>
            <a:pPr algn="r">
              <a:buNone/>
            </a:pPr>
            <a:endParaRPr lang="en-US" sz="1600" dirty="0" smtClean="0"/>
          </a:p>
          <a:p>
            <a:pPr algn="r">
              <a:buNone/>
            </a:pPr>
            <a:endParaRPr lang="en-US" sz="1600" dirty="0" smtClean="0"/>
          </a:p>
          <a:p>
            <a:pPr algn="r">
              <a:buNone/>
            </a:pPr>
            <a:r>
              <a:rPr lang="en-US" sz="1600" dirty="0" smtClean="0"/>
              <a:t>Anderson, R.C., Hiebert, E.H., Scott, J.A., &amp; Wilkinson, I.A.G. (1985)</a:t>
            </a:r>
          </a:p>
          <a:p>
            <a:pPr indent="1588" algn="r">
              <a:buNone/>
            </a:pPr>
            <a:r>
              <a:rPr lang="en-US" sz="1600" dirty="0" smtClean="0"/>
              <a:t>Becoming a nation of readers: The report of the Commission on Reading Urbana, IL: University of Illinois</a:t>
            </a:r>
            <a:endParaRPr lang="en-US" sz="1600" dirty="0"/>
          </a:p>
        </p:txBody>
      </p:sp>
      <p:sp>
        <p:nvSpPr>
          <p:cNvPr id="5" name="Slide Number Placeholder 4"/>
          <p:cNvSpPr>
            <a:spLocks noGrp="1"/>
          </p:cNvSpPr>
          <p:nvPr>
            <p:ph type="sldNum" sz="quarter" idx="12"/>
          </p:nvPr>
        </p:nvSpPr>
        <p:spPr/>
        <p:txBody>
          <a:bodyPr/>
          <a:lstStyle/>
          <a:p>
            <a:fld id="{5ADCC869-98FB-4A2E-940C-5667EC6B637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8">
  <a:themeElements>
    <a:clrScheme name="SAS Color Profile">
      <a:dk1>
        <a:srgbClr val="241E14"/>
      </a:dk1>
      <a:lt1>
        <a:sysClr val="window" lastClr="FFFFFF"/>
      </a:lt1>
      <a:dk2>
        <a:srgbClr val="3072BB"/>
      </a:dk2>
      <a:lt2>
        <a:srgbClr val="F1EBD7"/>
      </a:lt2>
      <a:accent1>
        <a:srgbClr val="4F81BD"/>
      </a:accent1>
      <a:accent2>
        <a:srgbClr val="CDCB1C"/>
      </a:accent2>
      <a:accent3>
        <a:srgbClr val="2D8EFF"/>
      </a:accent3>
      <a:accent4>
        <a:srgbClr val="95C2F8"/>
      </a:accent4>
      <a:accent5>
        <a:srgbClr val="FFDE00"/>
      </a:accent5>
      <a:accent6>
        <a:srgbClr val="0B3162"/>
      </a:accent6>
      <a:hlink>
        <a:srgbClr val="DCD3B6"/>
      </a:hlink>
      <a:folHlink>
        <a:srgbClr val="CCCCCC"/>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Theme8</Template>
  <TotalTime>1116</TotalTime>
  <Words>7035</Words>
  <Application>Microsoft Macintosh PowerPoint</Application>
  <PresentationFormat>On-screen Show (4:3)</PresentationFormat>
  <Paragraphs>656</Paragraphs>
  <Slides>55</Slides>
  <Notes>55</Notes>
  <HiddenSlides>0</HiddenSlides>
  <MMClips>0</MMClips>
  <ScaleCrop>false</ScaleCrop>
  <HeadingPairs>
    <vt:vector size="4" baseType="variant">
      <vt:variant>
        <vt:lpstr>Design Template</vt:lpstr>
      </vt:variant>
      <vt:variant>
        <vt:i4>1</vt:i4>
      </vt:variant>
      <vt:variant>
        <vt:lpstr>Slide Titles</vt:lpstr>
      </vt:variant>
      <vt:variant>
        <vt:i4>55</vt:i4>
      </vt:variant>
    </vt:vector>
  </HeadingPairs>
  <TitlesOfParts>
    <vt:vector size="56" baseType="lpstr">
      <vt:lpstr>Theme8</vt:lpstr>
      <vt:lpstr>Slide 1</vt:lpstr>
      <vt:lpstr>Slide 2</vt:lpstr>
      <vt:lpstr>Let’s get acquainted!</vt:lpstr>
      <vt:lpstr>Essential Questions</vt:lpstr>
      <vt:lpstr>Think About…</vt:lpstr>
      <vt:lpstr>What/So What??</vt:lpstr>
      <vt:lpstr> Text Complexity</vt:lpstr>
      <vt:lpstr> Text Complexity</vt:lpstr>
      <vt:lpstr>Making Meaning</vt:lpstr>
      <vt:lpstr>Cognitive Skill</vt:lpstr>
      <vt:lpstr>Reading Rigor Risk</vt:lpstr>
      <vt:lpstr>College and Career Ready</vt:lpstr>
      <vt:lpstr>Literacy Priorities</vt:lpstr>
      <vt:lpstr>Slide 14</vt:lpstr>
      <vt:lpstr> </vt:lpstr>
      <vt:lpstr>Quantitative: Fry’s Readability Formula </vt:lpstr>
      <vt:lpstr>Trying it out…an example</vt:lpstr>
      <vt:lpstr>The Hunger Games</vt:lpstr>
      <vt:lpstr>Quantitative: Fry’s Readability Formula </vt:lpstr>
      <vt:lpstr>So what is a lexile?</vt:lpstr>
      <vt:lpstr>Slide 21</vt:lpstr>
      <vt:lpstr>Slide 22</vt:lpstr>
      <vt:lpstr> Step 1: Quantitative Measures</vt:lpstr>
      <vt:lpstr> Step 1: Quantitative Measures</vt:lpstr>
      <vt:lpstr>What/So What??</vt:lpstr>
      <vt:lpstr>Slide 26</vt:lpstr>
      <vt:lpstr>Assessing Text</vt:lpstr>
      <vt:lpstr> Step 2: Qualitative Measures</vt:lpstr>
      <vt:lpstr> Step 2: Qualitative Measures</vt:lpstr>
      <vt:lpstr> Step 2: Qualitative Measures</vt:lpstr>
      <vt:lpstr> Step 2: Qualitative Measures</vt:lpstr>
      <vt:lpstr> Step 2: Qualitative Measures</vt:lpstr>
      <vt:lpstr>Qualitative Measures</vt:lpstr>
      <vt:lpstr> Step 2: Qualitative Measures</vt:lpstr>
      <vt:lpstr>What/So What??</vt:lpstr>
      <vt:lpstr>Slide 36</vt:lpstr>
      <vt:lpstr> Step 3: Reader and Task Considerations</vt:lpstr>
      <vt:lpstr> Step 4: Recommended Placement</vt:lpstr>
      <vt:lpstr> Determining Text Complexity</vt:lpstr>
      <vt:lpstr>Hunger Games Recommended Placement</vt:lpstr>
      <vt:lpstr>Applying the Text Complexity Measures to Informational Text</vt:lpstr>
      <vt:lpstr>Quantitative Analysis of Informational Text</vt:lpstr>
      <vt:lpstr>Qualitative Analysis of Informational Text</vt:lpstr>
      <vt:lpstr>Reader/Task Considerations for Informational Text</vt:lpstr>
      <vt:lpstr>“Letter of Birmingham” Recommendation</vt:lpstr>
      <vt:lpstr>Additional Resources for Text Complexity</vt:lpstr>
      <vt:lpstr>Determining the Suitability of Text</vt:lpstr>
      <vt:lpstr>PA CCSS Resources</vt:lpstr>
      <vt:lpstr>Implications for Instruction</vt:lpstr>
      <vt:lpstr>Engaging Students with the Texts</vt:lpstr>
      <vt:lpstr>Food for Thought</vt:lpstr>
      <vt:lpstr>What/So What??</vt:lpstr>
      <vt:lpstr>Essential Questions</vt:lpstr>
      <vt:lpstr>Literacy Achievement for All Students</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Common Core State Standards</dc:title>
  <dc:creator>Chrystine</dc:creator>
  <cp:lastModifiedBy>Jean Dyszel</cp:lastModifiedBy>
  <cp:revision>142</cp:revision>
  <dcterms:created xsi:type="dcterms:W3CDTF">2012-10-04T23:31:48Z</dcterms:created>
  <dcterms:modified xsi:type="dcterms:W3CDTF">2012-10-04T23:32:39Z</dcterms:modified>
</cp:coreProperties>
</file>