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320" r:id="rId3"/>
    <p:sldId id="323" r:id="rId4"/>
    <p:sldId id="327" r:id="rId5"/>
    <p:sldId id="325" r:id="rId6"/>
    <p:sldId id="326" r:id="rId7"/>
    <p:sldId id="324" r:id="rId8"/>
    <p:sldId id="328" r:id="rId9"/>
    <p:sldId id="329" r:id="rId10"/>
    <p:sldId id="330" r:id="rId11"/>
    <p:sldId id="321" r:id="rId12"/>
    <p:sldId id="307" r:id="rId13"/>
    <p:sldId id="314" r:id="rId14"/>
    <p:sldId id="315" r:id="rId15"/>
    <p:sldId id="316" r:id="rId16"/>
    <p:sldId id="318" r:id="rId17"/>
    <p:sldId id="319" r:id="rId18"/>
    <p:sldId id="31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62A81-B2BF-439F-8CEA-946901FA1E36}" v="23" dt="2022-11-28T15:50:40.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6" d="100"/>
          <a:sy n="86" d="100"/>
        </p:scale>
        <p:origin x="4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5E899E-9A5F-4C9C-BE80-87CEA11D9108}" type="datetimeFigureOut">
              <a:rPr lang="en-US" smtClean="0"/>
              <a:t>11/30/2022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5F4C7049-5034-1AAD-8176-38D83752C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42" y="-93131"/>
            <a:ext cx="2601658" cy="1300829"/>
          </a:xfrm>
          <a:prstGeom prst="rect">
            <a:avLst/>
          </a:prstGeom>
        </p:spPr>
      </p:pic>
    </p:spTree>
    <p:extLst>
      <p:ext uri="{BB962C8B-B14F-4D97-AF65-F5344CB8AC3E}">
        <p14:creationId xmlns:p14="http://schemas.microsoft.com/office/powerpoint/2010/main" val="309998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73337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800"/>
            <a:ext cx="10018712" cy="2346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83284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224287"/>
            <a:ext cx="8157856" cy="905773"/>
          </a:xfrm>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E899E-9A5F-4C9C-BE80-87CEA11D9108}"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181356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61874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90578"/>
            <a:ext cx="8248344" cy="10567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1239389"/>
            <a:ext cx="4895055" cy="4551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1239389"/>
            <a:ext cx="4895056" cy="4551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5E899E-9A5F-4C9C-BE80-87CEA11D9108}"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108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74801" y="215660"/>
            <a:ext cx="8157856" cy="92257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74801" y="12303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74801" y="1898651"/>
            <a:ext cx="4607188" cy="38925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9367" y="123175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367" y="1898651"/>
            <a:ext cx="4622537" cy="38925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5E899E-9A5F-4C9C-BE80-87CEA11D9108}"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14479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5E899E-9A5F-4C9C-BE80-87CEA11D9108}"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119669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E899E-9A5F-4C9C-BE80-87CEA11D9108}"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76849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1061049"/>
            <a:ext cx="6240990" cy="473015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E899E-9A5F-4C9C-BE80-87CEA11D9108}"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92189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066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3240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74801" y="232913"/>
            <a:ext cx="8157856" cy="90532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74800" y="1255323"/>
            <a:ext cx="9928223" cy="453587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5E899E-9A5F-4C9C-BE80-87CEA11D9108}" type="datetimeFigureOut">
              <a:rPr lang="en-US" smtClean="0"/>
              <a:t>11/30/2022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25699B-ECCF-4A37-9D47-F285F014A9A1}" type="slidenum">
              <a:rPr lang="en-US" smtClean="0"/>
              <a:t>‹#›</a:t>
            </a:fld>
            <a:endParaRPr lang="en-US"/>
          </a:p>
        </p:txBody>
      </p:sp>
      <p:pic>
        <p:nvPicPr>
          <p:cNvPr id="16" name="Picture 15" descr="Icon&#10;&#10;Description automatically generated">
            <a:extLst>
              <a:ext uri="{FF2B5EF4-FFF2-40B4-BE49-F238E27FC236}">
                <a16:creationId xmlns:a16="http://schemas.microsoft.com/office/drawing/2014/main" id="{41010194-47C3-E8E2-E8EA-93B6ECE5C8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90342" y="-93131"/>
            <a:ext cx="2601658" cy="1300829"/>
          </a:xfrm>
          <a:prstGeom prst="rect">
            <a:avLst/>
          </a:prstGeom>
        </p:spPr>
      </p:pic>
    </p:spTree>
    <p:extLst>
      <p:ext uri="{BB962C8B-B14F-4D97-AF65-F5344CB8AC3E}">
        <p14:creationId xmlns:p14="http://schemas.microsoft.com/office/powerpoint/2010/main" val="207260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nslotterba@pa.gov" TargetMode="External"/><Relationship Id="rId7" Type="http://schemas.openxmlformats.org/officeDocument/2006/relationships/hyperlink" Target="mailto:jbutz@nlsd.org" TargetMode="External"/><Relationship Id="rId2" Type="http://schemas.openxmlformats.org/officeDocument/2006/relationships/hyperlink" Target="mailto:krazzano@esu.edu" TargetMode="External"/><Relationship Id="rId1" Type="http://schemas.openxmlformats.org/officeDocument/2006/relationships/slideLayout" Target="../slideLayouts/slideLayout2.xml"/><Relationship Id="rId6" Type="http://schemas.openxmlformats.org/officeDocument/2006/relationships/hyperlink" Target="mailto:callen2@lockhaven.edu" TargetMode="External"/><Relationship Id="rId5" Type="http://schemas.openxmlformats.org/officeDocument/2006/relationships/hyperlink" Target="mailto:jlr1147@lockhaven.edu" TargetMode="External"/><Relationship Id="rId4" Type="http://schemas.openxmlformats.org/officeDocument/2006/relationships/hyperlink" Target="mailto:jjacobshpe@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0D48E-DB9A-1B2D-2EE5-86FAAFA15D58}"/>
              </a:ext>
            </a:extLst>
          </p:cNvPr>
          <p:cNvSpPr>
            <a:spLocks noGrp="1"/>
          </p:cNvSpPr>
          <p:nvPr>
            <p:ph type="ctrTitle"/>
          </p:nvPr>
        </p:nvSpPr>
        <p:spPr/>
        <p:txBody>
          <a:bodyPr/>
          <a:lstStyle/>
          <a:p>
            <a:r>
              <a:rPr lang="en-US" dirty="0"/>
              <a:t>Curriculum Mapping</a:t>
            </a:r>
          </a:p>
        </p:txBody>
      </p:sp>
      <p:sp>
        <p:nvSpPr>
          <p:cNvPr id="5" name="Subtitle 4">
            <a:extLst>
              <a:ext uri="{FF2B5EF4-FFF2-40B4-BE49-F238E27FC236}">
                <a16:creationId xmlns:a16="http://schemas.microsoft.com/office/drawing/2014/main" id="{CAFACCEF-E8CD-9D12-C7A9-7770BBA6E4E9}"/>
              </a:ext>
            </a:extLst>
          </p:cNvPr>
          <p:cNvSpPr>
            <a:spLocks noGrp="1"/>
          </p:cNvSpPr>
          <p:nvPr>
            <p:ph type="subTitle" idx="1"/>
          </p:nvPr>
        </p:nvSpPr>
        <p:spPr/>
        <p:txBody>
          <a:bodyPr/>
          <a:lstStyle/>
          <a:p>
            <a:r>
              <a:rPr lang="en-US" dirty="0"/>
              <a:t>2022 SHAPE PA Conference</a:t>
            </a:r>
          </a:p>
          <a:p>
            <a:r>
              <a:rPr lang="en-US" dirty="0"/>
              <a:t>December 1, 2022</a:t>
            </a:r>
          </a:p>
        </p:txBody>
      </p:sp>
      <p:sp>
        <p:nvSpPr>
          <p:cNvPr id="2" name="Footer Placeholder 3">
            <a:extLst>
              <a:ext uri="{FF2B5EF4-FFF2-40B4-BE49-F238E27FC236}">
                <a16:creationId xmlns:a16="http://schemas.microsoft.com/office/drawing/2014/main" id="{584702B4-BF98-315C-04FF-D78F8B678782}"/>
              </a:ext>
            </a:extLst>
          </p:cNvPr>
          <p:cNvSpPr>
            <a:spLocks noGrp="1"/>
          </p:cNvSpPr>
          <p:nvPr>
            <p:ph type="ftr" sz="quarter" idx="11"/>
          </p:nvPr>
        </p:nvSpPr>
        <p:spPr>
          <a:xfrm>
            <a:off x="5480579" y="5883275"/>
            <a:ext cx="7084177" cy="365125"/>
          </a:xfrm>
        </p:spPr>
        <p:txBody>
          <a:bodyPr/>
          <a:lstStyle/>
          <a:p>
            <a:r>
              <a:rPr lang="en-US" dirty="0"/>
              <a:t>Kim</a:t>
            </a:r>
          </a:p>
        </p:txBody>
      </p:sp>
    </p:spTree>
    <p:extLst>
      <p:ext uri="{BB962C8B-B14F-4D97-AF65-F5344CB8AC3E}">
        <p14:creationId xmlns:p14="http://schemas.microsoft.com/office/powerpoint/2010/main" val="105663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7A28-1675-05E3-19B1-B7448E758221}"/>
              </a:ext>
            </a:extLst>
          </p:cNvPr>
          <p:cNvSpPr>
            <a:spLocks noGrp="1"/>
          </p:cNvSpPr>
          <p:nvPr>
            <p:ph type="title"/>
          </p:nvPr>
        </p:nvSpPr>
        <p:spPr/>
        <p:txBody>
          <a:bodyPr/>
          <a:lstStyle/>
          <a:p>
            <a:r>
              <a:rPr lang="en-US" dirty="0"/>
              <a:t>Curriculum Mapping – Part IV</a:t>
            </a:r>
          </a:p>
        </p:txBody>
      </p:sp>
      <p:sp>
        <p:nvSpPr>
          <p:cNvPr id="3" name="Content Placeholder 2">
            <a:extLst>
              <a:ext uri="{FF2B5EF4-FFF2-40B4-BE49-F238E27FC236}">
                <a16:creationId xmlns:a16="http://schemas.microsoft.com/office/drawing/2014/main" id="{35FDA4B6-AFE9-E6A0-1E40-478B12E06011}"/>
              </a:ext>
            </a:extLst>
          </p:cNvPr>
          <p:cNvSpPr>
            <a:spLocks noGrp="1"/>
          </p:cNvSpPr>
          <p:nvPr>
            <p:ph idx="1"/>
          </p:nvPr>
        </p:nvSpPr>
        <p:spPr>
          <a:xfrm>
            <a:off x="1574800" y="1255323"/>
            <a:ext cx="9928223" cy="1332602"/>
          </a:xfrm>
        </p:spPr>
        <p:txBody>
          <a:bodyPr>
            <a:normAutofit fontScale="92500" lnSpcReduction="10000"/>
          </a:bodyPr>
          <a:lstStyle/>
          <a:p>
            <a:r>
              <a:rPr lang="en-US" dirty="0"/>
              <a:t>List activities that can be used.</a:t>
            </a:r>
          </a:p>
          <a:p>
            <a:r>
              <a:rPr lang="en-US" dirty="0"/>
              <a:t>List formative assessments you would like to implement.</a:t>
            </a:r>
          </a:p>
          <a:p>
            <a:r>
              <a:rPr lang="en-US" dirty="0"/>
              <a:t>List summative assessments to measure student achievement.</a:t>
            </a:r>
          </a:p>
        </p:txBody>
      </p:sp>
      <p:pic>
        <p:nvPicPr>
          <p:cNvPr id="5" name="Picture 4">
            <a:extLst>
              <a:ext uri="{FF2B5EF4-FFF2-40B4-BE49-F238E27FC236}">
                <a16:creationId xmlns:a16="http://schemas.microsoft.com/office/drawing/2014/main" id="{145B6BF2-0CA5-5623-DF3F-8BA81DA2CBBA}"/>
              </a:ext>
            </a:extLst>
          </p:cNvPr>
          <p:cNvPicPr>
            <a:picLocks noChangeAspect="1"/>
          </p:cNvPicPr>
          <p:nvPr/>
        </p:nvPicPr>
        <p:blipFill>
          <a:blip r:embed="rId2"/>
          <a:stretch>
            <a:fillRect/>
          </a:stretch>
        </p:blipFill>
        <p:spPr>
          <a:xfrm>
            <a:off x="1574800" y="2914752"/>
            <a:ext cx="9893160" cy="1028496"/>
          </a:xfrm>
          <a:prstGeom prst="rect">
            <a:avLst/>
          </a:prstGeom>
        </p:spPr>
      </p:pic>
      <p:sp>
        <p:nvSpPr>
          <p:cNvPr id="6" name="Footer Placeholder 3">
            <a:extLst>
              <a:ext uri="{FF2B5EF4-FFF2-40B4-BE49-F238E27FC236}">
                <a16:creationId xmlns:a16="http://schemas.microsoft.com/office/drawing/2014/main" id="{2F0002F1-9B0D-A0DE-FE9B-B8909C9DAAE6}"/>
              </a:ext>
            </a:extLst>
          </p:cNvPr>
          <p:cNvSpPr>
            <a:spLocks noGrp="1"/>
          </p:cNvSpPr>
          <p:nvPr>
            <p:ph type="ftr" sz="quarter" idx="11"/>
          </p:nvPr>
        </p:nvSpPr>
        <p:spPr>
          <a:xfrm>
            <a:off x="2824007" y="6268588"/>
            <a:ext cx="7084177" cy="365125"/>
          </a:xfrm>
        </p:spPr>
        <p:txBody>
          <a:bodyPr/>
          <a:lstStyle/>
          <a:p>
            <a:r>
              <a:rPr lang="en-US" dirty="0"/>
              <a:t>Kim</a:t>
            </a:r>
          </a:p>
        </p:txBody>
      </p:sp>
    </p:spTree>
    <p:extLst>
      <p:ext uri="{BB962C8B-B14F-4D97-AF65-F5344CB8AC3E}">
        <p14:creationId xmlns:p14="http://schemas.microsoft.com/office/powerpoint/2010/main" val="293103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4931-F223-D025-51D3-1B27F3F23951}"/>
              </a:ext>
            </a:extLst>
          </p:cNvPr>
          <p:cNvSpPr>
            <a:spLocks noGrp="1"/>
          </p:cNvSpPr>
          <p:nvPr>
            <p:ph type="ctrTitle"/>
          </p:nvPr>
        </p:nvSpPr>
        <p:spPr/>
        <p:txBody>
          <a:bodyPr/>
          <a:lstStyle/>
          <a:p>
            <a:r>
              <a:rPr lang="en-US" dirty="0"/>
              <a:t>Block Plan</a:t>
            </a:r>
          </a:p>
        </p:txBody>
      </p:sp>
      <p:sp>
        <p:nvSpPr>
          <p:cNvPr id="4" name="Subtitle 3">
            <a:extLst>
              <a:ext uri="{FF2B5EF4-FFF2-40B4-BE49-F238E27FC236}">
                <a16:creationId xmlns:a16="http://schemas.microsoft.com/office/drawing/2014/main" id="{9D27D6AB-2A4A-62E8-B385-D29979368FE9}"/>
              </a:ext>
            </a:extLst>
          </p:cNvPr>
          <p:cNvSpPr>
            <a:spLocks noGrp="1"/>
          </p:cNvSpPr>
          <p:nvPr>
            <p:ph type="subTitle" idx="1"/>
          </p:nvPr>
        </p:nvSpPr>
        <p:spPr/>
        <p:txBody>
          <a:bodyPr/>
          <a:lstStyle/>
          <a:p>
            <a:r>
              <a:rPr lang="en-US" dirty="0"/>
              <a:t>After Curriculum Mapping Process</a:t>
            </a:r>
          </a:p>
        </p:txBody>
      </p:sp>
    </p:spTree>
    <p:extLst>
      <p:ext uri="{BB962C8B-B14F-4D97-AF65-F5344CB8AC3E}">
        <p14:creationId xmlns:p14="http://schemas.microsoft.com/office/powerpoint/2010/main" val="252839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49FC-BD1C-6EF1-5CC6-086922012B12}"/>
              </a:ext>
            </a:extLst>
          </p:cNvPr>
          <p:cNvSpPr>
            <a:spLocks noGrp="1"/>
          </p:cNvSpPr>
          <p:nvPr>
            <p:ph type="title"/>
          </p:nvPr>
        </p:nvSpPr>
        <p:spPr/>
        <p:txBody>
          <a:bodyPr/>
          <a:lstStyle/>
          <a:p>
            <a:r>
              <a:rPr lang="en-US" dirty="0"/>
              <a:t>Block Plan</a:t>
            </a:r>
          </a:p>
        </p:txBody>
      </p:sp>
      <p:pic>
        <p:nvPicPr>
          <p:cNvPr id="5" name="Picture 4">
            <a:extLst>
              <a:ext uri="{FF2B5EF4-FFF2-40B4-BE49-F238E27FC236}">
                <a16:creationId xmlns:a16="http://schemas.microsoft.com/office/drawing/2014/main" id="{57179955-B160-9BFA-3D04-8266EC24310A}"/>
              </a:ext>
            </a:extLst>
          </p:cNvPr>
          <p:cNvPicPr>
            <a:picLocks noChangeAspect="1"/>
          </p:cNvPicPr>
          <p:nvPr/>
        </p:nvPicPr>
        <p:blipFill>
          <a:blip r:embed="rId2"/>
          <a:stretch>
            <a:fillRect/>
          </a:stretch>
        </p:blipFill>
        <p:spPr>
          <a:xfrm>
            <a:off x="4127393" y="1130060"/>
            <a:ext cx="4140413" cy="4711942"/>
          </a:xfrm>
          <a:prstGeom prst="rect">
            <a:avLst/>
          </a:prstGeom>
        </p:spPr>
      </p:pic>
      <p:sp>
        <p:nvSpPr>
          <p:cNvPr id="3" name="Footer Placeholder 3">
            <a:extLst>
              <a:ext uri="{FF2B5EF4-FFF2-40B4-BE49-F238E27FC236}">
                <a16:creationId xmlns:a16="http://schemas.microsoft.com/office/drawing/2014/main" id="{03CF64CE-3EAE-7F24-CF0E-F18B6E6E988F}"/>
              </a:ext>
            </a:extLst>
          </p:cNvPr>
          <p:cNvSpPr>
            <a:spLocks noGrp="1"/>
          </p:cNvSpPr>
          <p:nvPr>
            <p:ph type="ftr" sz="quarter" idx="11"/>
          </p:nvPr>
        </p:nvSpPr>
        <p:spPr>
          <a:xfrm>
            <a:off x="2553911" y="5934075"/>
            <a:ext cx="7084177" cy="365125"/>
          </a:xfrm>
        </p:spPr>
        <p:txBody>
          <a:bodyPr/>
          <a:lstStyle/>
          <a:p>
            <a:r>
              <a:rPr lang="en-US" dirty="0"/>
              <a:t>Kim</a:t>
            </a:r>
          </a:p>
        </p:txBody>
      </p:sp>
    </p:spTree>
    <p:extLst>
      <p:ext uri="{BB962C8B-B14F-4D97-AF65-F5344CB8AC3E}">
        <p14:creationId xmlns:p14="http://schemas.microsoft.com/office/powerpoint/2010/main" val="282705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F295-31A9-1967-D832-38AD1F6AD617}"/>
              </a:ext>
            </a:extLst>
          </p:cNvPr>
          <p:cNvSpPr>
            <a:spLocks noGrp="1"/>
          </p:cNvSpPr>
          <p:nvPr>
            <p:ph type="title"/>
          </p:nvPr>
        </p:nvSpPr>
        <p:spPr/>
        <p:txBody>
          <a:bodyPr/>
          <a:lstStyle/>
          <a:p>
            <a:r>
              <a:rPr lang="en-US" dirty="0"/>
              <a:t>Block Plan</a:t>
            </a:r>
          </a:p>
        </p:txBody>
      </p:sp>
      <p:graphicFrame>
        <p:nvGraphicFramePr>
          <p:cNvPr id="5" name="Table 5">
            <a:extLst>
              <a:ext uri="{FF2B5EF4-FFF2-40B4-BE49-F238E27FC236}">
                <a16:creationId xmlns:a16="http://schemas.microsoft.com/office/drawing/2014/main" id="{350CC8D9-D6B5-3671-A553-C41BC05EC7B3}"/>
              </a:ext>
            </a:extLst>
          </p:cNvPr>
          <p:cNvGraphicFramePr>
            <a:graphicFrameLocks noGrp="1"/>
          </p:cNvGraphicFramePr>
          <p:nvPr>
            <p:ph idx="1"/>
            <p:extLst>
              <p:ext uri="{D42A27DB-BD31-4B8C-83A1-F6EECF244321}">
                <p14:modId xmlns:p14="http://schemas.microsoft.com/office/powerpoint/2010/main" val="1885994009"/>
              </p:ext>
            </p:extLst>
          </p:nvPr>
        </p:nvGraphicFramePr>
        <p:xfrm>
          <a:off x="1637554" y="1130060"/>
          <a:ext cx="9164918" cy="5486400"/>
        </p:xfrm>
        <a:graphic>
          <a:graphicData uri="http://schemas.openxmlformats.org/drawingml/2006/table">
            <a:tbl>
              <a:tblPr firstRow="1" bandRow="1">
                <a:tableStyleId>{5C22544A-7EE6-4342-B048-85BDC9FD1C3A}</a:tableStyleId>
              </a:tblPr>
              <a:tblGrid>
                <a:gridCol w="9164918">
                  <a:extLst>
                    <a:ext uri="{9D8B030D-6E8A-4147-A177-3AD203B41FA5}">
                      <a16:colId xmlns:a16="http://schemas.microsoft.com/office/drawing/2014/main" val="1098016136"/>
                    </a:ext>
                  </a:extLst>
                </a:gridCol>
              </a:tblGrid>
              <a:tr h="340894">
                <a:tc>
                  <a:txBody>
                    <a:bodyPr/>
                    <a:lstStyle/>
                    <a:p>
                      <a:pPr algn="ctr"/>
                      <a:r>
                        <a:rPr lang="en-US" dirty="0"/>
                        <a:t>Block Plan Instructions and Examples</a:t>
                      </a:r>
                    </a:p>
                  </a:txBody>
                  <a:tcPr/>
                </a:tc>
                <a:extLst>
                  <a:ext uri="{0D108BD9-81ED-4DB2-BD59-A6C34878D82A}">
                    <a16:rowId xmlns:a16="http://schemas.microsoft.com/office/drawing/2014/main" val="4151847106"/>
                  </a:ext>
                </a:extLst>
              </a:tr>
              <a:tr h="309636">
                <a:tc>
                  <a:txBody>
                    <a:bodyPr/>
                    <a:lstStyle/>
                    <a:p>
                      <a:r>
                        <a:rPr lang="en-US" sz="1500" b="1" dirty="0"/>
                        <a:t>1. Grade Level (</a:t>
                      </a:r>
                      <a:r>
                        <a:rPr lang="en-US" sz="1500" b="1" dirty="0">
                          <a:effectLst/>
                          <a:latin typeface="Segoe UI" panose="020B0502040204020203" pitchFamily="34" charset="0"/>
                        </a:rPr>
                        <a:t>Decide which grade level will be used to write the unit of instruction)</a:t>
                      </a:r>
                      <a:endParaRPr lang="en-US" sz="1500" b="1" dirty="0"/>
                    </a:p>
                  </a:txBody>
                  <a:tcPr/>
                </a:tc>
                <a:extLst>
                  <a:ext uri="{0D108BD9-81ED-4DB2-BD59-A6C34878D82A}">
                    <a16:rowId xmlns:a16="http://schemas.microsoft.com/office/drawing/2014/main" val="2298256041"/>
                  </a:ext>
                </a:extLst>
              </a:tr>
              <a:tr h="511342">
                <a:tc>
                  <a:txBody>
                    <a:bodyPr/>
                    <a:lstStyle/>
                    <a:p>
                      <a:pPr marL="460375" indent="-285750">
                        <a:buFont typeface="Arial" panose="020B0604020202020204" pitchFamily="34" charset="0"/>
                        <a:buChar char="•"/>
                      </a:pPr>
                      <a:r>
                        <a:rPr lang="en-US" sz="1500" dirty="0"/>
                        <a:t>Health Example: 10</a:t>
                      </a:r>
                      <a:r>
                        <a:rPr lang="en-US" sz="1500" baseline="30000" dirty="0"/>
                        <a:t>th</a:t>
                      </a:r>
                      <a:r>
                        <a:rPr lang="en-US" sz="1500" dirty="0"/>
                        <a:t> Grade</a:t>
                      </a:r>
                    </a:p>
                    <a:p>
                      <a:pPr marL="460375" indent="-285750">
                        <a:buFont typeface="Arial" panose="020B0604020202020204" pitchFamily="34" charset="0"/>
                        <a:buChar char="•"/>
                      </a:pPr>
                      <a:r>
                        <a:rPr lang="en-US" sz="1500" dirty="0"/>
                        <a:t>Physical Education Example: 1</a:t>
                      </a:r>
                      <a:r>
                        <a:rPr lang="en-US" sz="1500" baseline="30000" dirty="0"/>
                        <a:t>st</a:t>
                      </a:r>
                      <a:r>
                        <a:rPr lang="en-US" sz="1500" dirty="0"/>
                        <a:t> Grade</a:t>
                      </a:r>
                    </a:p>
                  </a:txBody>
                  <a:tcPr/>
                </a:tc>
                <a:extLst>
                  <a:ext uri="{0D108BD9-81ED-4DB2-BD59-A6C34878D82A}">
                    <a16:rowId xmlns:a16="http://schemas.microsoft.com/office/drawing/2014/main" val="1110428853"/>
                  </a:ext>
                </a:extLst>
              </a:tr>
              <a:tr h="309636">
                <a:tc>
                  <a:txBody>
                    <a:bodyPr/>
                    <a:lstStyle/>
                    <a:p>
                      <a:r>
                        <a:rPr lang="en-US" sz="1500" b="1" dirty="0"/>
                        <a:t>2. Choose the Topic: (Select the name of the health of physical education topic)</a:t>
                      </a:r>
                    </a:p>
                  </a:txBody>
                  <a:tcPr/>
                </a:tc>
                <a:extLst>
                  <a:ext uri="{0D108BD9-81ED-4DB2-BD59-A6C34878D82A}">
                    <a16:rowId xmlns:a16="http://schemas.microsoft.com/office/drawing/2014/main" val="2717135812"/>
                  </a:ext>
                </a:extLst>
              </a:tr>
              <a:tr h="511342">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Health Example: Alcohol and Other Drug</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Physical Education Example: Locomotor Movements</a:t>
                      </a:r>
                    </a:p>
                  </a:txBody>
                  <a:tcPr/>
                </a:tc>
                <a:extLst>
                  <a:ext uri="{0D108BD9-81ED-4DB2-BD59-A6C34878D82A}">
                    <a16:rowId xmlns:a16="http://schemas.microsoft.com/office/drawing/2014/main" val="3789430816"/>
                  </a:ext>
                </a:extLst>
              </a:tr>
              <a:tr h="1150519">
                <a:tc>
                  <a:txBody>
                    <a:bodyPr/>
                    <a:lstStyle/>
                    <a:p>
                      <a:pPr marL="0" indent="0">
                        <a:buFont typeface="Arial" panose="020B0604020202020204" pitchFamily="34" charset="0"/>
                        <a:buNone/>
                      </a:pPr>
                      <a:r>
                        <a:rPr lang="en-US" sz="1500" b="1" dirty="0"/>
                        <a:t>3. Standard Numbers:</a:t>
                      </a:r>
                    </a:p>
                    <a:p>
                      <a:pPr marL="0" indent="0">
                        <a:buFont typeface="Arial" panose="020B0604020202020204" pitchFamily="34" charset="0"/>
                        <a:buNone/>
                      </a:pPr>
                      <a:r>
                        <a:rPr lang="en-US" sz="1500" b="1" dirty="0"/>
                        <a:t>(Health - Select which standards: Be sure to include at least Standard 1 with at least one or two health-literacy skills Standards 2-8)</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dirty="0"/>
                        <a:t>(Physical Education - List the number of the standard statements or list the name of each (Physical Literacy Component)</a:t>
                      </a:r>
                    </a:p>
                  </a:txBody>
                  <a:tcPr/>
                </a:tc>
                <a:extLst>
                  <a:ext uri="{0D108BD9-81ED-4DB2-BD59-A6C34878D82A}">
                    <a16:rowId xmlns:a16="http://schemas.microsoft.com/office/drawing/2014/main" val="3699372599"/>
                  </a:ext>
                </a:extLst>
              </a:tr>
              <a:tr h="2002755">
                <a:tc>
                  <a:txBody>
                    <a:bodyPr/>
                    <a:lstStyle/>
                    <a:p>
                      <a:pPr marL="285750" indent="-285750">
                        <a:buFont typeface="Arial" panose="020B0604020202020204" pitchFamily="34" charset="0"/>
                        <a:buChar char="•"/>
                      </a:pPr>
                      <a:r>
                        <a:rPr lang="en-US" sz="1500" dirty="0"/>
                        <a:t>Health Examples</a:t>
                      </a:r>
                    </a:p>
                    <a:p>
                      <a:pPr marL="744538" indent="-285750">
                        <a:buFont typeface="Arial" panose="020B0604020202020204" pitchFamily="34" charset="0"/>
                        <a:buChar char="•"/>
                      </a:pPr>
                      <a:r>
                        <a:rPr lang="en-US" sz="1500" dirty="0"/>
                        <a:t>Example 1: Standard Statement 1 or Core Concepts </a:t>
                      </a:r>
                    </a:p>
                    <a:p>
                      <a:pPr marL="744538" indent="-285750">
                        <a:buFont typeface="Arial" panose="020B0604020202020204" pitchFamily="34" charset="0"/>
                        <a:buChar char="•"/>
                      </a:pPr>
                      <a:r>
                        <a:rPr lang="en-US" sz="1500" dirty="0"/>
                        <a:t>Example 2:  Standard Statement 2 or Analyzing Information </a:t>
                      </a:r>
                    </a:p>
                    <a:p>
                      <a:pPr marL="744538" indent="-285750">
                        <a:buFont typeface="Arial" panose="020B0604020202020204" pitchFamily="34" charset="0"/>
                        <a:buChar char="•"/>
                      </a:pPr>
                      <a:r>
                        <a:rPr lang="en-US" sz="1500" dirty="0"/>
                        <a:t>Example 3:  Standard Statement 3 or Accessing Information</a:t>
                      </a:r>
                    </a:p>
                    <a:p>
                      <a:pPr marL="744538" indent="-285750">
                        <a:buFont typeface="Arial" panose="020B0604020202020204" pitchFamily="34" charset="0"/>
                        <a:buChar char="•"/>
                      </a:pPr>
                      <a:r>
                        <a:rPr lang="en-US" sz="1500" dirty="0"/>
                        <a:t>Physical Education Examples</a:t>
                      </a:r>
                    </a:p>
                    <a:p>
                      <a:pPr marL="285750" indent="-285750">
                        <a:buFont typeface="Arial" panose="020B0604020202020204" pitchFamily="34" charset="0"/>
                        <a:buChar char="•"/>
                      </a:pPr>
                      <a:r>
                        <a:rPr lang="en-US" sz="1500" dirty="0"/>
                        <a:t>Physical Education Examples</a:t>
                      </a:r>
                    </a:p>
                    <a:p>
                      <a:pPr marL="744538" indent="-285750">
                        <a:buFont typeface="Arial" panose="020B0604020202020204" pitchFamily="34" charset="0"/>
                        <a:buChar char="•"/>
                      </a:pPr>
                      <a:r>
                        <a:rPr lang="en-US" sz="1500" kern="1200" dirty="0">
                          <a:solidFill>
                            <a:schemeClr val="dk1"/>
                          </a:solidFill>
                          <a:latin typeface="+mn-lt"/>
                          <a:ea typeface="+mn-ea"/>
                          <a:cs typeface="+mn-cs"/>
                        </a:rPr>
                        <a:t>Example 1: Standard Statement 1 or Motor Skills</a:t>
                      </a:r>
                    </a:p>
                    <a:p>
                      <a:pPr marL="744538" indent="-285750">
                        <a:buFont typeface="Arial" panose="020B0604020202020204" pitchFamily="34" charset="0"/>
                        <a:buChar char="•"/>
                      </a:pPr>
                      <a:r>
                        <a:rPr lang="en-US" sz="1500" kern="1200" dirty="0">
                          <a:solidFill>
                            <a:schemeClr val="dk1"/>
                          </a:solidFill>
                          <a:latin typeface="+mn-lt"/>
                          <a:ea typeface="+mn-ea"/>
                          <a:cs typeface="+mn-cs"/>
                        </a:rPr>
                        <a:t>Example 2:  Standard Statement 2 or Movement Concepts and Performance</a:t>
                      </a:r>
                    </a:p>
                    <a:p>
                      <a:pPr marL="744538" indent="-285750">
                        <a:buFont typeface="Arial" panose="020B0604020202020204" pitchFamily="34" charset="0"/>
                        <a:buChar char="•"/>
                      </a:pPr>
                      <a:r>
                        <a:rPr lang="en-US" sz="1500" kern="1200" dirty="0">
                          <a:solidFill>
                            <a:schemeClr val="dk1"/>
                          </a:solidFill>
                          <a:latin typeface="+mn-lt"/>
                          <a:ea typeface="+mn-ea"/>
                          <a:cs typeface="+mn-cs"/>
                        </a:rPr>
                        <a:t>Example 3:  Standard Statement 3 or Levels of Fitness</a:t>
                      </a:r>
                    </a:p>
                  </a:txBody>
                  <a:tcPr/>
                </a:tc>
                <a:extLst>
                  <a:ext uri="{0D108BD9-81ED-4DB2-BD59-A6C34878D82A}">
                    <a16:rowId xmlns:a16="http://schemas.microsoft.com/office/drawing/2014/main" val="4028989366"/>
                  </a:ext>
                </a:extLst>
              </a:tr>
            </a:tbl>
          </a:graphicData>
        </a:graphic>
      </p:graphicFrame>
      <p:sp>
        <p:nvSpPr>
          <p:cNvPr id="3" name="Footer Placeholder 3">
            <a:extLst>
              <a:ext uri="{FF2B5EF4-FFF2-40B4-BE49-F238E27FC236}">
                <a16:creationId xmlns:a16="http://schemas.microsoft.com/office/drawing/2014/main" id="{8D060F1E-1ACB-6B88-0630-EBFB37988FA3}"/>
              </a:ext>
            </a:extLst>
          </p:cNvPr>
          <p:cNvSpPr>
            <a:spLocks noGrp="1"/>
          </p:cNvSpPr>
          <p:nvPr>
            <p:ph type="ftr" sz="quarter" idx="11"/>
          </p:nvPr>
        </p:nvSpPr>
        <p:spPr>
          <a:xfrm>
            <a:off x="2797113" y="6492875"/>
            <a:ext cx="7084177" cy="365125"/>
          </a:xfrm>
        </p:spPr>
        <p:txBody>
          <a:bodyPr/>
          <a:lstStyle/>
          <a:p>
            <a:r>
              <a:rPr lang="en-US" dirty="0"/>
              <a:t>Jen</a:t>
            </a:r>
          </a:p>
        </p:txBody>
      </p:sp>
    </p:spTree>
    <p:extLst>
      <p:ext uri="{BB962C8B-B14F-4D97-AF65-F5344CB8AC3E}">
        <p14:creationId xmlns:p14="http://schemas.microsoft.com/office/powerpoint/2010/main" val="319047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D955-4730-A535-A1D0-C71A84F8ACA5}"/>
              </a:ext>
            </a:extLst>
          </p:cNvPr>
          <p:cNvSpPr>
            <a:spLocks noGrp="1"/>
          </p:cNvSpPr>
          <p:nvPr>
            <p:ph type="title"/>
          </p:nvPr>
        </p:nvSpPr>
        <p:spPr/>
        <p:txBody>
          <a:bodyPr/>
          <a:lstStyle/>
          <a:p>
            <a:r>
              <a:rPr lang="en-US" dirty="0"/>
              <a:t>Block Plan</a:t>
            </a:r>
          </a:p>
        </p:txBody>
      </p:sp>
      <p:graphicFrame>
        <p:nvGraphicFramePr>
          <p:cNvPr id="4" name="Content Placeholder 3">
            <a:extLst>
              <a:ext uri="{FF2B5EF4-FFF2-40B4-BE49-F238E27FC236}">
                <a16:creationId xmlns:a16="http://schemas.microsoft.com/office/drawing/2014/main" id="{A8A9261A-F107-83BD-289B-46A0AB616F7F}"/>
              </a:ext>
            </a:extLst>
          </p:cNvPr>
          <p:cNvGraphicFramePr>
            <a:graphicFrameLocks noGrp="1"/>
          </p:cNvGraphicFramePr>
          <p:nvPr>
            <p:ph idx="1"/>
            <p:extLst>
              <p:ext uri="{D42A27DB-BD31-4B8C-83A1-F6EECF244321}">
                <p14:modId xmlns:p14="http://schemas.microsoft.com/office/powerpoint/2010/main" val="2016930653"/>
              </p:ext>
            </p:extLst>
          </p:nvPr>
        </p:nvGraphicFramePr>
        <p:xfrm>
          <a:off x="1574800" y="1255713"/>
          <a:ext cx="9928225" cy="467868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972716475"/>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1408163000"/>
                  </a:ext>
                </a:extLst>
              </a:tr>
              <a:tr h="370840">
                <a:tc>
                  <a:txBody>
                    <a:bodyPr/>
                    <a:lstStyle/>
                    <a:p>
                      <a:r>
                        <a:rPr lang="en-US" sz="1500" b="1" dirty="0"/>
                        <a:t>4. Lesson Title (Name your lesson)</a:t>
                      </a:r>
                    </a:p>
                  </a:txBody>
                  <a:tcPr/>
                </a:tc>
                <a:extLst>
                  <a:ext uri="{0D108BD9-81ED-4DB2-BD59-A6C34878D82A}">
                    <a16:rowId xmlns:a16="http://schemas.microsoft.com/office/drawing/2014/main" val="3492117926"/>
                  </a:ext>
                </a:extLst>
              </a:tr>
              <a:tr h="370840">
                <a:tc>
                  <a:txBody>
                    <a:bodyPr/>
                    <a:lstStyle/>
                    <a:p>
                      <a:pPr marL="460375" indent="-285750">
                        <a:buFont typeface="Arial" panose="020B0604020202020204" pitchFamily="34" charset="0"/>
                        <a:buChar char="•"/>
                      </a:pPr>
                      <a:r>
                        <a:rPr lang="en-US" sz="1500" dirty="0"/>
                        <a:t>Health Example: Bullying Prevention</a:t>
                      </a:r>
                    </a:p>
                    <a:p>
                      <a:pPr marL="460375" indent="-285750">
                        <a:buFont typeface="Arial" panose="020B0604020202020204" pitchFamily="34" charset="0"/>
                        <a:buChar char="•"/>
                      </a:pPr>
                      <a:endParaRPr lang="en-US" sz="1500" dirty="0"/>
                    </a:p>
                    <a:p>
                      <a:pPr marL="460375" indent="-285750">
                        <a:buFont typeface="Arial" panose="020B0604020202020204" pitchFamily="34" charset="0"/>
                        <a:buChar char="•"/>
                      </a:pPr>
                      <a:r>
                        <a:rPr lang="en-US" sz="1500" dirty="0"/>
                        <a:t>Physical Education Example: Hopping, Skipping, Galloping</a:t>
                      </a:r>
                    </a:p>
                  </a:txBody>
                  <a:tcPr/>
                </a:tc>
                <a:extLst>
                  <a:ext uri="{0D108BD9-81ED-4DB2-BD59-A6C34878D82A}">
                    <a16:rowId xmlns:a16="http://schemas.microsoft.com/office/drawing/2014/main" val="3646427938"/>
                  </a:ext>
                </a:extLst>
              </a:tr>
              <a:tr h="370840">
                <a:tc>
                  <a:txBody>
                    <a:bodyPr/>
                    <a:lstStyle/>
                    <a:p>
                      <a:r>
                        <a:rPr lang="en-US" sz="1500" b="1" dirty="0"/>
                        <a:t>5. Health and/of Physical Education Outcomes</a:t>
                      </a:r>
                    </a:p>
                  </a:txBody>
                  <a:tcPr/>
                </a:tc>
                <a:extLst>
                  <a:ext uri="{0D108BD9-81ED-4DB2-BD59-A6C34878D82A}">
                    <a16:rowId xmlns:a16="http://schemas.microsoft.com/office/drawing/2014/main" val="304313075"/>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Health Example: Core Concept Outcome </a:t>
                      </a:r>
                      <a:r>
                        <a:rPr lang="en-US" sz="1500" i="1" dirty="0"/>
                        <a:t>Describes ways to express anger non-violently</a:t>
                      </a:r>
                      <a:r>
                        <a:rPr lang="en-US" sz="1500" dirty="0"/>
                        <a:t>.</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Health Example: Health-Literacy Skill Outcome (Goal-Setting) </a:t>
                      </a:r>
                      <a:r>
                        <a:rPr lang="en-US" sz="1500" i="1" dirty="0"/>
                        <a:t>Sets a realistic personal goal to prevent violence.</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Physical Education Example: Locomotor Movements </a:t>
                      </a:r>
                      <a:r>
                        <a:rPr lang="en-US" sz="1500" i="1" dirty="0"/>
                        <a:t>Walks, hops, gallops, jogs, skipping, leaping,  runs and slides by demonstrating most critical elements with consistency. </a:t>
                      </a:r>
                    </a:p>
                  </a:txBody>
                  <a:tcPr/>
                </a:tc>
                <a:extLst>
                  <a:ext uri="{0D108BD9-81ED-4DB2-BD59-A6C34878D82A}">
                    <a16:rowId xmlns:a16="http://schemas.microsoft.com/office/drawing/2014/main" val="3113279770"/>
                  </a:ext>
                </a:extLst>
              </a:tr>
              <a:tr h="370840">
                <a:tc>
                  <a:txBody>
                    <a:bodyPr/>
                    <a:lstStyle/>
                    <a:p>
                      <a:pPr marL="0" indent="0">
                        <a:buFont typeface="Arial" panose="020B0604020202020204" pitchFamily="34" charset="0"/>
                        <a:buNone/>
                      </a:pPr>
                      <a:r>
                        <a:rPr lang="en-US" sz="1500" b="1" dirty="0"/>
                        <a:t>6. Content (Teacher Discussion Outline) You can include several questions for discussion such as national and state data, a shared resource (e.g. story of two people who are experiencing a conflict), putting students in scenarios to discuss rules and etiquette, etc.</a:t>
                      </a:r>
                    </a:p>
                  </a:txBody>
                  <a:tcPr/>
                </a:tc>
                <a:extLst>
                  <a:ext uri="{0D108BD9-81ED-4DB2-BD59-A6C34878D82A}">
                    <a16:rowId xmlns:a16="http://schemas.microsoft.com/office/drawing/2014/main" val="2970595132"/>
                  </a:ext>
                </a:extLst>
              </a:tr>
              <a:tr h="370840">
                <a:tc>
                  <a:txBody>
                    <a:bodyPr/>
                    <a:lstStyle/>
                    <a:p>
                      <a:pPr marL="457200" indent="-285750">
                        <a:buFont typeface="Arial" panose="020B0604020202020204" pitchFamily="34" charset="0"/>
                        <a:buChar char="•"/>
                      </a:pPr>
                      <a:r>
                        <a:rPr lang="en-US" sz="1500" dirty="0"/>
                        <a:t>Health Example: YRBS and PAYS Data and discuss the outcomes</a:t>
                      </a:r>
                    </a:p>
                    <a:p>
                      <a:pPr marL="457200" indent="-285750">
                        <a:buFont typeface="Arial" panose="020B0604020202020204" pitchFamily="34" charset="0"/>
                        <a:buChar char="•"/>
                      </a:pPr>
                      <a:endParaRPr lang="en-US" sz="1500" dirty="0"/>
                    </a:p>
                    <a:p>
                      <a:pPr marL="457200" indent="-285750">
                        <a:buFont typeface="Arial" panose="020B0604020202020204" pitchFamily="34" charset="0"/>
                        <a:buChar char="•"/>
                      </a:pPr>
                      <a:r>
                        <a:rPr lang="en-US" sz="1500" dirty="0"/>
                        <a:t>Physical Education: Introduce the skill for the day (e.g. skipping), demonstrate, and practice</a:t>
                      </a:r>
                      <a:endParaRPr lang="en-US" sz="1500" kern="1200" dirty="0">
                        <a:solidFill>
                          <a:schemeClr val="dk1"/>
                        </a:solidFill>
                        <a:latin typeface="+mn-lt"/>
                        <a:ea typeface="+mn-ea"/>
                        <a:cs typeface="+mn-cs"/>
                      </a:endParaRPr>
                    </a:p>
                  </a:txBody>
                  <a:tcPr/>
                </a:tc>
                <a:extLst>
                  <a:ext uri="{0D108BD9-81ED-4DB2-BD59-A6C34878D82A}">
                    <a16:rowId xmlns:a16="http://schemas.microsoft.com/office/drawing/2014/main" val="919467683"/>
                  </a:ext>
                </a:extLst>
              </a:tr>
            </a:tbl>
          </a:graphicData>
        </a:graphic>
      </p:graphicFrame>
      <p:sp>
        <p:nvSpPr>
          <p:cNvPr id="3" name="Footer Placeholder 3">
            <a:extLst>
              <a:ext uri="{FF2B5EF4-FFF2-40B4-BE49-F238E27FC236}">
                <a16:creationId xmlns:a16="http://schemas.microsoft.com/office/drawing/2014/main" id="{3EB8BF32-9DDC-5D58-48D6-626D3ADDC318}"/>
              </a:ext>
            </a:extLst>
          </p:cNvPr>
          <p:cNvSpPr>
            <a:spLocks noGrp="1"/>
          </p:cNvSpPr>
          <p:nvPr>
            <p:ph type="ftr" sz="quarter" idx="11"/>
          </p:nvPr>
        </p:nvSpPr>
        <p:spPr>
          <a:xfrm>
            <a:off x="2824007" y="6268588"/>
            <a:ext cx="7084177" cy="365125"/>
          </a:xfrm>
        </p:spPr>
        <p:txBody>
          <a:bodyPr/>
          <a:lstStyle/>
          <a:p>
            <a:r>
              <a:rPr lang="en-US" dirty="0"/>
              <a:t>Jen</a:t>
            </a:r>
          </a:p>
        </p:txBody>
      </p:sp>
    </p:spTree>
    <p:extLst>
      <p:ext uri="{BB962C8B-B14F-4D97-AF65-F5344CB8AC3E}">
        <p14:creationId xmlns:p14="http://schemas.microsoft.com/office/powerpoint/2010/main" val="200058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6C5A-86AB-E2D2-3FA2-67502E2247EE}"/>
              </a:ext>
            </a:extLst>
          </p:cNvPr>
          <p:cNvSpPr>
            <a:spLocks noGrp="1"/>
          </p:cNvSpPr>
          <p:nvPr>
            <p:ph type="title"/>
          </p:nvPr>
        </p:nvSpPr>
        <p:spPr/>
        <p:txBody>
          <a:bodyPr/>
          <a:lstStyle/>
          <a:p>
            <a:r>
              <a:rPr lang="en-US" dirty="0"/>
              <a:t>Block Plan</a:t>
            </a:r>
          </a:p>
        </p:txBody>
      </p:sp>
      <p:sp>
        <p:nvSpPr>
          <p:cNvPr id="3" name="Content Placeholder 2">
            <a:extLst>
              <a:ext uri="{FF2B5EF4-FFF2-40B4-BE49-F238E27FC236}">
                <a16:creationId xmlns:a16="http://schemas.microsoft.com/office/drawing/2014/main" id="{EA6F732B-99BB-7455-32E7-F4F817BD2E19}"/>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A442C7D9-15EB-9A65-A99F-752164FBE5A6}"/>
              </a:ext>
            </a:extLst>
          </p:cNvPr>
          <p:cNvGraphicFramePr>
            <a:graphicFrameLocks/>
          </p:cNvGraphicFramePr>
          <p:nvPr>
            <p:extLst>
              <p:ext uri="{D42A27DB-BD31-4B8C-83A1-F6EECF244321}">
                <p14:modId xmlns:p14="http://schemas.microsoft.com/office/powerpoint/2010/main" val="626935225"/>
              </p:ext>
            </p:extLst>
          </p:nvPr>
        </p:nvGraphicFramePr>
        <p:xfrm>
          <a:off x="1574800" y="1255713"/>
          <a:ext cx="9928225" cy="536448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972716475"/>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1408163000"/>
                  </a:ext>
                </a:extLst>
              </a:tr>
              <a:tr h="370840">
                <a:tc>
                  <a:txBody>
                    <a:bodyPr/>
                    <a:lstStyle/>
                    <a:p>
                      <a:r>
                        <a:rPr lang="en-US" sz="1500" b="1" dirty="0"/>
                        <a:t>7. Strategies and Activities: These can include teaching strategies (e.g. role-play, case studies, critical incidence, etc.) and activities students will participate in to demonstrate skills.</a:t>
                      </a:r>
                    </a:p>
                  </a:txBody>
                  <a:tcPr/>
                </a:tc>
                <a:extLst>
                  <a:ext uri="{0D108BD9-81ED-4DB2-BD59-A6C34878D82A}">
                    <a16:rowId xmlns:a16="http://schemas.microsoft.com/office/drawing/2014/main" val="3492117926"/>
                  </a:ext>
                </a:extLst>
              </a:tr>
              <a:tr h="370840">
                <a:tc>
                  <a:txBody>
                    <a:bodyPr/>
                    <a:lstStyle/>
                    <a:p>
                      <a:pPr marL="460375" indent="-285750">
                        <a:buFont typeface="Arial" panose="020B0604020202020204" pitchFamily="34" charset="0"/>
                        <a:buChar char="•"/>
                      </a:pPr>
                      <a:r>
                        <a:rPr lang="en-US" sz="1500" dirty="0"/>
                        <a:t>Health Example: Role-play - Students will participate in the role play activity (scenario, scripts, etc.)   Teacher will utilize the scoring rubric to assess the students participating in the role play based on the established criteria.</a:t>
                      </a:r>
                    </a:p>
                    <a:p>
                      <a:pPr marL="460375" indent="-285750">
                        <a:buFont typeface="Arial" panose="020B0604020202020204" pitchFamily="34" charset="0"/>
                        <a:buChar char="•"/>
                      </a:pPr>
                      <a:endParaRPr lang="en-US" sz="1500" dirty="0"/>
                    </a:p>
                    <a:p>
                      <a:pPr marL="460375" indent="-285750">
                        <a:buFont typeface="Arial" panose="020B0604020202020204" pitchFamily="34" charset="0"/>
                        <a:buChar char="•"/>
                      </a:pPr>
                      <a:r>
                        <a:rPr lang="en-US" sz="1500" dirty="0"/>
                        <a:t>Physical Education Example: </a:t>
                      </a:r>
                    </a:p>
                    <a:p>
                      <a:pPr marL="744538" indent="-285750">
                        <a:buFont typeface="Arial" panose="020B0604020202020204" pitchFamily="34" charset="0"/>
                        <a:buChar char="•"/>
                      </a:pPr>
                      <a:r>
                        <a:rPr lang="en-US" sz="1500" u="none" dirty="0"/>
                        <a:t>Back-to-Back</a:t>
                      </a:r>
                      <a:r>
                        <a:rPr lang="en-US" sz="1500" dirty="0"/>
                        <a:t>:  Move to music using locomotor movements when music stops students must find a new partner. </a:t>
                      </a:r>
                    </a:p>
                    <a:p>
                      <a:pPr marL="744538" indent="-285750">
                        <a:buFont typeface="Arial" panose="020B0604020202020204" pitchFamily="34" charset="0"/>
                        <a:buChar char="•"/>
                      </a:pPr>
                      <a:r>
                        <a:rPr lang="en-US" sz="1500" dirty="0"/>
                        <a:t>Side-to-Side:  Move to music using different locomotor movements when music stops students must find a new partner. </a:t>
                      </a:r>
                    </a:p>
                    <a:p>
                      <a:pPr marL="744538" indent="-285750">
                        <a:buFont typeface="Arial" panose="020B0604020202020204" pitchFamily="34" charset="0"/>
                        <a:buChar char="•"/>
                      </a:pPr>
                      <a:r>
                        <a:rPr lang="en-US" sz="1500" dirty="0"/>
                        <a:t>Front-to-Front: Move to music using different locomotor movements when music stops students must find a new partner. </a:t>
                      </a:r>
                    </a:p>
                    <a:p>
                      <a:pPr marL="744538" indent="-285750">
                        <a:buFont typeface="Arial" panose="020B0604020202020204" pitchFamily="34" charset="0"/>
                        <a:buChar char="•"/>
                      </a:pPr>
                      <a:r>
                        <a:rPr lang="en-US" sz="1500" dirty="0"/>
                        <a:t>Front-to-Back:  Move to music using different locomotor movements when music stops students must find a new partner</a:t>
                      </a:r>
                    </a:p>
                  </a:txBody>
                  <a:tcPr/>
                </a:tc>
                <a:extLst>
                  <a:ext uri="{0D108BD9-81ED-4DB2-BD59-A6C34878D82A}">
                    <a16:rowId xmlns:a16="http://schemas.microsoft.com/office/drawing/2014/main" val="3646427938"/>
                  </a:ext>
                </a:extLst>
              </a:tr>
              <a:tr h="370840">
                <a:tc>
                  <a:txBody>
                    <a:bodyPr/>
                    <a:lstStyle/>
                    <a:p>
                      <a:r>
                        <a:rPr lang="en-US" sz="1500" b="1" dirty="0"/>
                        <a:t>8. Diagnostic Assessment (Pre/Post Test): used to measure student performance.  Can also be used to test students on what they learned in previous year(s).</a:t>
                      </a:r>
                    </a:p>
                  </a:txBody>
                  <a:tcPr/>
                </a:tc>
                <a:extLst>
                  <a:ext uri="{0D108BD9-81ED-4DB2-BD59-A6C34878D82A}">
                    <a16:rowId xmlns:a16="http://schemas.microsoft.com/office/drawing/2014/main" val="304313075"/>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Pre/Post Test</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i="0" dirty="0"/>
                        <a:t>Self-Assessment Checklist</a:t>
                      </a:r>
                    </a:p>
                  </a:txBody>
                  <a:tcPr/>
                </a:tc>
                <a:extLst>
                  <a:ext uri="{0D108BD9-81ED-4DB2-BD59-A6C34878D82A}">
                    <a16:rowId xmlns:a16="http://schemas.microsoft.com/office/drawing/2014/main" val="3113279770"/>
                  </a:ext>
                </a:extLst>
              </a:tr>
              <a:tr h="370840">
                <a:tc>
                  <a:txBody>
                    <a:bodyPr/>
                    <a:lstStyle/>
                    <a:p>
                      <a:pPr marL="0" indent="0">
                        <a:buFont typeface="Arial" panose="020B0604020202020204" pitchFamily="34" charset="0"/>
                        <a:buNone/>
                      </a:pPr>
                      <a:r>
                        <a:rPr lang="en-US" sz="1500" b="1" dirty="0"/>
                        <a:t>9. Formative Assessments: Should align to health and/or physical education outcomes for each lesson. </a:t>
                      </a:r>
                    </a:p>
                  </a:txBody>
                  <a:tcPr/>
                </a:tc>
                <a:extLst>
                  <a:ext uri="{0D108BD9-81ED-4DB2-BD59-A6C34878D82A}">
                    <a16:rowId xmlns:a16="http://schemas.microsoft.com/office/drawing/2014/main" val="2970595132"/>
                  </a:ext>
                </a:extLst>
              </a:tr>
              <a:tr h="370840">
                <a:tc>
                  <a:txBody>
                    <a:bodyPr/>
                    <a:lstStyle/>
                    <a:p>
                      <a:pPr marL="457200" indent="-285750">
                        <a:buFont typeface="Arial" panose="020B0604020202020204" pitchFamily="34" charset="0"/>
                        <a:buChar char="•"/>
                      </a:pPr>
                      <a:r>
                        <a:rPr lang="en-US" sz="1500" dirty="0"/>
                        <a:t>Bulls-eye, Red/Yellow/Green, 1-5 Rating, Exit Slip, Bell-Ringer, Peer Feedback Evaluation</a:t>
                      </a:r>
                      <a:endParaRPr lang="en-US" sz="1500" kern="1200" dirty="0">
                        <a:solidFill>
                          <a:schemeClr val="dk1"/>
                        </a:solidFill>
                        <a:latin typeface="+mn-lt"/>
                        <a:ea typeface="+mn-ea"/>
                        <a:cs typeface="+mn-cs"/>
                      </a:endParaRPr>
                    </a:p>
                  </a:txBody>
                  <a:tcPr/>
                </a:tc>
                <a:extLst>
                  <a:ext uri="{0D108BD9-81ED-4DB2-BD59-A6C34878D82A}">
                    <a16:rowId xmlns:a16="http://schemas.microsoft.com/office/drawing/2014/main" val="919467683"/>
                  </a:ext>
                </a:extLst>
              </a:tr>
            </a:tbl>
          </a:graphicData>
        </a:graphic>
      </p:graphicFrame>
      <p:sp>
        <p:nvSpPr>
          <p:cNvPr id="5" name="Footer Placeholder 3">
            <a:extLst>
              <a:ext uri="{FF2B5EF4-FFF2-40B4-BE49-F238E27FC236}">
                <a16:creationId xmlns:a16="http://schemas.microsoft.com/office/drawing/2014/main" id="{493E9715-B6B0-4DCB-92FE-09B6A5BADAE5}"/>
              </a:ext>
            </a:extLst>
          </p:cNvPr>
          <p:cNvSpPr>
            <a:spLocks noGrp="1"/>
          </p:cNvSpPr>
          <p:nvPr>
            <p:ph type="ftr" sz="quarter" idx="11"/>
          </p:nvPr>
        </p:nvSpPr>
        <p:spPr>
          <a:xfrm>
            <a:off x="2824007" y="6492875"/>
            <a:ext cx="7084177" cy="365125"/>
          </a:xfrm>
        </p:spPr>
        <p:txBody>
          <a:bodyPr/>
          <a:lstStyle/>
          <a:p>
            <a:r>
              <a:rPr lang="en-US" dirty="0"/>
              <a:t>Jen</a:t>
            </a:r>
          </a:p>
        </p:txBody>
      </p:sp>
    </p:spTree>
    <p:extLst>
      <p:ext uri="{BB962C8B-B14F-4D97-AF65-F5344CB8AC3E}">
        <p14:creationId xmlns:p14="http://schemas.microsoft.com/office/powerpoint/2010/main" val="113776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D611-99F0-471F-86C4-2B7287AF745A}"/>
              </a:ext>
            </a:extLst>
          </p:cNvPr>
          <p:cNvSpPr>
            <a:spLocks noGrp="1"/>
          </p:cNvSpPr>
          <p:nvPr>
            <p:ph type="title"/>
          </p:nvPr>
        </p:nvSpPr>
        <p:spPr/>
        <p:txBody>
          <a:bodyPr/>
          <a:lstStyle/>
          <a:p>
            <a:r>
              <a:rPr lang="en-US" dirty="0"/>
              <a:t>Block Plan Example</a:t>
            </a:r>
          </a:p>
        </p:txBody>
      </p:sp>
      <p:pic>
        <p:nvPicPr>
          <p:cNvPr id="5" name="Content Placeholder 4">
            <a:extLst>
              <a:ext uri="{FF2B5EF4-FFF2-40B4-BE49-F238E27FC236}">
                <a16:creationId xmlns:a16="http://schemas.microsoft.com/office/drawing/2014/main" id="{7334471B-7AEA-EF02-9621-FC4DABAF86D4}"/>
              </a:ext>
            </a:extLst>
          </p:cNvPr>
          <p:cNvPicPr>
            <a:picLocks noGrp="1" noChangeAspect="1"/>
          </p:cNvPicPr>
          <p:nvPr>
            <p:ph idx="1"/>
          </p:nvPr>
        </p:nvPicPr>
        <p:blipFill>
          <a:blip r:embed="rId2"/>
          <a:stretch>
            <a:fillRect/>
          </a:stretch>
        </p:blipFill>
        <p:spPr>
          <a:xfrm>
            <a:off x="1456149" y="1356873"/>
            <a:ext cx="3448227" cy="4369025"/>
          </a:xfrm>
        </p:spPr>
      </p:pic>
      <p:pic>
        <p:nvPicPr>
          <p:cNvPr id="9" name="Picture 8">
            <a:extLst>
              <a:ext uri="{FF2B5EF4-FFF2-40B4-BE49-F238E27FC236}">
                <a16:creationId xmlns:a16="http://schemas.microsoft.com/office/drawing/2014/main" id="{E6578A31-910E-45A2-110A-177924907A96}"/>
              </a:ext>
            </a:extLst>
          </p:cNvPr>
          <p:cNvPicPr>
            <a:picLocks noChangeAspect="1"/>
          </p:cNvPicPr>
          <p:nvPr/>
        </p:nvPicPr>
        <p:blipFill>
          <a:blip r:embed="rId3"/>
          <a:stretch>
            <a:fillRect/>
          </a:stretch>
        </p:blipFill>
        <p:spPr>
          <a:xfrm>
            <a:off x="4975003" y="1356873"/>
            <a:ext cx="3435527" cy="3016405"/>
          </a:xfrm>
          <a:prstGeom prst="rect">
            <a:avLst/>
          </a:prstGeom>
        </p:spPr>
      </p:pic>
      <p:pic>
        <p:nvPicPr>
          <p:cNvPr id="14" name="Picture 13">
            <a:extLst>
              <a:ext uri="{FF2B5EF4-FFF2-40B4-BE49-F238E27FC236}">
                <a16:creationId xmlns:a16="http://schemas.microsoft.com/office/drawing/2014/main" id="{D757A9EB-B962-1BD5-C0A6-F9A0FB6A2BC0}"/>
              </a:ext>
            </a:extLst>
          </p:cNvPr>
          <p:cNvPicPr>
            <a:picLocks noChangeAspect="1"/>
          </p:cNvPicPr>
          <p:nvPr/>
        </p:nvPicPr>
        <p:blipFill>
          <a:blip r:embed="rId4"/>
          <a:stretch>
            <a:fillRect/>
          </a:stretch>
        </p:blipFill>
        <p:spPr>
          <a:xfrm>
            <a:off x="8481157" y="1356873"/>
            <a:ext cx="3435527" cy="4648439"/>
          </a:xfrm>
          <a:prstGeom prst="rect">
            <a:avLst/>
          </a:prstGeom>
        </p:spPr>
      </p:pic>
      <p:sp>
        <p:nvSpPr>
          <p:cNvPr id="3" name="Footer Placeholder 3">
            <a:extLst>
              <a:ext uri="{FF2B5EF4-FFF2-40B4-BE49-F238E27FC236}">
                <a16:creationId xmlns:a16="http://schemas.microsoft.com/office/drawing/2014/main" id="{4DBD2980-E5B4-5585-A84E-F5F84B3663F9}"/>
              </a:ext>
            </a:extLst>
          </p:cNvPr>
          <p:cNvSpPr>
            <a:spLocks noGrp="1"/>
          </p:cNvSpPr>
          <p:nvPr>
            <p:ph type="ftr" sz="quarter" idx="11"/>
          </p:nvPr>
        </p:nvSpPr>
        <p:spPr>
          <a:xfrm>
            <a:off x="2824007" y="6268588"/>
            <a:ext cx="7084177" cy="365125"/>
          </a:xfrm>
        </p:spPr>
        <p:txBody>
          <a:bodyPr/>
          <a:lstStyle/>
          <a:p>
            <a:r>
              <a:rPr lang="en-US" dirty="0"/>
              <a:t>Jen</a:t>
            </a:r>
          </a:p>
        </p:txBody>
      </p:sp>
    </p:spTree>
    <p:extLst>
      <p:ext uri="{BB962C8B-B14F-4D97-AF65-F5344CB8AC3E}">
        <p14:creationId xmlns:p14="http://schemas.microsoft.com/office/powerpoint/2010/main" val="61433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A144-1CB0-9D4A-FA98-3681686AD8C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1B36E9B-DEFB-0B47-F331-974295742D59}"/>
              </a:ext>
            </a:extLst>
          </p:cNvPr>
          <p:cNvSpPr>
            <a:spLocks noGrp="1"/>
          </p:cNvSpPr>
          <p:nvPr>
            <p:ph idx="1"/>
          </p:nvPr>
        </p:nvSpPr>
        <p:spPr/>
        <p:txBody>
          <a:bodyPr/>
          <a:lstStyle/>
          <a:p>
            <a:r>
              <a:rPr lang="en-US" dirty="0"/>
              <a:t>Any questions?</a:t>
            </a:r>
          </a:p>
        </p:txBody>
      </p:sp>
      <p:sp>
        <p:nvSpPr>
          <p:cNvPr id="4" name="Footer Placeholder 3">
            <a:extLst>
              <a:ext uri="{FF2B5EF4-FFF2-40B4-BE49-F238E27FC236}">
                <a16:creationId xmlns:a16="http://schemas.microsoft.com/office/drawing/2014/main" id="{8BED9323-68D5-313B-C1C7-DA977EF8265E}"/>
              </a:ext>
            </a:extLst>
          </p:cNvPr>
          <p:cNvSpPr>
            <a:spLocks noGrp="1"/>
          </p:cNvSpPr>
          <p:nvPr>
            <p:ph type="ftr" sz="quarter" idx="11"/>
          </p:nvPr>
        </p:nvSpPr>
        <p:spPr>
          <a:xfrm>
            <a:off x="2572279" y="5883275"/>
            <a:ext cx="7084177" cy="365125"/>
          </a:xfrm>
        </p:spPr>
        <p:txBody>
          <a:bodyPr/>
          <a:lstStyle/>
          <a:p>
            <a:r>
              <a:rPr lang="en-US" dirty="0"/>
              <a:t>Cindy</a:t>
            </a:r>
          </a:p>
        </p:txBody>
      </p:sp>
    </p:spTree>
    <p:extLst>
      <p:ext uri="{BB962C8B-B14F-4D97-AF65-F5344CB8AC3E}">
        <p14:creationId xmlns:p14="http://schemas.microsoft.com/office/powerpoint/2010/main" val="224922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93D3-4F9B-44C3-80AA-8B56830148F6}"/>
              </a:ext>
            </a:extLst>
          </p:cNvPr>
          <p:cNvSpPr>
            <a:spLocks noGrp="1"/>
          </p:cNvSpPr>
          <p:nvPr>
            <p:ph type="title"/>
          </p:nvPr>
        </p:nvSpPr>
        <p:spPr/>
        <p:txBody>
          <a:bodyPr>
            <a:normAutofit fontScale="90000"/>
          </a:bodyPr>
          <a:lstStyle/>
          <a:p>
            <a:r>
              <a:rPr lang="en-US" dirty="0"/>
              <a:t>HPED PIC Committee Contact Information</a:t>
            </a:r>
          </a:p>
        </p:txBody>
      </p:sp>
      <p:graphicFrame>
        <p:nvGraphicFramePr>
          <p:cNvPr id="4" name="Table 4">
            <a:extLst>
              <a:ext uri="{FF2B5EF4-FFF2-40B4-BE49-F238E27FC236}">
                <a16:creationId xmlns:a16="http://schemas.microsoft.com/office/drawing/2014/main" id="{DB2D7D4F-2A49-D228-561C-231F20E0F3BE}"/>
              </a:ext>
            </a:extLst>
          </p:cNvPr>
          <p:cNvGraphicFramePr>
            <a:graphicFrameLocks noGrp="1"/>
          </p:cNvGraphicFramePr>
          <p:nvPr>
            <p:ph idx="1"/>
          </p:nvPr>
        </p:nvGraphicFramePr>
        <p:xfrm>
          <a:off x="1563442" y="2031225"/>
          <a:ext cx="10018712" cy="4114800"/>
        </p:xfrm>
        <a:graphic>
          <a:graphicData uri="http://schemas.openxmlformats.org/drawingml/2006/table">
            <a:tbl>
              <a:tblPr firstRow="1" bandRow="1">
                <a:tableStyleId>{2D5ABB26-0587-4C30-8999-92F81FD0307C}</a:tableStyleId>
              </a:tblPr>
              <a:tblGrid>
                <a:gridCol w="5009356">
                  <a:extLst>
                    <a:ext uri="{9D8B030D-6E8A-4147-A177-3AD203B41FA5}">
                      <a16:colId xmlns:a16="http://schemas.microsoft.com/office/drawing/2014/main" val="2420450433"/>
                    </a:ext>
                  </a:extLst>
                </a:gridCol>
                <a:gridCol w="5009356">
                  <a:extLst>
                    <a:ext uri="{9D8B030D-6E8A-4147-A177-3AD203B41FA5}">
                      <a16:colId xmlns:a16="http://schemas.microsoft.com/office/drawing/2014/main" val="3475617511"/>
                    </a:ext>
                  </a:extLst>
                </a:gridCol>
              </a:tblGrid>
              <a:tr h="370840">
                <a:tc>
                  <a:txBody>
                    <a:bodyPr/>
                    <a:lstStyle/>
                    <a:p>
                      <a:r>
                        <a:rPr lang="en-US" sz="1800" b="1" kern="1200" dirty="0">
                          <a:solidFill>
                            <a:schemeClr val="tx1"/>
                          </a:solidFill>
                          <a:effectLst/>
                          <a:latin typeface="+mn-lt"/>
                          <a:ea typeface="+mn-ea"/>
                          <a:cs typeface="+mn-cs"/>
                        </a:rPr>
                        <a:t>Dr. Kim Razzano</a:t>
                      </a:r>
                    </a:p>
                    <a:p>
                      <a:r>
                        <a:rPr lang="en-US" sz="1800" kern="1200" dirty="0">
                          <a:solidFill>
                            <a:schemeClr val="tx1"/>
                          </a:solidFill>
                          <a:effectLst/>
                          <a:latin typeface="+mn-lt"/>
                          <a:ea typeface="+mn-ea"/>
                          <a:cs typeface="+mn-cs"/>
                        </a:rPr>
                        <a:t>Professor</a:t>
                      </a:r>
                    </a:p>
                    <a:p>
                      <a:r>
                        <a:rPr lang="en-US" sz="1800" kern="1200" dirty="0">
                          <a:solidFill>
                            <a:schemeClr val="tx1"/>
                          </a:solidFill>
                          <a:effectLst/>
                          <a:latin typeface="+mn-lt"/>
                          <a:ea typeface="+mn-ea"/>
                          <a:cs typeface="+mn-cs"/>
                        </a:rPr>
                        <a:t>East Stroudsburg University</a:t>
                      </a:r>
                    </a:p>
                    <a:p>
                      <a:r>
                        <a:rPr lang="en-US" sz="1800" b="1" u="sng" kern="1200" dirty="0">
                          <a:solidFill>
                            <a:schemeClr val="tx1"/>
                          </a:solidFill>
                          <a:effectLst/>
                          <a:latin typeface="+mn-lt"/>
                          <a:ea typeface="+mn-ea"/>
                          <a:cs typeface="+mn-cs"/>
                          <a:hlinkClick r:id="rId2"/>
                        </a:rPr>
                        <a:t>krazzano@esu.edu</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Nick Slotterback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Pennsylvania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Health and Physical Education Advisor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effectLst/>
                          <a:latin typeface="+mn-lt"/>
                          <a:ea typeface="+mn-ea"/>
                          <a:cs typeface="+mn-cs"/>
                          <a:hlinkClick r:id="rId3"/>
                        </a:rPr>
                        <a:t>nslotterba@pa.gov</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2299937555"/>
                  </a:ext>
                </a:extLst>
              </a:tr>
              <a:tr h="370840">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Jeffrey Jacobs</a:t>
                      </a:r>
                    </a:p>
                    <a:p>
                      <a:r>
                        <a:rPr lang="en-US" sz="1800" kern="1200" dirty="0">
                          <a:solidFill>
                            <a:schemeClr val="tx1"/>
                          </a:solidFill>
                          <a:effectLst/>
                          <a:latin typeface="+mn-lt"/>
                          <a:ea typeface="+mn-ea"/>
                          <a:cs typeface="+mn-cs"/>
                        </a:rPr>
                        <a:t>Retired HPED Teacher</a:t>
                      </a:r>
                    </a:p>
                    <a:p>
                      <a:r>
                        <a:rPr lang="en-US" sz="1800" kern="1200" dirty="0" err="1">
                          <a:solidFill>
                            <a:schemeClr val="tx1"/>
                          </a:solidFill>
                          <a:effectLst/>
                          <a:latin typeface="+mn-lt"/>
                          <a:ea typeface="+mn-ea"/>
                          <a:cs typeface="+mn-cs"/>
                        </a:rPr>
                        <a:t>Methacton</a:t>
                      </a:r>
                      <a:r>
                        <a:rPr lang="en-US" sz="1800" kern="1200" dirty="0">
                          <a:solidFill>
                            <a:schemeClr val="tx1"/>
                          </a:solidFill>
                          <a:effectLst/>
                          <a:latin typeface="+mn-lt"/>
                          <a:ea typeface="+mn-ea"/>
                          <a:cs typeface="+mn-cs"/>
                        </a:rPr>
                        <a:t> School District</a:t>
                      </a:r>
                    </a:p>
                    <a:p>
                      <a:r>
                        <a:rPr lang="en-US" sz="1800" b="1" u="sng" kern="1200" dirty="0">
                          <a:solidFill>
                            <a:schemeClr val="tx1"/>
                          </a:solidFill>
                          <a:effectLst/>
                          <a:latin typeface="+mn-lt"/>
                          <a:ea typeface="+mn-ea"/>
                          <a:cs typeface="+mn-cs"/>
                          <a:hlinkClick r:id="rId4"/>
                        </a:rPr>
                        <a:t>jjacobshpe@gmail.com</a:t>
                      </a:r>
                      <a:r>
                        <a:rPr lang="en-US" sz="1800" b="1" kern="1200" dirty="0">
                          <a:solidFill>
                            <a:schemeClr val="tx1"/>
                          </a:solidFill>
                          <a:effectLst/>
                          <a:latin typeface="+mn-lt"/>
                          <a:ea typeface="+mn-ea"/>
                          <a:cs typeface="+mn-cs"/>
                        </a:rPr>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Dr. Jennifer Rudella</a:t>
                      </a:r>
                    </a:p>
                    <a:p>
                      <a:r>
                        <a:rPr lang="en-US" dirty="0"/>
                        <a:t>Associate Professor</a:t>
                      </a:r>
                    </a:p>
                    <a:p>
                      <a:r>
                        <a:rPr lang="en-US" dirty="0"/>
                        <a:t>Lock Haven University</a:t>
                      </a:r>
                    </a:p>
                    <a:p>
                      <a:r>
                        <a:rPr lang="en-US" dirty="0">
                          <a:hlinkClick r:id="rId5"/>
                        </a:rPr>
                        <a:t>jlr1147@lockhaven.edu</a:t>
                      </a:r>
                      <a:r>
                        <a:rPr lang="en-US" dirty="0"/>
                        <a:t> </a:t>
                      </a:r>
                    </a:p>
                  </a:txBody>
                  <a:tcPr/>
                </a:tc>
                <a:extLst>
                  <a:ext uri="{0D108BD9-81ED-4DB2-BD59-A6C34878D82A}">
                    <a16:rowId xmlns:a16="http://schemas.microsoft.com/office/drawing/2014/main" val="554897818"/>
                  </a:ext>
                </a:extLst>
              </a:tr>
              <a:tr h="741680">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Dr. Cindy Allen	</a:t>
                      </a:r>
                    </a:p>
                    <a:p>
                      <a:r>
                        <a:rPr lang="en-US" sz="1800" kern="1200" dirty="0">
                          <a:solidFill>
                            <a:schemeClr val="tx1"/>
                          </a:solidFill>
                          <a:effectLst/>
                          <a:latin typeface="+mn-lt"/>
                          <a:ea typeface="+mn-ea"/>
                          <a:cs typeface="+mn-cs"/>
                        </a:rPr>
                        <a:t>Emeritus Professor</a:t>
                      </a:r>
                    </a:p>
                    <a:p>
                      <a:r>
                        <a:rPr lang="en-US" sz="1800" kern="1200" dirty="0">
                          <a:solidFill>
                            <a:schemeClr val="tx1"/>
                          </a:solidFill>
                          <a:effectLst/>
                          <a:latin typeface="+mn-lt"/>
                          <a:ea typeface="+mn-ea"/>
                          <a:cs typeface="+mn-cs"/>
                        </a:rPr>
                        <a:t>Lock Haven University</a:t>
                      </a:r>
                    </a:p>
                    <a:p>
                      <a:r>
                        <a:rPr lang="en-US" sz="1800" b="1" u="sng" kern="1200" dirty="0">
                          <a:solidFill>
                            <a:schemeClr val="tx1"/>
                          </a:solidFill>
                          <a:effectLst/>
                          <a:latin typeface="+mn-lt"/>
                          <a:ea typeface="+mn-ea"/>
                          <a:cs typeface="+mn-cs"/>
                          <a:hlinkClick r:id="rId6"/>
                        </a:rPr>
                        <a:t>callen2@lockhaven.edu</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Dr. Jennifer Butz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Elementary Physical Education Teacher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Northern Lehigh School District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hlinkClick r:id="rId7"/>
                        </a:rPr>
                        <a:t>jbutz@nlsd.org</a:t>
                      </a:r>
                      <a:r>
                        <a:rPr lang="en-US" sz="1800" kern="1200" dirty="0">
                          <a:solidFill>
                            <a:schemeClr val="tx1"/>
                          </a:solidFill>
                          <a:effectLst/>
                          <a:latin typeface="+mn-lt"/>
                          <a:ea typeface="+mn-ea"/>
                          <a:cs typeface="+mn-cs"/>
                        </a:rPr>
                        <a:t> </a:t>
                      </a:r>
                    </a:p>
                  </a:txBody>
                  <a:tcPr/>
                </a:tc>
                <a:extLst>
                  <a:ext uri="{0D108BD9-81ED-4DB2-BD59-A6C34878D82A}">
                    <a16:rowId xmlns:a16="http://schemas.microsoft.com/office/drawing/2014/main" val="1563414844"/>
                  </a:ext>
                </a:extLst>
              </a:tr>
            </a:tbl>
          </a:graphicData>
        </a:graphic>
      </p:graphicFrame>
    </p:spTree>
    <p:extLst>
      <p:ext uri="{BB962C8B-B14F-4D97-AF65-F5344CB8AC3E}">
        <p14:creationId xmlns:p14="http://schemas.microsoft.com/office/powerpoint/2010/main" val="103723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D358-66E8-1381-545E-17F7973323B6}"/>
              </a:ext>
            </a:extLst>
          </p:cNvPr>
          <p:cNvSpPr>
            <a:spLocks noGrp="1"/>
          </p:cNvSpPr>
          <p:nvPr>
            <p:ph type="title"/>
          </p:nvPr>
        </p:nvSpPr>
        <p:spPr/>
        <p:txBody>
          <a:bodyPr>
            <a:noAutofit/>
          </a:bodyPr>
          <a:lstStyle/>
          <a:p>
            <a:r>
              <a:rPr lang="en-US" sz="3200" dirty="0"/>
              <a:t>Health Education</a:t>
            </a:r>
          </a:p>
        </p:txBody>
      </p:sp>
      <p:sp>
        <p:nvSpPr>
          <p:cNvPr id="4" name="TextBox 3">
            <a:extLst>
              <a:ext uri="{FF2B5EF4-FFF2-40B4-BE49-F238E27FC236}">
                <a16:creationId xmlns:a16="http://schemas.microsoft.com/office/drawing/2014/main" id="{BA36C4E6-4203-05F7-CD75-1BFD620EAB08}"/>
              </a:ext>
            </a:extLst>
          </p:cNvPr>
          <p:cNvSpPr txBox="1"/>
          <p:nvPr/>
        </p:nvSpPr>
        <p:spPr>
          <a:xfrm>
            <a:off x="1837678" y="1651247"/>
            <a:ext cx="9516862" cy="3416320"/>
          </a:xfrm>
          <a:prstGeom prst="rect">
            <a:avLst/>
          </a:prstGeom>
          <a:noFill/>
        </p:spPr>
        <p:txBody>
          <a:bodyPr wrap="square" rtlCol="0">
            <a:spAutoFit/>
          </a:bodyPr>
          <a:lstStyle/>
          <a:p>
            <a:r>
              <a:rPr lang="en-US" dirty="0"/>
              <a:t>Part I</a:t>
            </a:r>
          </a:p>
          <a:p>
            <a:pPr marL="285750" indent="-285750">
              <a:buFont typeface="Arial" panose="020B0604020202020204" pitchFamily="34" charset="0"/>
              <a:buChar char="•"/>
            </a:pPr>
            <a:r>
              <a:rPr lang="en-US" dirty="0"/>
              <a:t>Number of classes in health </a:t>
            </a:r>
          </a:p>
          <a:p>
            <a:pPr marL="285750" indent="-285750">
              <a:buFont typeface="Arial" panose="020B0604020202020204" pitchFamily="34" charset="0"/>
              <a:buChar char="•"/>
            </a:pPr>
            <a:endParaRPr lang="en-US" dirty="0"/>
          </a:p>
          <a:p>
            <a:r>
              <a:rPr lang="en-US" dirty="0"/>
              <a:t>Part II</a:t>
            </a:r>
          </a:p>
          <a:p>
            <a:pPr marL="285750" indent="-285750">
              <a:buFont typeface="Arial" panose="020B0604020202020204" pitchFamily="34" charset="0"/>
              <a:buChar char="•"/>
            </a:pPr>
            <a:r>
              <a:rPr lang="en-US" dirty="0"/>
              <a:t>Identify Health Topics You Teach</a:t>
            </a:r>
          </a:p>
          <a:p>
            <a:pPr marL="285750" indent="-285750">
              <a:buFont typeface="Arial" panose="020B0604020202020204" pitchFamily="34" charset="0"/>
              <a:buChar char="•"/>
            </a:pPr>
            <a:endParaRPr lang="en-US" dirty="0"/>
          </a:p>
          <a:p>
            <a:r>
              <a:rPr lang="en-US" dirty="0"/>
              <a:t>Part III</a:t>
            </a:r>
          </a:p>
          <a:p>
            <a:pPr marL="285750" indent="-285750">
              <a:buFont typeface="Arial" panose="020B0604020202020204" pitchFamily="34" charset="0"/>
              <a:buChar char="•"/>
            </a:pPr>
            <a:r>
              <a:rPr lang="en-US" dirty="0"/>
              <a:t>Identify the health-literacy skills you teach</a:t>
            </a:r>
          </a:p>
          <a:p>
            <a:endParaRPr lang="en-US" dirty="0"/>
          </a:p>
          <a:p>
            <a:r>
              <a:rPr lang="en-US" dirty="0"/>
              <a:t>Part IV</a:t>
            </a:r>
          </a:p>
          <a:p>
            <a:pPr marL="285750" indent="-285750">
              <a:buFont typeface="Arial" panose="020B0604020202020204" pitchFamily="34" charset="0"/>
              <a:buChar char="•"/>
            </a:pPr>
            <a:r>
              <a:rPr lang="en-US" dirty="0"/>
              <a:t>Curriculum Mapping – The Health Education Core Concepts and Health-Literacy Skill Outcomes</a:t>
            </a:r>
          </a:p>
          <a:p>
            <a:endParaRPr lang="en-US" dirty="0"/>
          </a:p>
        </p:txBody>
      </p:sp>
      <p:sp>
        <p:nvSpPr>
          <p:cNvPr id="3" name="Footer Placeholder 3">
            <a:extLst>
              <a:ext uri="{FF2B5EF4-FFF2-40B4-BE49-F238E27FC236}">
                <a16:creationId xmlns:a16="http://schemas.microsoft.com/office/drawing/2014/main" id="{AF33D6DE-A11F-733A-59C8-D63F658C13A8}"/>
              </a:ext>
            </a:extLst>
          </p:cNvPr>
          <p:cNvSpPr>
            <a:spLocks noGrp="1"/>
          </p:cNvSpPr>
          <p:nvPr>
            <p:ph type="ftr" sz="quarter" idx="11"/>
          </p:nvPr>
        </p:nvSpPr>
        <p:spPr>
          <a:xfrm>
            <a:off x="2572279" y="5883275"/>
            <a:ext cx="7084177" cy="750438"/>
          </a:xfrm>
        </p:spPr>
        <p:txBody>
          <a:bodyPr/>
          <a:lstStyle/>
          <a:p>
            <a:r>
              <a:rPr lang="en-US" dirty="0"/>
              <a:t>Cindy</a:t>
            </a:r>
          </a:p>
        </p:txBody>
      </p:sp>
    </p:spTree>
    <p:extLst>
      <p:ext uri="{BB962C8B-B14F-4D97-AF65-F5344CB8AC3E}">
        <p14:creationId xmlns:p14="http://schemas.microsoft.com/office/powerpoint/2010/main" val="299981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162A-A725-5F38-B2D1-7E2EEFC58DAF}"/>
              </a:ext>
            </a:extLst>
          </p:cNvPr>
          <p:cNvSpPr>
            <a:spLocks noGrp="1"/>
          </p:cNvSpPr>
          <p:nvPr>
            <p:ph type="title"/>
          </p:nvPr>
        </p:nvSpPr>
        <p:spPr/>
        <p:txBody>
          <a:bodyPr/>
          <a:lstStyle/>
          <a:p>
            <a:r>
              <a:rPr lang="en-US" dirty="0"/>
              <a:t>Curriculum Mapping: Part I</a:t>
            </a:r>
          </a:p>
        </p:txBody>
      </p:sp>
      <p:sp>
        <p:nvSpPr>
          <p:cNvPr id="3" name="Content Placeholder 2">
            <a:extLst>
              <a:ext uri="{FF2B5EF4-FFF2-40B4-BE49-F238E27FC236}">
                <a16:creationId xmlns:a16="http://schemas.microsoft.com/office/drawing/2014/main" id="{A122C1BC-16AC-F737-A47E-FEE5AD0E7A54}"/>
              </a:ext>
            </a:extLst>
          </p:cNvPr>
          <p:cNvSpPr>
            <a:spLocks noGrp="1"/>
          </p:cNvSpPr>
          <p:nvPr>
            <p:ph idx="1"/>
          </p:nvPr>
        </p:nvSpPr>
        <p:spPr>
          <a:xfrm>
            <a:off x="1574800" y="1255323"/>
            <a:ext cx="9928223" cy="1143393"/>
          </a:xfrm>
        </p:spPr>
        <p:txBody>
          <a:bodyPr/>
          <a:lstStyle/>
          <a:p>
            <a:pPr marL="0" indent="0">
              <a:buNone/>
            </a:pPr>
            <a:r>
              <a:rPr lang="en-US" b="1" u="sng" dirty="0"/>
              <a:t>Part I</a:t>
            </a:r>
            <a:r>
              <a:rPr lang="en-US" b="1" dirty="0"/>
              <a:t>: Number of lessons in health education</a:t>
            </a:r>
          </a:p>
          <a:p>
            <a:r>
              <a:rPr lang="en-US" dirty="0"/>
              <a:t>Write the number of lessons in health for each grade level.</a:t>
            </a:r>
          </a:p>
        </p:txBody>
      </p:sp>
      <p:sp>
        <p:nvSpPr>
          <p:cNvPr id="9" name="Footer Placeholder 3">
            <a:extLst>
              <a:ext uri="{FF2B5EF4-FFF2-40B4-BE49-F238E27FC236}">
                <a16:creationId xmlns:a16="http://schemas.microsoft.com/office/drawing/2014/main" id="{6C3B8869-E647-3598-58F7-B21EB583808E}"/>
              </a:ext>
            </a:extLst>
          </p:cNvPr>
          <p:cNvSpPr>
            <a:spLocks noGrp="1"/>
          </p:cNvSpPr>
          <p:nvPr>
            <p:ph type="ftr" sz="quarter" idx="11"/>
          </p:nvPr>
        </p:nvSpPr>
        <p:spPr>
          <a:xfrm>
            <a:off x="2872133" y="6066155"/>
            <a:ext cx="7084177" cy="365125"/>
          </a:xfrm>
        </p:spPr>
        <p:txBody>
          <a:bodyPr/>
          <a:lstStyle/>
          <a:p>
            <a:r>
              <a:rPr lang="en-US" dirty="0"/>
              <a:t>Cindy</a:t>
            </a:r>
          </a:p>
        </p:txBody>
      </p:sp>
      <p:pic>
        <p:nvPicPr>
          <p:cNvPr id="11" name="Picture 10">
            <a:extLst>
              <a:ext uri="{FF2B5EF4-FFF2-40B4-BE49-F238E27FC236}">
                <a16:creationId xmlns:a16="http://schemas.microsoft.com/office/drawing/2014/main" id="{714DC30D-6603-1713-7E00-0CE5C77559D3}"/>
              </a:ext>
            </a:extLst>
          </p:cNvPr>
          <p:cNvPicPr>
            <a:picLocks noChangeAspect="1"/>
          </p:cNvPicPr>
          <p:nvPr/>
        </p:nvPicPr>
        <p:blipFill>
          <a:blip r:embed="rId2"/>
          <a:stretch>
            <a:fillRect/>
          </a:stretch>
        </p:blipFill>
        <p:spPr>
          <a:xfrm>
            <a:off x="1202540" y="2857915"/>
            <a:ext cx="10672742" cy="916347"/>
          </a:xfrm>
          <a:prstGeom prst="rect">
            <a:avLst/>
          </a:prstGeom>
        </p:spPr>
      </p:pic>
    </p:spTree>
    <p:extLst>
      <p:ext uri="{BB962C8B-B14F-4D97-AF65-F5344CB8AC3E}">
        <p14:creationId xmlns:p14="http://schemas.microsoft.com/office/powerpoint/2010/main" val="208160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3D7A-4E85-4E7A-1DBA-FC7BF7548644}"/>
              </a:ext>
            </a:extLst>
          </p:cNvPr>
          <p:cNvSpPr>
            <a:spLocks noGrp="1"/>
          </p:cNvSpPr>
          <p:nvPr>
            <p:ph type="title"/>
          </p:nvPr>
        </p:nvSpPr>
        <p:spPr/>
        <p:txBody>
          <a:bodyPr/>
          <a:lstStyle/>
          <a:p>
            <a:r>
              <a:rPr lang="en-US" dirty="0"/>
              <a:t>Curriculum Map Grid – Part II</a:t>
            </a:r>
          </a:p>
        </p:txBody>
      </p:sp>
      <p:sp>
        <p:nvSpPr>
          <p:cNvPr id="7" name="Footer Placeholder 3">
            <a:extLst>
              <a:ext uri="{FF2B5EF4-FFF2-40B4-BE49-F238E27FC236}">
                <a16:creationId xmlns:a16="http://schemas.microsoft.com/office/drawing/2014/main" id="{3505378C-66EC-7885-43F7-421983DF68F4}"/>
              </a:ext>
            </a:extLst>
          </p:cNvPr>
          <p:cNvSpPr>
            <a:spLocks noGrp="1"/>
          </p:cNvSpPr>
          <p:nvPr>
            <p:ph type="ftr" sz="quarter" idx="11"/>
          </p:nvPr>
        </p:nvSpPr>
        <p:spPr>
          <a:xfrm>
            <a:off x="2841260" y="6451150"/>
            <a:ext cx="7084177" cy="365125"/>
          </a:xfrm>
        </p:spPr>
        <p:txBody>
          <a:bodyPr/>
          <a:lstStyle/>
          <a:p>
            <a:r>
              <a:rPr lang="en-US" dirty="0"/>
              <a:t>Jen</a:t>
            </a:r>
          </a:p>
        </p:txBody>
      </p:sp>
      <p:sp>
        <p:nvSpPr>
          <p:cNvPr id="8" name="TextBox 7">
            <a:extLst>
              <a:ext uri="{FF2B5EF4-FFF2-40B4-BE49-F238E27FC236}">
                <a16:creationId xmlns:a16="http://schemas.microsoft.com/office/drawing/2014/main" id="{B69043F4-A60F-66D7-BD24-20AB2250AC55}"/>
              </a:ext>
            </a:extLst>
          </p:cNvPr>
          <p:cNvSpPr txBox="1"/>
          <p:nvPr/>
        </p:nvSpPr>
        <p:spPr>
          <a:xfrm>
            <a:off x="1862070" y="1051183"/>
            <a:ext cx="9586762" cy="1938416"/>
          </a:xfrm>
          <a:prstGeom prst="rect">
            <a:avLst/>
          </a:prstGeom>
          <a:noFill/>
        </p:spPr>
        <p:txBody>
          <a:bodyPr wrap="square" rtlCol="0">
            <a:spAutoFit/>
          </a:bodyPr>
          <a:lstStyle/>
          <a:p>
            <a:r>
              <a:rPr lang="en-US" b="1" u="sng" dirty="0"/>
              <a:t>Part II</a:t>
            </a:r>
            <a:r>
              <a:rPr lang="en-US" b="1" dirty="0"/>
              <a:t>: Identify Health Topics You Teach</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Use an (X) to mark all areas of the graph below to indicate the health topics you implement (left column for each grade level – yellow column).</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Put an (O) to mark all areas you would like to add to address the gaps in your curriculum (Left column for each grade level – yellow column).</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rPr>
              <a:t>List the number of lessons for each topic area in the graph below l (right column for each grade level – white column).</a:t>
            </a:r>
          </a:p>
        </p:txBody>
      </p:sp>
      <p:pic>
        <p:nvPicPr>
          <p:cNvPr id="12" name="Content Placeholder 11">
            <a:extLst>
              <a:ext uri="{FF2B5EF4-FFF2-40B4-BE49-F238E27FC236}">
                <a16:creationId xmlns:a16="http://schemas.microsoft.com/office/drawing/2014/main" id="{98BD6062-1853-F524-2B11-651B545E1A98}"/>
              </a:ext>
            </a:extLst>
          </p:cNvPr>
          <p:cNvPicPr>
            <a:picLocks noGrp="1" noChangeAspect="1"/>
          </p:cNvPicPr>
          <p:nvPr>
            <p:ph idx="1"/>
          </p:nvPr>
        </p:nvPicPr>
        <p:blipFill>
          <a:blip r:embed="rId2"/>
          <a:stretch>
            <a:fillRect/>
          </a:stretch>
        </p:blipFill>
        <p:spPr>
          <a:xfrm>
            <a:off x="1529900" y="2910722"/>
            <a:ext cx="10251103" cy="3540428"/>
          </a:xfrm>
        </p:spPr>
      </p:pic>
    </p:spTree>
    <p:extLst>
      <p:ext uri="{BB962C8B-B14F-4D97-AF65-F5344CB8AC3E}">
        <p14:creationId xmlns:p14="http://schemas.microsoft.com/office/powerpoint/2010/main" val="249801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F5A4F4-E6D7-1167-912C-ACFFD8B1CF4A}"/>
              </a:ext>
            </a:extLst>
          </p:cNvPr>
          <p:cNvPicPr>
            <a:picLocks noChangeAspect="1"/>
          </p:cNvPicPr>
          <p:nvPr/>
        </p:nvPicPr>
        <p:blipFill>
          <a:blip r:embed="rId2"/>
          <a:stretch>
            <a:fillRect/>
          </a:stretch>
        </p:blipFill>
        <p:spPr>
          <a:xfrm>
            <a:off x="3220194" y="224287"/>
            <a:ext cx="5069470" cy="6286500"/>
          </a:xfrm>
          <a:prstGeom prst="rect">
            <a:avLst/>
          </a:prstGeom>
        </p:spPr>
      </p:pic>
      <p:sp>
        <p:nvSpPr>
          <p:cNvPr id="2" name="Footer Placeholder 3">
            <a:extLst>
              <a:ext uri="{FF2B5EF4-FFF2-40B4-BE49-F238E27FC236}">
                <a16:creationId xmlns:a16="http://schemas.microsoft.com/office/drawing/2014/main" id="{6E8B0C41-4B18-3A53-4E79-0E7E07242887}"/>
              </a:ext>
            </a:extLst>
          </p:cNvPr>
          <p:cNvSpPr>
            <a:spLocks noGrp="1"/>
          </p:cNvSpPr>
          <p:nvPr>
            <p:ph type="ftr" sz="quarter" idx="11"/>
          </p:nvPr>
        </p:nvSpPr>
        <p:spPr>
          <a:xfrm>
            <a:off x="2806078" y="6451150"/>
            <a:ext cx="7084177" cy="365125"/>
          </a:xfrm>
        </p:spPr>
        <p:txBody>
          <a:bodyPr/>
          <a:lstStyle/>
          <a:p>
            <a:r>
              <a:rPr lang="en-US" dirty="0"/>
              <a:t>Jen</a:t>
            </a:r>
          </a:p>
        </p:txBody>
      </p:sp>
    </p:spTree>
    <p:extLst>
      <p:ext uri="{BB962C8B-B14F-4D97-AF65-F5344CB8AC3E}">
        <p14:creationId xmlns:p14="http://schemas.microsoft.com/office/powerpoint/2010/main" val="287915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DE5-E3F5-7424-8177-C935EAA2F54C}"/>
              </a:ext>
            </a:extLst>
          </p:cNvPr>
          <p:cNvSpPr>
            <a:spLocks noGrp="1"/>
          </p:cNvSpPr>
          <p:nvPr>
            <p:ph type="title"/>
          </p:nvPr>
        </p:nvSpPr>
        <p:spPr/>
        <p:txBody>
          <a:bodyPr/>
          <a:lstStyle/>
          <a:p>
            <a:r>
              <a:rPr lang="en-US" dirty="0"/>
              <a:t>Curriculum Mapping - Part III</a:t>
            </a:r>
          </a:p>
        </p:txBody>
      </p:sp>
      <p:sp>
        <p:nvSpPr>
          <p:cNvPr id="3" name="Content Placeholder 2">
            <a:extLst>
              <a:ext uri="{FF2B5EF4-FFF2-40B4-BE49-F238E27FC236}">
                <a16:creationId xmlns:a16="http://schemas.microsoft.com/office/drawing/2014/main" id="{5D4E2F38-DF0C-FE1E-AF29-9B684BC47F7A}"/>
              </a:ext>
            </a:extLst>
          </p:cNvPr>
          <p:cNvSpPr>
            <a:spLocks noGrp="1"/>
          </p:cNvSpPr>
          <p:nvPr>
            <p:ph idx="1"/>
          </p:nvPr>
        </p:nvSpPr>
        <p:spPr>
          <a:xfrm>
            <a:off x="1574800" y="1255324"/>
            <a:ext cx="9928223" cy="2760864"/>
          </a:xfrm>
        </p:spPr>
        <p:txBody>
          <a:bodyPr>
            <a:normAutofit/>
          </a:bodyPr>
          <a:lstStyle/>
          <a:p>
            <a:pPr marL="0" indent="0">
              <a:buNone/>
            </a:pPr>
            <a:r>
              <a:rPr lang="en-US" dirty="0"/>
              <a:t>What Health Literacy Skills Do You Teach?</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rPr>
              <a:t>Directions</a:t>
            </a:r>
            <a:r>
              <a:rPr lang="en-US" sz="1800" dirty="0">
                <a:effectLst/>
                <a:latin typeface="Calibri" panose="020F0502020204030204" pitchFamily="34" charset="0"/>
                <a:ea typeface="Calibri" panose="020F0502020204030204" pitchFamily="34" charset="0"/>
              </a:rPr>
              <a:t>: Include the topic number for each grade level (see below) that the health literacy skills below are provided within your curriculum.  You may use more than one topic for each grade level.</a:t>
            </a: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D1D6E1B8-6BF2-2659-193D-57E2B6BB5139}"/>
              </a:ext>
            </a:extLst>
          </p:cNvPr>
          <p:cNvPicPr>
            <a:picLocks noChangeAspect="1"/>
          </p:cNvPicPr>
          <p:nvPr/>
        </p:nvPicPr>
        <p:blipFill>
          <a:blip r:embed="rId2"/>
          <a:stretch>
            <a:fillRect/>
          </a:stretch>
        </p:blipFill>
        <p:spPr>
          <a:xfrm>
            <a:off x="1413341" y="4413935"/>
            <a:ext cx="10279849" cy="2089017"/>
          </a:xfrm>
          <a:prstGeom prst="rect">
            <a:avLst/>
          </a:prstGeom>
        </p:spPr>
      </p:pic>
      <p:graphicFrame>
        <p:nvGraphicFramePr>
          <p:cNvPr id="10" name="Table 10">
            <a:extLst>
              <a:ext uri="{FF2B5EF4-FFF2-40B4-BE49-F238E27FC236}">
                <a16:creationId xmlns:a16="http://schemas.microsoft.com/office/drawing/2014/main" id="{7CB140E7-D205-8B5F-4C85-A193AFFD5B3D}"/>
              </a:ext>
            </a:extLst>
          </p:cNvPr>
          <p:cNvGraphicFramePr>
            <a:graphicFrameLocks noGrp="1"/>
          </p:cNvGraphicFramePr>
          <p:nvPr>
            <p:extLst>
              <p:ext uri="{D42A27DB-BD31-4B8C-83A1-F6EECF244321}">
                <p14:modId xmlns:p14="http://schemas.microsoft.com/office/powerpoint/2010/main" val="3886603943"/>
              </p:ext>
            </p:extLst>
          </p:nvPr>
        </p:nvGraphicFramePr>
        <p:xfrm>
          <a:off x="2032000" y="2843462"/>
          <a:ext cx="8128000" cy="137160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845464034"/>
                    </a:ext>
                  </a:extLst>
                </a:gridCol>
                <a:gridCol w="4064000">
                  <a:extLst>
                    <a:ext uri="{9D8B030D-6E8A-4147-A177-3AD203B41FA5}">
                      <a16:colId xmlns:a16="http://schemas.microsoft.com/office/drawing/2014/main" val="923823512"/>
                    </a:ext>
                  </a:extLst>
                </a:gridCol>
              </a:tblGrid>
              <a:tr h="1272988">
                <a:tc>
                  <a:txBody>
                    <a:bodyPr/>
                    <a:lstStyle/>
                    <a:p>
                      <a:pPr marL="342900" lvl="0" indent="-342900" algn="l">
                        <a:buFont typeface="+mj-lt"/>
                        <a:buAutoNum type="arabicPeriod"/>
                      </a:pPr>
                      <a:r>
                        <a:rPr lang="en-US" sz="1400" b="1" kern="1200" dirty="0">
                          <a:solidFill>
                            <a:schemeClr val="lt1"/>
                          </a:solidFill>
                          <a:effectLst/>
                        </a:rPr>
                        <a:t>Alcohol</a:t>
                      </a:r>
                    </a:p>
                    <a:p>
                      <a:pPr marL="342900" lvl="0" indent="-342900" algn="l">
                        <a:buFont typeface="+mj-lt"/>
                        <a:buAutoNum type="arabicPeriod"/>
                      </a:pPr>
                      <a:r>
                        <a:rPr lang="en-US" sz="1400" b="1" kern="1200" dirty="0">
                          <a:solidFill>
                            <a:schemeClr val="lt1"/>
                          </a:solidFill>
                          <a:effectLst/>
                        </a:rPr>
                        <a:t>Tobacco</a:t>
                      </a:r>
                    </a:p>
                    <a:p>
                      <a:pPr marL="342900" lvl="0" indent="-342900" algn="l">
                        <a:buFont typeface="+mj-lt"/>
                        <a:buAutoNum type="arabicPeriod"/>
                      </a:pPr>
                      <a:r>
                        <a:rPr lang="en-US" sz="1400" b="1" kern="1200" dirty="0">
                          <a:solidFill>
                            <a:schemeClr val="lt1"/>
                          </a:solidFill>
                          <a:effectLst/>
                        </a:rPr>
                        <a:t>Healthy Relationships/Sexual Health</a:t>
                      </a:r>
                    </a:p>
                    <a:p>
                      <a:pPr marL="342900" lvl="0" indent="-342900" algn="l">
                        <a:buFont typeface="+mj-lt"/>
                        <a:buAutoNum type="arabicPeriod"/>
                      </a:pPr>
                      <a:r>
                        <a:rPr lang="en-US" sz="1400" b="1" kern="1200" dirty="0">
                          <a:solidFill>
                            <a:schemeClr val="lt1"/>
                          </a:solidFill>
                          <a:effectLst/>
                        </a:rPr>
                        <a:t>Healthy Eating</a:t>
                      </a:r>
                    </a:p>
                    <a:p>
                      <a:pPr marL="342900" lvl="0" indent="-342900" algn="l">
                        <a:buFont typeface="+mj-lt"/>
                        <a:buAutoNum type="arabicPeriod"/>
                      </a:pPr>
                      <a:r>
                        <a:rPr lang="en-US" sz="1400" b="1" kern="1200" dirty="0">
                          <a:solidFill>
                            <a:schemeClr val="lt1"/>
                          </a:solidFill>
                          <a:effectLst/>
                        </a:rPr>
                        <a:t>Physical Activity</a:t>
                      </a:r>
                    </a:p>
                    <a:p>
                      <a:pPr marL="342900" indent="-342900" algn="l">
                        <a:buFont typeface="+mj-lt"/>
                        <a:buAutoNum type="arabicPeriod"/>
                      </a:pPr>
                      <a:endParaRPr lang="en-US" sz="1400" dirty="0"/>
                    </a:p>
                  </a:txBody>
                  <a:tcPr anchor="ctr"/>
                </a:tc>
                <a:tc>
                  <a:txBody>
                    <a:bodyPr/>
                    <a:lstStyle/>
                    <a:p>
                      <a:pPr marL="342900" lvl="0" indent="-342900" algn="l">
                        <a:buFont typeface="+mj-lt"/>
                        <a:buAutoNum type="arabicPeriod" startAt="6"/>
                      </a:pPr>
                      <a:r>
                        <a:rPr lang="en-US" sz="1400" b="1" kern="1200" dirty="0">
                          <a:solidFill>
                            <a:schemeClr val="lt1"/>
                          </a:solidFill>
                          <a:effectLst/>
                        </a:rPr>
                        <a:t>Violence</a:t>
                      </a:r>
                    </a:p>
                    <a:p>
                      <a:pPr marL="342900" lvl="0" indent="-342900" algn="l">
                        <a:buFont typeface="+mj-lt"/>
                        <a:buAutoNum type="arabicPeriod" startAt="6"/>
                      </a:pPr>
                      <a:r>
                        <a:rPr lang="en-US" sz="1400" b="1" kern="1200" dirty="0">
                          <a:solidFill>
                            <a:schemeClr val="lt1"/>
                          </a:solidFill>
                          <a:effectLst/>
                        </a:rPr>
                        <a:t>Safety</a:t>
                      </a:r>
                    </a:p>
                    <a:p>
                      <a:pPr marL="342900" lvl="0" indent="-342900" algn="l">
                        <a:buFont typeface="+mj-lt"/>
                        <a:buAutoNum type="arabicPeriod" startAt="6"/>
                      </a:pPr>
                      <a:r>
                        <a:rPr lang="en-US" sz="1400" b="1" kern="1200" dirty="0">
                          <a:solidFill>
                            <a:schemeClr val="lt1"/>
                          </a:solidFill>
                          <a:effectLst/>
                        </a:rPr>
                        <a:t>Mental Health</a:t>
                      </a:r>
                    </a:p>
                    <a:p>
                      <a:pPr marL="342900" lvl="0" indent="-342900" algn="l">
                        <a:buFont typeface="+mj-lt"/>
                        <a:buAutoNum type="arabicPeriod" startAt="6"/>
                      </a:pPr>
                      <a:r>
                        <a:rPr lang="en-US" sz="1400" b="1" kern="1200" dirty="0">
                          <a:solidFill>
                            <a:schemeClr val="lt1"/>
                          </a:solidFill>
                          <a:effectLst/>
                        </a:rPr>
                        <a:t>Personal Health</a:t>
                      </a:r>
                    </a:p>
                    <a:p>
                      <a:pPr marL="342900" indent="-342900" algn="l">
                        <a:buFont typeface="+mj-lt"/>
                        <a:buAutoNum type="arabicPeriod" startAt="6"/>
                      </a:pPr>
                      <a:endParaRPr lang="en-US" sz="1400" dirty="0"/>
                    </a:p>
                  </a:txBody>
                  <a:tcPr anchor="ctr"/>
                </a:tc>
                <a:extLst>
                  <a:ext uri="{0D108BD9-81ED-4DB2-BD59-A6C34878D82A}">
                    <a16:rowId xmlns:a16="http://schemas.microsoft.com/office/drawing/2014/main" val="2235466958"/>
                  </a:ext>
                </a:extLst>
              </a:tr>
            </a:tbl>
          </a:graphicData>
        </a:graphic>
      </p:graphicFrame>
      <p:sp>
        <p:nvSpPr>
          <p:cNvPr id="11" name="Footer Placeholder 3">
            <a:extLst>
              <a:ext uri="{FF2B5EF4-FFF2-40B4-BE49-F238E27FC236}">
                <a16:creationId xmlns:a16="http://schemas.microsoft.com/office/drawing/2014/main" id="{55B5CE09-2FED-DACE-5DE2-01DC2A311135}"/>
              </a:ext>
            </a:extLst>
          </p:cNvPr>
          <p:cNvSpPr>
            <a:spLocks noGrp="1"/>
          </p:cNvSpPr>
          <p:nvPr>
            <p:ph type="ftr" sz="quarter" idx="11"/>
          </p:nvPr>
        </p:nvSpPr>
        <p:spPr>
          <a:xfrm>
            <a:off x="2806078" y="6502952"/>
            <a:ext cx="7084177" cy="365125"/>
          </a:xfrm>
        </p:spPr>
        <p:txBody>
          <a:bodyPr/>
          <a:lstStyle/>
          <a:p>
            <a:r>
              <a:rPr lang="en-US" dirty="0"/>
              <a:t>Kim</a:t>
            </a:r>
          </a:p>
        </p:txBody>
      </p:sp>
    </p:spTree>
    <p:extLst>
      <p:ext uri="{BB962C8B-B14F-4D97-AF65-F5344CB8AC3E}">
        <p14:creationId xmlns:p14="http://schemas.microsoft.com/office/powerpoint/2010/main" val="250622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01D7-EEA2-0ED3-5BFA-185E4338A448}"/>
              </a:ext>
            </a:extLst>
          </p:cNvPr>
          <p:cNvSpPr>
            <a:spLocks noGrp="1"/>
          </p:cNvSpPr>
          <p:nvPr>
            <p:ph type="title"/>
          </p:nvPr>
        </p:nvSpPr>
        <p:spPr/>
        <p:txBody>
          <a:bodyPr/>
          <a:lstStyle/>
          <a:p>
            <a:r>
              <a:rPr lang="en-US" dirty="0"/>
              <a:t>Curriculum Mapping: Part IV</a:t>
            </a:r>
          </a:p>
        </p:txBody>
      </p:sp>
      <p:sp>
        <p:nvSpPr>
          <p:cNvPr id="3" name="Content Placeholder 2">
            <a:extLst>
              <a:ext uri="{FF2B5EF4-FFF2-40B4-BE49-F238E27FC236}">
                <a16:creationId xmlns:a16="http://schemas.microsoft.com/office/drawing/2014/main" id="{5E25C23F-741A-9335-F50C-052A598ED8A0}"/>
              </a:ext>
            </a:extLst>
          </p:cNvPr>
          <p:cNvSpPr>
            <a:spLocks noGrp="1"/>
          </p:cNvSpPr>
          <p:nvPr>
            <p:ph idx="1"/>
          </p:nvPr>
        </p:nvSpPr>
        <p:spPr>
          <a:xfrm>
            <a:off x="1574800" y="1255323"/>
            <a:ext cx="9928223" cy="1057571"/>
          </a:xfrm>
        </p:spPr>
        <p:txBody>
          <a:bodyPr>
            <a:normAutofit fontScale="92500"/>
          </a:bodyPr>
          <a:lstStyle/>
          <a:p>
            <a:pPr marL="0" indent="0">
              <a:buNone/>
            </a:pPr>
            <a:r>
              <a:rPr lang="en-US" sz="1800" b="1" u="sng" dirty="0">
                <a:effectLst/>
                <a:latin typeface="Calibri" panose="020F0502020204030204" pitchFamily="34" charset="0"/>
                <a:ea typeface="Calibri" panose="020F0502020204030204" pitchFamily="34" charset="0"/>
              </a:rPr>
              <a:t>Part IV</a:t>
            </a:r>
            <a:r>
              <a:rPr lang="en-US" sz="1800" b="1" dirty="0">
                <a:effectLst/>
                <a:latin typeface="Calibri" panose="020F0502020204030204" pitchFamily="34" charset="0"/>
                <a:ea typeface="Calibri" panose="020F0502020204030204" pitchFamily="34" charset="0"/>
              </a:rPr>
              <a:t>: Curriculum Mapping – The Health Education and Core Concepts and Health-Literacy Skill Outcomes</a:t>
            </a:r>
          </a:p>
          <a:p>
            <a:r>
              <a:rPr lang="en-US" sz="1800" b="1" dirty="0">
                <a:effectLst/>
                <a:latin typeface="Calibri" panose="020F0502020204030204" pitchFamily="34" charset="0"/>
                <a:ea typeface="Calibri" panose="020F0502020204030204" pitchFamily="34" charset="0"/>
              </a:rPr>
              <a:t>Directions: </a:t>
            </a:r>
            <a:r>
              <a:rPr lang="en-US" sz="1800" dirty="0">
                <a:effectLst/>
                <a:latin typeface="Calibri" panose="020F0502020204030204" pitchFamily="34" charset="0"/>
                <a:ea typeface="Calibri" panose="020F0502020204030204" pitchFamily="34" charset="0"/>
              </a:rPr>
              <a:t>Complete one document per X and O from Part II in the Curriculum Map Grid (yellow column).  You can add and subtract rows in the tables as needed.</a:t>
            </a:r>
          </a:p>
        </p:txBody>
      </p:sp>
      <p:pic>
        <p:nvPicPr>
          <p:cNvPr id="5" name="Picture 4">
            <a:extLst>
              <a:ext uri="{FF2B5EF4-FFF2-40B4-BE49-F238E27FC236}">
                <a16:creationId xmlns:a16="http://schemas.microsoft.com/office/drawing/2014/main" id="{1457CF3A-70A8-6D8A-91E5-384ECBA8BED7}"/>
              </a:ext>
            </a:extLst>
          </p:cNvPr>
          <p:cNvPicPr>
            <a:picLocks noChangeAspect="1"/>
          </p:cNvPicPr>
          <p:nvPr/>
        </p:nvPicPr>
        <p:blipFill>
          <a:blip r:embed="rId2"/>
          <a:stretch>
            <a:fillRect/>
          </a:stretch>
        </p:blipFill>
        <p:spPr>
          <a:xfrm>
            <a:off x="1574800" y="2531581"/>
            <a:ext cx="10277098" cy="1057571"/>
          </a:xfrm>
          <a:prstGeom prst="rect">
            <a:avLst/>
          </a:prstGeom>
        </p:spPr>
      </p:pic>
      <p:sp>
        <p:nvSpPr>
          <p:cNvPr id="6" name="Footer Placeholder 3">
            <a:extLst>
              <a:ext uri="{FF2B5EF4-FFF2-40B4-BE49-F238E27FC236}">
                <a16:creationId xmlns:a16="http://schemas.microsoft.com/office/drawing/2014/main" id="{E672B404-B3CA-F508-4970-C401F7AD028B}"/>
              </a:ext>
            </a:extLst>
          </p:cNvPr>
          <p:cNvSpPr>
            <a:spLocks noGrp="1"/>
          </p:cNvSpPr>
          <p:nvPr>
            <p:ph type="ftr" sz="quarter" idx="11"/>
          </p:nvPr>
        </p:nvSpPr>
        <p:spPr>
          <a:xfrm>
            <a:off x="2824007" y="6268588"/>
            <a:ext cx="7084177" cy="365125"/>
          </a:xfrm>
        </p:spPr>
        <p:txBody>
          <a:bodyPr/>
          <a:lstStyle/>
          <a:p>
            <a:r>
              <a:rPr lang="en-US" dirty="0"/>
              <a:t>Kim</a:t>
            </a:r>
          </a:p>
        </p:txBody>
      </p:sp>
    </p:spTree>
    <p:extLst>
      <p:ext uri="{BB962C8B-B14F-4D97-AF65-F5344CB8AC3E}">
        <p14:creationId xmlns:p14="http://schemas.microsoft.com/office/powerpoint/2010/main" val="236097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D4B4-A024-7697-A30A-FB4D0DF1221B}"/>
              </a:ext>
            </a:extLst>
          </p:cNvPr>
          <p:cNvSpPr>
            <a:spLocks noGrp="1"/>
          </p:cNvSpPr>
          <p:nvPr>
            <p:ph type="title"/>
          </p:nvPr>
        </p:nvSpPr>
        <p:spPr/>
        <p:txBody>
          <a:bodyPr/>
          <a:lstStyle/>
          <a:p>
            <a:r>
              <a:rPr lang="en-US" dirty="0"/>
              <a:t>Curriculum Mapping: Part IV</a:t>
            </a:r>
          </a:p>
        </p:txBody>
      </p:sp>
      <p:sp>
        <p:nvSpPr>
          <p:cNvPr id="3" name="Content Placeholder 2">
            <a:extLst>
              <a:ext uri="{FF2B5EF4-FFF2-40B4-BE49-F238E27FC236}">
                <a16:creationId xmlns:a16="http://schemas.microsoft.com/office/drawing/2014/main" id="{B0E74A1B-A05C-0A4A-02CD-F64A2C8F1781}"/>
              </a:ext>
            </a:extLst>
          </p:cNvPr>
          <p:cNvSpPr>
            <a:spLocks noGrp="1"/>
          </p:cNvSpPr>
          <p:nvPr>
            <p:ph idx="1"/>
          </p:nvPr>
        </p:nvSpPr>
        <p:spPr>
          <a:xfrm>
            <a:off x="1574800" y="1255324"/>
            <a:ext cx="9928223" cy="1174112"/>
          </a:xfrm>
        </p:spPr>
        <p:txBody>
          <a:bodyPr/>
          <a:lstStyle/>
          <a:p>
            <a:r>
              <a:rPr lang="en-US" dirty="0"/>
              <a:t>Choose the core concept outcomes.  You can add and subtract rows in the tables as needed</a:t>
            </a:r>
          </a:p>
        </p:txBody>
      </p:sp>
      <p:pic>
        <p:nvPicPr>
          <p:cNvPr id="5" name="Picture 4">
            <a:extLst>
              <a:ext uri="{FF2B5EF4-FFF2-40B4-BE49-F238E27FC236}">
                <a16:creationId xmlns:a16="http://schemas.microsoft.com/office/drawing/2014/main" id="{CC835BF6-AA06-B973-12D1-B16B16C82ED2}"/>
              </a:ext>
            </a:extLst>
          </p:cNvPr>
          <p:cNvPicPr>
            <a:picLocks noChangeAspect="1"/>
          </p:cNvPicPr>
          <p:nvPr/>
        </p:nvPicPr>
        <p:blipFill>
          <a:blip r:embed="rId2"/>
          <a:stretch>
            <a:fillRect/>
          </a:stretch>
        </p:blipFill>
        <p:spPr>
          <a:xfrm>
            <a:off x="1574800" y="2554700"/>
            <a:ext cx="10039178" cy="3143456"/>
          </a:xfrm>
          <a:prstGeom prst="rect">
            <a:avLst/>
          </a:prstGeom>
        </p:spPr>
      </p:pic>
      <p:sp>
        <p:nvSpPr>
          <p:cNvPr id="6" name="Footer Placeholder 3">
            <a:extLst>
              <a:ext uri="{FF2B5EF4-FFF2-40B4-BE49-F238E27FC236}">
                <a16:creationId xmlns:a16="http://schemas.microsoft.com/office/drawing/2014/main" id="{52C571EA-A691-03D8-446E-14CC746D7A5B}"/>
              </a:ext>
            </a:extLst>
          </p:cNvPr>
          <p:cNvSpPr>
            <a:spLocks noGrp="1"/>
          </p:cNvSpPr>
          <p:nvPr>
            <p:ph type="ftr" sz="quarter" idx="11"/>
          </p:nvPr>
        </p:nvSpPr>
        <p:spPr>
          <a:xfrm>
            <a:off x="2824007" y="6268588"/>
            <a:ext cx="7084177" cy="365125"/>
          </a:xfrm>
        </p:spPr>
        <p:txBody>
          <a:bodyPr/>
          <a:lstStyle/>
          <a:p>
            <a:r>
              <a:rPr lang="en-US" dirty="0"/>
              <a:t>Kim</a:t>
            </a:r>
          </a:p>
        </p:txBody>
      </p:sp>
    </p:spTree>
    <p:extLst>
      <p:ext uri="{BB962C8B-B14F-4D97-AF65-F5344CB8AC3E}">
        <p14:creationId xmlns:p14="http://schemas.microsoft.com/office/powerpoint/2010/main" val="56787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9CE9-6891-6FFC-2BDC-A82E7EECB600}"/>
              </a:ext>
            </a:extLst>
          </p:cNvPr>
          <p:cNvSpPr>
            <a:spLocks noGrp="1"/>
          </p:cNvSpPr>
          <p:nvPr>
            <p:ph type="title"/>
          </p:nvPr>
        </p:nvSpPr>
        <p:spPr/>
        <p:txBody>
          <a:bodyPr/>
          <a:lstStyle/>
          <a:p>
            <a:r>
              <a:rPr lang="en-US" dirty="0"/>
              <a:t>Curriculum Mapping – Part IV</a:t>
            </a:r>
          </a:p>
        </p:txBody>
      </p:sp>
      <p:sp>
        <p:nvSpPr>
          <p:cNvPr id="3" name="Content Placeholder 2">
            <a:extLst>
              <a:ext uri="{FF2B5EF4-FFF2-40B4-BE49-F238E27FC236}">
                <a16:creationId xmlns:a16="http://schemas.microsoft.com/office/drawing/2014/main" id="{C4592351-90BF-94BF-051B-7EB021CE6ECB}"/>
              </a:ext>
            </a:extLst>
          </p:cNvPr>
          <p:cNvSpPr>
            <a:spLocks noGrp="1"/>
          </p:cNvSpPr>
          <p:nvPr>
            <p:ph idx="1"/>
          </p:nvPr>
        </p:nvSpPr>
        <p:spPr>
          <a:xfrm>
            <a:off x="1574800" y="1255325"/>
            <a:ext cx="9928223" cy="1475934"/>
          </a:xfrm>
        </p:spPr>
        <p:txBody>
          <a:bodyPr>
            <a:normAutofit lnSpcReduction="10000"/>
          </a:bodyPr>
          <a:lstStyle/>
          <a:p>
            <a:r>
              <a:rPr lang="en-US" dirty="0"/>
              <a:t>List the health-literacy skill standard number(s) in the blue column. </a:t>
            </a:r>
          </a:p>
          <a:p>
            <a:r>
              <a:rPr lang="en-US" dirty="0"/>
              <a:t>List the health-literacy skill(s) in the pink column.</a:t>
            </a:r>
          </a:p>
          <a:p>
            <a:r>
              <a:rPr lang="en-US" dirty="0"/>
              <a:t>List the health-literacy skill outcomes in the green column.</a:t>
            </a:r>
          </a:p>
        </p:txBody>
      </p:sp>
      <p:graphicFrame>
        <p:nvGraphicFramePr>
          <p:cNvPr id="7" name="Table 7">
            <a:extLst>
              <a:ext uri="{FF2B5EF4-FFF2-40B4-BE49-F238E27FC236}">
                <a16:creationId xmlns:a16="http://schemas.microsoft.com/office/drawing/2014/main" id="{0053B329-709C-9103-8F52-5181A6E114CC}"/>
              </a:ext>
            </a:extLst>
          </p:cNvPr>
          <p:cNvGraphicFramePr>
            <a:graphicFrameLocks noGrp="1"/>
          </p:cNvGraphicFramePr>
          <p:nvPr>
            <p:extLst>
              <p:ext uri="{D42A27DB-BD31-4B8C-83A1-F6EECF244321}">
                <p14:modId xmlns:p14="http://schemas.microsoft.com/office/powerpoint/2010/main" val="2147844752"/>
              </p:ext>
            </p:extLst>
          </p:nvPr>
        </p:nvGraphicFramePr>
        <p:xfrm>
          <a:off x="991778" y="3066633"/>
          <a:ext cx="4559237" cy="2286000"/>
        </p:xfrm>
        <a:graphic>
          <a:graphicData uri="http://schemas.openxmlformats.org/drawingml/2006/table">
            <a:tbl>
              <a:tblPr firstRow="1" bandRow="1">
                <a:tableStyleId>{5C22544A-7EE6-4342-B048-85BDC9FD1C3A}</a:tableStyleId>
              </a:tblPr>
              <a:tblGrid>
                <a:gridCol w="4559237">
                  <a:extLst>
                    <a:ext uri="{9D8B030D-6E8A-4147-A177-3AD203B41FA5}">
                      <a16:colId xmlns:a16="http://schemas.microsoft.com/office/drawing/2014/main" val="395970566"/>
                    </a:ext>
                  </a:extLst>
                </a:gridCol>
              </a:tblGrid>
              <a:tr h="370840">
                <a:tc>
                  <a:txBody>
                    <a:bodyPr/>
                    <a:lstStyle/>
                    <a:p>
                      <a:pPr marL="0" lvl="0" indent="0" algn="l">
                        <a:buFont typeface="+mj-lt"/>
                        <a:buNone/>
                      </a:pPr>
                      <a:r>
                        <a:rPr lang="en-US" sz="1600" b="1" u="sng" kern="1200" dirty="0">
                          <a:solidFill>
                            <a:schemeClr val="lt1"/>
                          </a:solidFill>
                          <a:effectLst/>
                        </a:rPr>
                        <a:t>Health-Literacy Skill Outcome Standard Numbers</a:t>
                      </a:r>
                    </a:p>
                    <a:p>
                      <a:pPr marL="0" lvl="0" indent="0" algn="l">
                        <a:buFont typeface="+mj-lt"/>
                        <a:buNone/>
                      </a:pPr>
                      <a:endParaRPr lang="en-US" sz="1600" b="1" kern="1200" dirty="0">
                        <a:solidFill>
                          <a:schemeClr val="lt1"/>
                        </a:solidFill>
                        <a:effectLst/>
                      </a:endParaRPr>
                    </a:p>
                    <a:p>
                      <a:pPr marL="0" lvl="0" indent="0" algn="l">
                        <a:buFont typeface="+mj-lt"/>
                        <a:buNone/>
                      </a:pPr>
                      <a:r>
                        <a:rPr lang="en-US" sz="1600" b="1" kern="1200" dirty="0">
                          <a:solidFill>
                            <a:schemeClr val="lt1"/>
                          </a:solidFill>
                          <a:effectLst/>
                        </a:rPr>
                        <a:t>Standard 2: Analyzing Influences</a:t>
                      </a:r>
                    </a:p>
                    <a:p>
                      <a:pPr marL="0" lvl="0" indent="0" algn="l">
                        <a:buFont typeface="+mj-lt"/>
                        <a:buNone/>
                      </a:pPr>
                      <a:r>
                        <a:rPr lang="en-US" sz="1600" b="1" kern="1200" dirty="0">
                          <a:solidFill>
                            <a:schemeClr val="lt1"/>
                          </a:solidFill>
                          <a:effectLst/>
                        </a:rPr>
                        <a:t>Standard 3: Accessing Information</a:t>
                      </a:r>
                    </a:p>
                    <a:p>
                      <a:pPr marL="0" lvl="0" indent="0" algn="l">
                        <a:buFont typeface="+mj-lt"/>
                        <a:buNone/>
                      </a:pPr>
                      <a:r>
                        <a:rPr lang="en-US" sz="1600" b="1" kern="1200" dirty="0">
                          <a:solidFill>
                            <a:schemeClr val="lt1"/>
                          </a:solidFill>
                          <a:effectLst/>
                        </a:rPr>
                        <a:t>Standard 4: Interpersonal Communication</a:t>
                      </a:r>
                    </a:p>
                    <a:p>
                      <a:pPr marL="0" lvl="0" indent="0" algn="l">
                        <a:buFont typeface="+mj-lt"/>
                        <a:buNone/>
                      </a:pPr>
                      <a:r>
                        <a:rPr lang="en-US" sz="1600" b="1" kern="1200" dirty="0">
                          <a:solidFill>
                            <a:schemeClr val="lt1"/>
                          </a:solidFill>
                          <a:effectLst/>
                        </a:rPr>
                        <a:t>Standard 5: Decision-Making</a:t>
                      </a:r>
                    </a:p>
                    <a:p>
                      <a:pPr marL="0" indent="0" algn="l">
                        <a:buFont typeface="+mj-lt"/>
                        <a:buNone/>
                      </a:pPr>
                      <a:r>
                        <a:rPr lang="en-US" sz="1600" dirty="0"/>
                        <a:t>Standard 6: Goal-Setting</a:t>
                      </a:r>
                    </a:p>
                    <a:p>
                      <a:pPr marL="0" indent="0" algn="l">
                        <a:buFont typeface="+mj-lt"/>
                        <a:buNone/>
                      </a:pPr>
                      <a:r>
                        <a:rPr lang="en-US" sz="1600" dirty="0"/>
                        <a:t>Standard 7: Self-Management</a:t>
                      </a:r>
                    </a:p>
                    <a:p>
                      <a:pPr marL="0" indent="0" algn="l">
                        <a:buFont typeface="+mj-lt"/>
                        <a:buNone/>
                      </a:pPr>
                      <a:r>
                        <a:rPr lang="en-US" sz="1600" dirty="0"/>
                        <a:t>Standard 8: Advocacy</a:t>
                      </a:r>
                      <a:endParaRPr lang="en-US" sz="1600" b="1" kern="1200" dirty="0">
                        <a:solidFill>
                          <a:schemeClr val="lt1"/>
                        </a:solidFill>
                        <a:effectLst/>
                      </a:endParaRPr>
                    </a:p>
                  </a:txBody>
                  <a:tcPr/>
                </a:tc>
                <a:extLst>
                  <a:ext uri="{0D108BD9-81ED-4DB2-BD59-A6C34878D82A}">
                    <a16:rowId xmlns:a16="http://schemas.microsoft.com/office/drawing/2014/main" val="3354574972"/>
                  </a:ext>
                </a:extLst>
              </a:tr>
            </a:tbl>
          </a:graphicData>
        </a:graphic>
      </p:graphicFrame>
      <p:pic>
        <p:nvPicPr>
          <p:cNvPr id="9" name="Picture 8">
            <a:extLst>
              <a:ext uri="{FF2B5EF4-FFF2-40B4-BE49-F238E27FC236}">
                <a16:creationId xmlns:a16="http://schemas.microsoft.com/office/drawing/2014/main" id="{D6EDA383-B0FB-DE87-7B64-151631B24204}"/>
              </a:ext>
            </a:extLst>
          </p:cNvPr>
          <p:cNvPicPr>
            <a:picLocks noChangeAspect="1"/>
          </p:cNvPicPr>
          <p:nvPr/>
        </p:nvPicPr>
        <p:blipFill>
          <a:blip r:embed="rId2"/>
          <a:stretch>
            <a:fillRect/>
          </a:stretch>
        </p:blipFill>
        <p:spPr>
          <a:xfrm>
            <a:off x="5551015" y="2873793"/>
            <a:ext cx="6640985" cy="2814214"/>
          </a:xfrm>
          <a:prstGeom prst="rect">
            <a:avLst/>
          </a:prstGeom>
        </p:spPr>
      </p:pic>
      <p:sp>
        <p:nvSpPr>
          <p:cNvPr id="10" name="Footer Placeholder 3">
            <a:extLst>
              <a:ext uri="{FF2B5EF4-FFF2-40B4-BE49-F238E27FC236}">
                <a16:creationId xmlns:a16="http://schemas.microsoft.com/office/drawing/2014/main" id="{1E95BA53-EF4A-2332-4C3D-CFFC320D1FD5}"/>
              </a:ext>
            </a:extLst>
          </p:cNvPr>
          <p:cNvSpPr>
            <a:spLocks noGrp="1"/>
          </p:cNvSpPr>
          <p:nvPr>
            <p:ph type="ftr" sz="quarter" idx="11"/>
          </p:nvPr>
        </p:nvSpPr>
        <p:spPr>
          <a:xfrm>
            <a:off x="2824007" y="6268588"/>
            <a:ext cx="7084177" cy="365125"/>
          </a:xfrm>
        </p:spPr>
        <p:txBody>
          <a:bodyPr/>
          <a:lstStyle/>
          <a:p>
            <a:r>
              <a:rPr lang="en-US" dirty="0"/>
              <a:t>Kim</a:t>
            </a:r>
          </a:p>
        </p:txBody>
      </p:sp>
    </p:spTree>
    <p:extLst>
      <p:ext uri="{BB962C8B-B14F-4D97-AF65-F5344CB8AC3E}">
        <p14:creationId xmlns:p14="http://schemas.microsoft.com/office/powerpoint/2010/main" val="1116760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PE PIC PPT Them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PE PIC PPT Theme" id="{46219BB9-9C1C-4821-884C-10F4F671D1DA}" vid="{1451DBFB-03C6-40A2-9784-17219B46D126}"/>
    </a:ext>
  </a:extLst>
</a:theme>
</file>

<file path=docProps/app.xml><?xml version="1.0" encoding="utf-8"?>
<Properties xmlns="http://schemas.openxmlformats.org/officeDocument/2006/extended-properties" xmlns:vt="http://schemas.openxmlformats.org/officeDocument/2006/docPropsVTypes">
  <Template/>
  <TotalTime>370</TotalTime>
  <Words>1158</Words>
  <Application>Microsoft Office PowerPoint</Application>
  <PresentationFormat>Widescreen</PresentationFormat>
  <Paragraphs>158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Segoe UI</vt:lpstr>
      <vt:lpstr>HPE PIC PPT Theme</vt:lpstr>
      <vt:lpstr>Curriculum Mapping</vt:lpstr>
      <vt:lpstr>Health Education</vt:lpstr>
      <vt:lpstr>Curriculum Mapping: Part I</vt:lpstr>
      <vt:lpstr>Curriculum Map Grid – Part II</vt:lpstr>
      <vt:lpstr>PowerPoint Presentation</vt:lpstr>
      <vt:lpstr>Curriculum Mapping - Part III</vt:lpstr>
      <vt:lpstr>Curriculum Mapping: Part IV</vt:lpstr>
      <vt:lpstr>Curriculum Mapping: Part IV</vt:lpstr>
      <vt:lpstr>Curriculum Mapping – Part IV</vt:lpstr>
      <vt:lpstr>Curriculum Mapping – Part IV</vt:lpstr>
      <vt:lpstr>Block Plan</vt:lpstr>
      <vt:lpstr>Block Plan</vt:lpstr>
      <vt:lpstr>Block Plan</vt:lpstr>
      <vt:lpstr>Block Plan</vt:lpstr>
      <vt:lpstr>Block Plan</vt:lpstr>
      <vt:lpstr>Block Plan Example</vt:lpstr>
      <vt:lpstr>Questions</vt:lpstr>
      <vt:lpstr>HPED PIC Committee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PA Health and Physical Education PreK-12 Knowledge and Skills-Based Outcomes</dc:title>
  <dc:creator>Rudella, Jennifer L. (jlr1147)</dc:creator>
  <cp:lastModifiedBy>Slotterback, Nicholas</cp:lastModifiedBy>
  <cp:revision>5</cp:revision>
  <dcterms:created xsi:type="dcterms:W3CDTF">2022-11-11T16:24:22Z</dcterms:created>
  <dcterms:modified xsi:type="dcterms:W3CDTF">2022-11-30T13:37:59Z</dcterms:modified>
</cp:coreProperties>
</file>