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82" r:id="rId3"/>
    <p:sldId id="312" r:id="rId4"/>
    <p:sldId id="258" r:id="rId5"/>
    <p:sldId id="260" r:id="rId6"/>
    <p:sldId id="261" r:id="rId7"/>
    <p:sldId id="286" r:id="rId8"/>
    <p:sldId id="309" r:id="rId9"/>
    <p:sldId id="310" r:id="rId10"/>
    <p:sldId id="262" r:id="rId11"/>
    <p:sldId id="311" r:id="rId12"/>
    <p:sldId id="277" r:id="rId13"/>
    <p:sldId id="284" r:id="rId14"/>
    <p:sldId id="285" r:id="rId15"/>
    <p:sldId id="263" r:id="rId16"/>
    <p:sldId id="279" r:id="rId17"/>
    <p:sldId id="280" r:id="rId18"/>
    <p:sldId id="281"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387AAD8-6F00-4428-AC11-DB36872E9955}" v="9" dt="2023-01-25T13:00:09.97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86" d="100"/>
          <a:sy n="86" d="100"/>
        </p:scale>
        <p:origin x="466" y="62"/>
      </p:cViewPr>
      <p:guideLst/>
    </p:cSldViewPr>
  </p:slideViewPr>
  <p:notesTextViewPr>
    <p:cViewPr>
      <p:scale>
        <a:sx n="1" d="1"/>
        <a:sy n="1" d="1"/>
      </p:scale>
      <p:origin x="0" y="0"/>
    </p:cViewPr>
  </p:notesTextViewPr>
  <p:notesViewPr>
    <p:cSldViewPr snapToGrid="0">
      <p:cViewPr varScale="1">
        <p:scale>
          <a:sx n="85" d="100"/>
          <a:sy n="85" d="100"/>
        </p:scale>
        <p:origin x="2910" y="6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EEA112B-82C0-4545-A3FE-B9A4518AA95D}" type="datetimeFigureOut">
              <a:rPr lang="en-US" smtClean="0"/>
              <a:t>1/25/2023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268ED6-F942-40D5-BDF2-7EDEC13553CE}" type="slidenum">
              <a:rPr lang="en-US" smtClean="0"/>
              <a:t>‹#›</a:t>
            </a:fld>
            <a:endParaRPr lang="en-US"/>
          </a:p>
        </p:txBody>
      </p:sp>
    </p:spTree>
    <p:extLst>
      <p:ext uri="{BB962C8B-B14F-4D97-AF65-F5344CB8AC3E}">
        <p14:creationId xmlns:p14="http://schemas.microsoft.com/office/powerpoint/2010/main" val="5926444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5E59D06-4488-4139-A6C0-8F3E80EE01DE}" type="datetime1">
              <a:rPr lang="en-US" smtClean="0"/>
              <a:t>1/25/2023</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DCDD5F53-4EB8-48C9-BCD0-B4A2DBF0048B}" type="slidenum">
              <a:rPr lang="en-US" smtClean="0"/>
              <a:t>‹#›</a:t>
            </a:fld>
            <a:endParaRPr lang="en-US"/>
          </a:p>
        </p:txBody>
      </p:sp>
      <p:pic>
        <p:nvPicPr>
          <p:cNvPr id="11" name="Picture 10" descr="Icon&#10;&#10;Description automatically generated">
            <a:extLst>
              <a:ext uri="{FF2B5EF4-FFF2-40B4-BE49-F238E27FC236}">
                <a16:creationId xmlns:a16="http://schemas.microsoft.com/office/drawing/2014/main" id="{8942988C-9A0D-4024-BFD4-9C4682398FA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93444" y="-153981"/>
            <a:ext cx="3068099" cy="1534049"/>
          </a:xfrm>
          <a:prstGeom prst="rect">
            <a:avLst/>
          </a:prstGeom>
        </p:spPr>
      </p:pic>
    </p:spTree>
    <p:extLst>
      <p:ext uri="{BB962C8B-B14F-4D97-AF65-F5344CB8AC3E}">
        <p14:creationId xmlns:p14="http://schemas.microsoft.com/office/powerpoint/2010/main" val="1569009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A70B01D-83BE-49DA-BDEB-40E4B7E75CE9}" type="datetime1">
              <a:rPr lang="en-US" smtClean="0"/>
              <a:t>1/25/2023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DD5F53-4EB8-48C9-BCD0-B4A2DBF0048B}" type="slidenum">
              <a:rPr lang="en-US" smtClean="0"/>
              <a:t>‹#›</a:t>
            </a:fld>
            <a:endParaRPr lang="en-US"/>
          </a:p>
        </p:txBody>
      </p:sp>
    </p:spTree>
    <p:extLst>
      <p:ext uri="{BB962C8B-B14F-4D97-AF65-F5344CB8AC3E}">
        <p14:creationId xmlns:p14="http://schemas.microsoft.com/office/powerpoint/2010/main" val="3091441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929A324-566A-416B-B233-424FF92BAE76}" type="datetime1">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DD5F53-4EB8-48C9-BCD0-B4A2DBF0048B}" type="slidenum">
              <a:rPr lang="en-US" smtClean="0"/>
              <a:t>‹#›</a:t>
            </a:fld>
            <a:endParaRPr lang="en-US"/>
          </a:p>
        </p:txBody>
      </p:sp>
    </p:spTree>
    <p:extLst>
      <p:ext uri="{BB962C8B-B14F-4D97-AF65-F5344CB8AC3E}">
        <p14:creationId xmlns:p14="http://schemas.microsoft.com/office/powerpoint/2010/main" val="39401743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927D0F1-23F2-4B01-93D8-E0926D81114B}" type="datetime1">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DD5F53-4EB8-48C9-BCD0-B4A2DBF0048B}" type="slidenum">
              <a:rPr lang="en-US" smtClean="0"/>
              <a:t>‹#›</a:t>
            </a:fld>
            <a:endParaRPr lang="en-US"/>
          </a:p>
        </p:txBody>
      </p:sp>
    </p:spTree>
    <p:extLst>
      <p:ext uri="{BB962C8B-B14F-4D97-AF65-F5344CB8AC3E}">
        <p14:creationId xmlns:p14="http://schemas.microsoft.com/office/powerpoint/2010/main" val="444948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095E42-EFF8-43CD-8F1A-49144AA2C140}" type="datetime1">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DD5F53-4EB8-48C9-BCD0-B4A2DBF0048B}" type="slidenum">
              <a:rPr lang="en-US" smtClean="0"/>
              <a:t>‹#›</a:t>
            </a:fld>
            <a:endParaRPr lang="en-US"/>
          </a:p>
        </p:txBody>
      </p:sp>
    </p:spTree>
    <p:extLst>
      <p:ext uri="{BB962C8B-B14F-4D97-AF65-F5344CB8AC3E}">
        <p14:creationId xmlns:p14="http://schemas.microsoft.com/office/powerpoint/2010/main" val="9673221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6CA1A91-CFBC-4A1A-9DB9-14D86AB05215}" type="datetime1">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DD5F53-4EB8-48C9-BCD0-B4A2DBF0048B}" type="slidenum">
              <a:rPr lang="en-US" smtClean="0"/>
              <a:t>‹#›</a:t>
            </a:fld>
            <a:endParaRPr lang="en-US"/>
          </a:p>
        </p:txBody>
      </p:sp>
    </p:spTree>
    <p:extLst>
      <p:ext uri="{BB962C8B-B14F-4D97-AF65-F5344CB8AC3E}">
        <p14:creationId xmlns:p14="http://schemas.microsoft.com/office/powerpoint/2010/main" val="32041542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51CFDEE-0BAF-4C09-9A27-891C5330CC9D}" type="datetime1">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DD5F53-4EB8-48C9-BCD0-B4A2DBF0048B}" type="slidenum">
              <a:rPr lang="en-US" smtClean="0"/>
              <a:t>‹#›</a:t>
            </a:fld>
            <a:endParaRPr lang="en-US"/>
          </a:p>
        </p:txBody>
      </p:sp>
    </p:spTree>
    <p:extLst>
      <p:ext uri="{BB962C8B-B14F-4D97-AF65-F5344CB8AC3E}">
        <p14:creationId xmlns:p14="http://schemas.microsoft.com/office/powerpoint/2010/main" val="34605540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4DB77D-B074-4D33-8988-7C9CC7EF04C6}" type="datetime1">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DD5F53-4EB8-48C9-BCD0-B4A2DBF0048B}" type="slidenum">
              <a:rPr lang="en-US" smtClean="0"/>
              <a:t>‹#›</a:t>
            </a:fld>
            <a:endParaRPr lang="en-US"/>
          </a:p>
        </p:txBody>
      </p:sp>
    </p:spTree>
    <p:extLst>
      <p:ext uri="{BB962C8B-B14F-4D97-AF65-F5344CB8AC3E}">
        <p14:creationId xmlns:p14="http://schemas.microsoft.com/office/powerpoint/2010/main" val="20039089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AFF7F8-6711-4FCF-B6CB-E04C3A64302E}" type="datetime1">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DD5F53-4EB8-48C9-BCD0-B4A2DBF0048B}" type="slidenum">
              <a:rPr lang="en-US" smtClean="0"/>
              <a:t>‹#›</a:t>
            </a:fld>
            <a:endParaRPr lang="en-US"/>
          </a:p>
        </p:txBody>
      </p:sp>
    </p:spTree>
    <p:extLst>
      <p:ext uri="{BB962C8B-B14F-4D97-AF65-F5344CB8AC3E}">
        <p14:creationId xmlns:p14="http://schemas.microsoft.com/office/powerpoint/2010/main" val="2683774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63442" y="1046622"/>
            <a:ext cx="9242304" cy="984603"/>
          </a:xfrm>
        </p:spPr>
        <p:txBody>
          <a:bodyPr/>
          <a:lstStyle/>
          <a:p>
            <a:r>
              <a:rPr lang="en-US" dirty="0"/>
              <a:t>Click to edit Master title style</a:t>
            </a:r>
          </a:p>
        </p:txBody>
      </p:sp>
      <p:sp>
        <p:nvSpPr>
          <p:cNvPr id="3" name="Content Placeholder 2"/>
          <p:cNvSpPr>
            <a:spLocks noGrp="1"/>
          </p:cNvSpPr>
          <p:nvPr>
            <p:ph idx="1"/>
          </p:nvPr>
        </p:nvSpPr>
        <p:spPr>
          <a:xfrm>
            <a:off x="1563442" y="2159978"/>
            <a:ext cx="10018713" cy="3086099"/>
          </a:xfrm>
        </p:spPr>
        <p:txBody>
          <a:bodyPr anchor="ct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7A83D5D8-7E67-4C10-94B7-BCEAA7B45177}" type="datetime1">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DCDD5F53-4EB8-48C9-BCD0-B4A2DBF0048B}" type="slidenum">
              <a:rPr lang="en-US" smtClean="0"/>
              <a:t>‹#›</a:t>
            </a:fld>
            <a:endParaRPr lang="en-US"/>
          </a:p>
        </p:txBody>
      </p:sp>
    </p:spTree>
    <p:extLst>
      <p:ext uri="{BB962C8B-B14F-4D97-AF65-F5344CB8AC3E}">
        <p14:creationId xmlns:p14="http://schemas.microsoft.com/office/powerpoint/2010/main" val="38549098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B69BBEE-706A-4535-ACA3-92A1FAF3D187}" type="datetime1">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DD5F53-4EB8-48C9-BCD0-B4A2DBF0048B}" type="slidenum">
              <a:rPr lang="en-US" smtClean="0"/>
              <a:t>‹#›</a:t>
            </a:fld>
            <a:endParaRPr lang="en-US"/>
          </a:p>
        </p:txBody>
      </p:sp>
    </p:spTree>
    <p:extLst>
      <p:ext uri="{BB962C8B-B14F-4D97-AF65-F5344CB8AC3E}">
        <p14:creationId xmlns:p14="http://schemas.microsoft.com/office/powerpoint/2010/main" val="1080717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F926756-F725-4B20-AD5A-C0EF323A98B6}" type="datetime1">
              <a:rPr lang="en-US" smtClean="0"/>
              <a:t>1/25/2023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DD5F53-4EB8-48C9-BCD0-B4A2DBF0048B}" type="slidenum">
              <a:rPr lang="en-US" smtClean="0"/>
              <a:t>‹#›</a:t>
            </a:fld>
            <a:endParaRPr lang="en-US"/>
          </a:p>
        </p:txBody>
      </p:sp>
    </p:spTree>
    <p:extLst>
      <p:ext uri="{BB962C8B-B14F-4D97-AF65-F5344CB8AC3E}">
        <p14:creationId xmlns:p14="http://schemas.microsoft.com/office/powerpoint/2010/main" val="14748617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027B60F-D494-426E-BB46-2A11E7DBB3B7}" type="datetime1">
              <a:rPr lang="en-US" smtClean="0"/>
              <a:t>1/25/2023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DD5F53-4EB8-48C9-BCD0-B4A2DBF0048B}" type="slidenum">
              <a:rPr lang="en-US" smtClean="0"/>
              <a:t>‹#›</a:t>
            </a:fld>
            <a:endParaRPr lang="en-US"/>
          </a:p>
        </p:txBody>
      </p:sp>
    </p:spTree>
    <p:extLst>
      <p:ext uri="{BB962C8B-B14F-4D97-AF65-F5344CB8AC3E}">
        <p14:creationId xmlns:p14="http://schemas.microsoft.com/office/powerpoint/2010/main" val="2926599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FB03EBF-BD6E-42F6-93EB-185C09E15854}" type="datetime1">
              <a:rPr lang="en-US" smtClean="0"/>
              <a:t>1/25/2023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DD5F53-4EB8-48C9-BCD0-B4A2DBF0048B}" type="slidenum">
              <a:rPr lang="en-US" smtClean="0"/>
              <a:t>‹#›</a:t>
            </a:fld>
            <a:endParaRPr lang="en-US"/>
          </a:p>
        </p:txBody>
      </p:sp>
    </p:spTree>
    <p:extLst>
      <p:ext uri="{BB962C8B-B14F-4D97-AF65-F5344CB8AC3E}">
        <p14:creationId xmlns:p14="http://schemas.microsoft.com/office/powerpoint/2010/main" val="108867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F3C960-C935-4394-9DCA-C70AF1BE2B31}" type="datetime1">
              <a:rPr lang="en-US" smtClean="0"/>
              <a:t>1/25/2023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DD5F53-4EB8-48C9-BCD0-B4A2DBF0048B}" type="slidenum">
              <a:rPr lang="en-US" smtClean="0"/>
              <a:t>‹#›</a:t>
            </a:fld>
            <a:endParaRPr lang="en-US"/>
          </a:p>
        </p:txBody>
      </p:sp>
    </p:spTree>
    <p:extLst>
      <p:ext uri="{BB962C8B-B14F-4D97-AF65-F5344CB8AC3E}">
        <p14:creationId xmlns:p14="http://schemas.microsoft.com/office/powerpoint/2010/main" val="3538934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6620509-D14C-4904-BD91-48BD4B1D0A62}" type="datetime1">
              <a:rPr lang="en-US" smtClean="0"/>
              <a:t>1/25/2023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DD5F53-4EB8-48C9-BCD0-B4A2DBF0048B}" type="slidenum">
              <a:rPr lang="en-US" smtClean="0"/>
              <a:t>‹#›</a:t>
            </a:fld>
            <a:endParaRPr lang="en-US"/>
          </a:p>
        </p:txBody>
      </p:sp>
    </p:spTree>
    <p:extLst>
      <p:ext uri="{BB962C8B-B14F-4D97-AF65-F5344CB8AC3E}">
        <p14:creationId xmlns:p14="http://schemas.microsoft.com/office/powerpoint/2010/main" val="2488575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53DAE69-0F32-4722-9614-25DB21D1BEAB}" type="datetime1">
              <a:rPr lang="en-US" smtClean="0"/>
              <a:t>1/25/2023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DD5F53-4EB8-48C9-BCD0-B4A2DBF0048B}" type="slidenum">
              <a:rPr lang="en-US" smtClean="0"/>
              <a:t>‹#›</a:t>
            </a:fld>
            <a:endParaRPr lang="en-US"/>
          </a:p>
        </p:txBody>
      </p:sp>
    </p:spTree>
    <p:extLst>
      <p:ext uri="{BB962C8B-B14F-4D97-AF65-F5344CB8AC3E}">
        <p14:creationId xmlns:p14="http://schemas.microsoft.com/office/powerpoint/2010/main" val="8038667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2780D265-729C-4701-B5B6-4D8EE74C834B}" type="datetime1">
              <a:rPr lang="en-US" smtClean="0"/>
              <a:t>1/25/2023</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CDD5F53-4EB8-48C9-BCD0-B4A2DBF0048B}" type="slidenum">
              <a:rPr lang="en-US" smtClean="0"/>
              <a:t>‹#›</a:t>
            </a:fld>
            <a:endParaRPr lang="en-US"/>
          </a:p>
        </p:txBody>
      </p:sp>
      <p:pic>
        <p:nvPicPr>
          <p:cNvPr id="14" name="Picture 13" descr="Icon&#10;&#10;Description automatically generated">
            <a:extLst>
              <a:ext uri="{FF2B5EF4-FFF2-40B4-BE49-F238E27FC236}">
                <a16:creationId xmlns:a16="http://schemas.microsoft.com/office/drawing/2014/main" id="{0B63776B-F13A-49D0-9AEE-789130C5081B}"/>
              </a:ext>
            </a:extLst>
          </p:cNvPr>
          <p:cNvPicPr>
            <a:picLocks noChangeAspect="1"/>
          </p:cNvPicPr>
          <p:nvPr userDrawn="1"/>
        </p:nvPicPr>
        <p:blipFill>
          <a:blip r:embed="rId19">
            <a:extLst>
              <a:ext uri="{28A0092B-C50C-407E-A947-70E740481C1C}">
                <a14:useLocalDpi xmlns:a14="http://schemas.microsoft.com/office/drawing/2010/main" val="0"/>
              </a:ext>
            </a:extLst>
          </a:blip>
          <a:stretch>
            <a:fillRect/>
          </a:stretch>
        </p:blipFill>
        <p:spPr>
          <a:xfrm>
            <a:off x="9689794" y="-77784"/>
            <a:ext cx="2597139" cy="1298569"/>
          </a:xfrm>
          <a:prstGeom prst="rect">
            <a:avLst/>
          </a:prstGeom>
        </p:spPr>
      </p:pic>
    </p:spTree>
    <p:extLst>
      <p:ext uri="{BB962C8B-B14F-4D97-AF65-F5344CB8AC3E}">
        <p14:creationId xmlns:p14="http://schemas.microsoft.com/office/powerpoint/2010/main" val="18122356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sldNum="0" hdr="0" dt="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pdesas.org/"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pdesas.org/Community/communitycontent?communityid=14"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nslotterba@pa.gov" TargetMode="External"/><Relationship Id="rId7" Type="http://schemas.openxmlformats.org/officeDocument/2006/relationships/hyperlink" Target="mailto:jbutz@nlsd.org" TargetMode="External"/><Relationship Id="rId2" Type="http://schemas.openxmlformats.org/officeDocument/2006/relationships/hyperlink" Target="mailto:krazzano@esu.edu" TargetMode="External"/><Relationship Id="rId1" Type="http://schemas.openxmlformats.org/officeDocument/2006/relationships/slideLayout" Target="../slideLayouts/slideLayout2.xml"/><Relationship Id="rId6" Type="http://schemas.openxmlformats.org/officeDocument/2006/relationships/hyperlink" Target="mailto:callen2@lockhaven.edu" TargetMode="External"/><Relationship Id="rId5" Type="http://schemas.openxmlformats.org/officeDocument/2006/relationships/hyperlink" Target="mailto:jlr1147@lockhaven.edu" TargetMode="External"/><Relationship Id="rId4" Type="http://schemas.openxmlformats.org/officeDocument/2006/relationships/hyperlink" Target="mailto:jjacobshpe@gmail.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942BD4-9057-4156-BD89-9C707B98F0FF}"/>
              </a:ext>
            </a:extLst>
          </p:cNvPr>
          <p:cNvSpPr>
            <a:spLocks noGrp="1"/>
          </p:cNvSpPr>
          <p:nvPr>
            <p:ph type="ctrTitle"/>
          </p:nvPr>
        </p:nvSpPr>
        <p:spPr>
          <a:xfrm>
            <a:off x="1676400" y="1380068"/>
            <a:ext cx="9826623" cy="1593951"/>
          </a:xfrm>
        </p:spPr>
        <p:txBody>
          <a:bodyPr>
            <a:noAutofit/>
          </a:bodyPr>
          <a:lstStyle/>
          <a:p>
            <a:r>
              <a:rPr lang="en-US" sz="3600" dirty="0"/>
              <a:t>PA Health and Physical Education </a:t>
            </a:r>
            <a:br>
              <a:rPr lang="en-US" sz="3600" dirty="0"/>
            </a:br>
            <a:r>
              <a:rPr lang="en-US" sz="3600" dirty="0"/>
              <a:t>PreK-12 Knowledge and Skills-Based Outcomes</a:t>
            </a:r>
          </a:p>
        </p:txBody>
      </p:sp>
      <p:sp>
        <p:nvSpPr>
          <p:cNvPr id="3" name="Subtitle 2">
            <a:extLst>
              <a:ext uri="{FF2B5EF4-FFF2-40B4-BE49-F238E27FC236}">
                <a16:creationId xmlns:a16="http://schemas.microsoft.com/office/drawing/2014/main" id="{B6EF9F63-89AD-47E5-8727-3E8BC1B1CE7D}"/>
              </a:ext>
            </a:extLst>
          </p:cNvPr>
          <p:cNvSpPr>
            <a:spLocks noGrp="1"/>
          </p:cNvSpPr>
          <p:nvPr>
            <p:ph type="subTitle" idx="1"/>
          </p:nvPr>
        </p:nvSpPr>
        <p:spPr>
          <a:xfrm>
            <a:off x="3622090" y="3604334"/>
            <a:ext cx="7880933" cy="2037920"/>
          </a:xfrm>
        </p:spPr>
        <p:txBody>
          <a:bodyPr>
            <a:normAutofit/>
          </a:bodyPr>
          <a:lstStyle/>
          <a:p>
            <a:pPr algn="l"/>
            <a:r>
              <a:rPr lang="en-US" dirty="0"/>
              <a:t>Presentation by:</a:t>
            </a:r>
          </a:p>
          <a:p>
            <a:pPr algn="l"/>
            <a:r>
              <a:rPr lang="en-US" dirty="0"/>
              <a:t>PA Health and Physical Education Program Improvement Committee  </a:t>
            </a:r>
          </a:p>
          <a:p>
            <a:pPr algn="l"/>
            <a:endParaRPr lang="en-US" dirty="0"/>
          </a:p>
          <a:p>
            <a:pPr algn="l"/>
            <a:r>
              <a:rPr lang="en-US" dirty="0"/>
              <a:t>          					</a:t>
            </a:r>
          </a:p>
          <a:p>
            <a:endParaRPr lang="en-US" dirty="0"/>
          </a:p>
        </p:txBody>
      </p:sp>
    </p:spTree>
    <p:extLst>
      <p:ext uri="{BB962C8B-B14F-4D97-AF65-F5344CB8AC3E}">
        <p14:creationId xmlns:p14="http://schemas.microsoft.com/office/powerpoint/2010/main" val="21348665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A38D7-175D-4A79-9747-46571934F0C6}"/>
              </a:ext>
            </a:extLst>
          </p:cNvPr>
          <p:cNvSpPr>
            <a:spLocks noGrp="1"/>
          </p:cNvSpPr>
          <p:nvPr>
            <p:ph type="title"/>
          </p:nvPr>
        </p:nvSpPr>
        <p:spPr/>
        <p:txBody>
          <a:bodyPr/>
          <a:lstStyle/>
          <a:p>
            <a:r>
              <a:rPr lang="en-US" dirty="0"/>
              <a:t>Physical Education</a:t>
            </a:r>
          </a:p>
        </p:txBody>
      </p:sp>
      <p:sp>
        <p:nvSpPr>
          <p:cNvPr id="3" name="Content Placeholder 2">
            <a:extLst>
              <a:ext uri="{FF2B5EF4-FFF2-40B4-BE49-F238E27FC236}">
                <a16:creationId xmlns:a16="http://schemas.microsoft.com/office/drawing/2014/main" id="{3842FA35-B021-4EC8-AEFB-CE8FC309EA93}"/>
              </a:ext>
            </a:extLst>
          </p:cNvPr>
          <p:cNvSpPr>
            <a:spLocks noGrp="1"/>
          </p:cNvSpPr>
          <p:nvPr>
            <p:ph idx="1"/>
          </p:nvPr>
        </p:nvSpPr>
        <p:spPr>
          <a:xfrm>
            <a:off x="1722268" y="1688124"/>
            <a:ext cx="9859887" cy="4996762"/>
          </a:xfrm>
        </p:spPr>
        <p:txBody>
          <a:bodyPr>
            <a:normAutofit fontScale="70000" lnSpcReduction="20000"/>
          </a:bodyPr>
          <a:lstStyle/>
          <a:p>
            <a:r>
              <a:rPr lang="en-US" dirty="0"/>
              <a:t>5 Physical Literacy Components</a:t>
            </a:r>
          </a:p>
          <a:p>
            <a:pPr lvl="1"/>
            <a:r>
              <a:rPr lang="en-US" dirty="0"/>
              <a:t>Motor Skills</a:t>
            </a:r>
          </a:p>
          <a:p>
            <a:pPr lvl="1"/>
            <a:r>
              <a:rPr lang="en-US" dirty="0"/>
              <a:t>Movement Concepts</a:t>
            </a:r>
          </a:p>
          <a:p>
            <a:pPr lvl="1"/>
            <a:r>
              <a:rPr lang="en-US" dirty="0"/>
              <a:t>Level of Fitness</a:t>
            </a:r>
          </a:p>
          <a:p>
            <a:pPr lvl="1"/>
            <a:r>
              <a:rPr lang="en-US" dirty="0"/>
              <a:t>Cooperative Skills </a:t>
            </a:r>
          </a:p>
          <a:p>
            <a:pPr lvl="1"/>
            <a:r>
              <a:rPr lang="en-US" dirty="0"/>
              <a:t>Value of Physical Activity </a:t>
            </a:r>
            <a:br>
              <a:rPr lang="en-US" dirty="0"/>
            </a:br>
            <a:endParaRPr lang="en-US" dirty="0"/>
          </a:p>
          <a:p>
            <a:pPr>
              <a:lnSpc>
                <a:spcPct val="120000"/>
              </a:lnSpc>
            </a:pPr>
            <a:r>
              <a:rPr lang="en-US" dirty="0"/>
              <a:t>Benchmarks 3, 6, 9, and 12 </a:t>
            </a:r>
          </a:p>
          <a:p>
            <a:pPr marL="0" indent="0">
              <a:lnSpc>
                <a:spcPct val="120000"/>
              </a:lnSpc>
              <a:buNone/>
            </a:pPr>
            <a:endParaRPr lang="en-US" dirty="0"/>
          </a:p>
          <a:p>
            <a:pPr>
              <a:lnSpc>
                <a:spcPct val="120000"/>
              </a:lnSpc>
            </a:pPr>
            <a:r>
              <a:rPr lang="en-US" dirty="0"/>
              <a:t>Planned outcomes for every grade level</a:t>
            </a:r>
          </a:p>
          <a:p>
            <a:pPr>
              <a:lnSpc>
                <a:spcPct val="120000"/>
              </a:lnSpc>
            </a:pPr>
            <a:endParaRPr lang="en-US" dirty="0"/>
          </a:p>
          <a:p>
            <a:pPr>
              <a:lnSpc>
                <a:spcPct val="120000"/>
              </a:lnSpc>
            </a:pPr>
            <a:r>
              <a:rPr lang="en-US" dirty="0"/>
              <a:t>Easy to follow the progression of outcomes from grade-to-grade</a:t>
            </a:r>
          </a:p>
          <a:p>
            <a:pPr>
              <a:lnSpc>
                <a:spcPct val="120000"/>
              </a:lnSpc>
            </a:pPr>
            <a:endParaRPr lang="en-US" dirty="0"/>
          </a:p>
          <a:p>
            <a:pPr>
              <a:lnSpc>
                <a:spcPct val="120000"/>
              </a:lnSpc>
            </a:pPr>
            <a:r>
              <a:rPr lang="en-US" dirty="0"/>
              <a:t>Does not include aquatics</a:t>
            </a:r>
          </a:p>
          <a:p>
            <a:endParaRPr lang="en-US" dirty="0"/>
          </a:p>
        </p:txBody>
      </p:sp>
    </p:spTree>
    <p:extLst>
      <p:ext uri="{BB962C8B-B14F-4D97-AF65-F5344CB8AC3E}">
        <p14:creationId xmlns:p14="http://schemas.microsoft.com/office/powerpoint/2010/main" val="19152734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FB486A-8520-40F3-8090-48BEC03D9ECF}"/>
              </a:ext>
            </a:extLst>
          </p:cNvPr>
          <p:cNvSpPr>
            <a:spLocks noGrp="1"/>
          </p:cNvSpPr>
          <p:nvPr>
            <p:ph type="title"/>
          </p:nvPr>
        </p:nvSpPr>
        <p:spPr>
          <a:xfrm>
            <a:off x="1474848" y="55753"/>
            <a:ext cx="9242304" cy="984603"/>
          </a:xfrm>
        </p:spPr>
        <p:txBody>
          <a:bodyPr/>
          <a:lstStyle/>
          <a:p>
            <a:r>
              <a:rPr lang="en-US" dirty="0"/>
              <a:t>Physical Education Outcomes</a:t>
            </a:r>
          </a:p>
        </p:txBody>
      </p:sp>
      <p:sp>
        <p:nvSpPr>
          <p:cNvPr id="3" name="Content Placeholder 2">
            <a:extLst>
              <a:ext uri="{FF2B5EF4-FFF2-40B4-BE49-F238E27FC236}">
                <a16:creationId xmlns:a16="http://schemas.microsoft.com/office/drawing/2014/main" id="{2727840F-C0D9-4A3A-AE04-ADB76E919F0C}"/>
              </a:ext>
            </a:extLst>
          </p:cNvPr>
          <p:cNvSpPr>
            <a:spLocks noGrp="1"/>
          </p:cNvSpPr>
          <p:nvPr>
            <p:ph idx="1"/>
          </p:nvPr>
        </p:nvSpPr>
        <p:spPr>
          <a:xfrm>
            <a:off x="1257300" y="1438275"/>
            <a:ext cx="3935187" cy="5011511"/>
          </a:xfrm>
        </p:spPr>
        <p:txBody>
          <a:bodyPr>
            <a:normAutofit/>
          </a:bodyPr>
          <a:lstStyle/>
          <a:p>
            <a:r>
              <a:rPr lang="en-US" dirty="0"/>
              <a:t>Gray – Physical Literacy Component</a:t>
            </a:r>
          </a:p>
          <a:p>
            <a:r>
              <a:rPr lang="en-US" dirty="0"/>
              <a:t>Purple Box- Grade Level</a:t>
            </a:r>
          </a:p>
          <a:p>
            <a:r>
              <a:rPr lang="en-US" dirty="0"/>
              <a:t>Rainbow Color (Left Side)</a:t>
            </a:r>
          </a:p>
          <a:p>
            <a:pPr lvl="1"/>
            <a:r>
              <a:rPr lang="en-US" b="1" dirty="0"/>
              <a:t>Topics in Bold</a:t>
            </a:r>
          </a:p>
          <a:p>
            <a:pPr lvl="1"/>
            <a:r>
              <a:rPr lang="en-US" dirty="0"/>
              <a:t>Skills-Follow topics in Physical Literacy Skill #1 Motor Skills only in grades K-6.</a:t>
            </a:r>
          </a:p>
          <a:p>
            <a:r>
              <a:rPr lang="en-US" dirty="0"/>
              <a:t>White - Outcomes</a:t>
            </a:r>
          </a:p>
          <a:p>
            <a:pPr marL="0" indent="0">
              <a:buNone/>
            </a:pPr>
            <a:endParaRPr lang="en-US" dirty="0"/>
          </a:p>
        </p:txBody>
      </p:sp>
      <p:pic>
        <p:nvPicPr>
          <p:cNvPr id="5" name="Picture 4">
            <a:extLst>
              <a:ext uri="{FF2B5EF4-FFF2-40B4-BE49-F238E27FC236}">
                <a16:creationId xmlns:a16="http://schemas.microsoft.com/office/drawing/2014/main" id="{33FBB9FB-B102-D41F-FC05-017EE06ACA74}"/>
              </a:ext>
            </a:extLst>
          </p:cNvPr>
          <p:cNvPicPr>
            <a:picLocks noChangeAspect="1"/>
          </p:cNvPicPr>
          <p:nvPr/>
        </p:nvPicPr>
        <p:blipFill>
          <a:blip r:embed="rId2"/>
          <a:stretch>
            <a:fillRect/>
          </a:stretch>
        </p:blipFill>
        <p:spPr>
          <a:xfrm>
            <a:off x="5322608" y="1438275"/>
            <a:ext cx="6429838" cy="4950094"/>
          </a:xfrm>
          <a:prstGeom prst="rect">
            <a:avLst/>
          </a:prstGeom>
        </p:spPr>
      </p:pic>
    </p:spTree>
    <p:extLst>
      <p:ext uri="{BB962C8B-B14F-4D97-AF65-F5344CB8AC3E}">
        <p14:creationId xmlns:p14="http://schemas.microsoft.com/office/powerpoint/2010/main" val="12688340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0FEAA-7AF3-4BAE-BE11-0CAC3134F327}"/>
              </a:ext>
            </a:extLst>
          </p:cNvPr>
          <p:cNvSpPr>
            <a:spLocks noGrp="1"/>
          </p:cNvSpPr>
          <p:nvPr>
            <p:ph type="title"/>
          </p:nvPr>
        </p:nvSpPr>
        <p:spPr>
          <a:xfrm>
            <a:off x="1474848" y="58511"/>
            <a:ext cx="9242304" cy="984603"/>
          </a:xfrm>
        </p:spPr>
        <p:txBody>
          <a:bodyPr/>
          <a:lstStyle/>
          <a:p>
            <a:r>
              <a:rPr lang="en-US" dirty="0"/>
              <a:t>Physical Education Outcomes</a:t>
            </a:r>
          </a:p>
        </p:txBody>
      </p:sp>
      <p:sp>
        <p:nvSpPr>
          <p:cNvPr id="3" name="Footer Placeholder 2">
            <a:extLst>
              <a:ext uri="{FF2B5EF4-FFF2-40B4-BE49-F238E27FC236}">
                <a16:creationId xmlns:a16="http://schemas.microsoft.com/office/drawing/2014/main" id="{DDA4CC05-DF56-4006-BB92-CDFBEC900CCF}"/>
              </a:ext>
            </a:extLst>
          </p:cNvPr>
          <p:cNvSpPr>
            <a:spLocks noGrp="1"/>
          </p:cNvSpPr>
          <p:nvPr>
            <p:ph type="ftr" sz="quarter" idx="11"/>
          </p:nvPr>
        </p:nvSpPr>
        <p:spPr/>
        <p:txBody>
          <a:bodyPr/>
          <a:lstStyle/>
          <a:p>
            <a:r>
              <a:rPr lang="en-US" dirty="0"/>
              <a:t>Jen B</a:t>
            </a:r>
          </a:p>
        </p:txBody>
      </p:sp>
      <p:sp>
        <p:nvSpPr>
          <p:cNvPr id="6" name="Content Placeholder 5">
            <a:extLst>
              <a:ext uri="{FF2B5EF4-FFF2-40B4-BE49-F238E27FC236}">
                <a16:creationId xmlns:a16="http://schemas.microsoft.com/office/drawing/2014/main" id="{55ED2E21-98D8-0269-ED2E-AB25D7F49E3F}"/>
              </a:ext>
            </a:extLst>
          </p:cNvPr>
          <p:cNvSpPr>
            <a:spLocks noGrp="1"/>
          </p:cNvSpPr>
          <p:nvPr>
            <p:ph idx="1"/>
          </p:nvPr>
        </p:nvSpPr>
        <p:spPr/>
        <p:txBody>
          <a:bodyPr/>
          <a:lstStyle/>
          <a:p>
            <a:endParaRPr lang="en-US"/>
          </a:p>
        </p:txBody>
      </p:sp>
      <p:pic>
        <p:nvPicPr>
          <p:cNvPr id="5" name="Picture 4">
            <a:extLst>
              <a:ext uri="{FF2B5EF4-FFF2-40B4-BE49-F238E27FC236}">
                <a16:creationId xmlns:a16="http://schemas.microsoft.com/office/drawing/2014/main" id="{86FE98EF-B9B4-9903-021D-976CDC5DC69D}"/>
              </a:ext>
            </a:extLst>
          </p:cNvPr>
          <p:cNvPicPr>
            <a:picLocks noChangeAspect="1"/>
          </p:cNvPicPr>
          <p:nvPr/>
        </p:nvPicPr>
        <p:blipFill>
          <a:blip r:embed="rId2"/>
          <a:stretch>
            <a:fillRect/>
          </a:stretch>
        </p:blipFill>
        <p:spPr>
          <a:xfrm>
            <a:off x="1474848" y="1391257"/>
            <a:ext cx="10581836" cy="4075485"/>
          </a:xfrm>
          <a:prstGeom prst="rect">
            <a:avLst/>
          </a:prstGeom>
        </p:spPr>
      </p:pic>
    </p:spTree>
    <p:extLst>
      <p:ext uri="{BB962C8B-B14F-4D97-AF65-F5344CB8AC3E}">
        <p14:creationId xmlns:p14="http://schemas.microsoft.com/office/powerpoint/2010/main" val="40864544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B7255-0E6E-4DA8-8861-6E60DCE301CF}"/>
              </a:ext>
            </a:extLst>
          </p:cNvPr>
          <p:cNvSpPr>
            <a:spLocks noGrp="1"/>
          </p:cNvSpPr>
          <p:nvPr>
            <p:ph type="title"/>
          </p:nvPr>
        </p:nvSpPr>
        <p:spPr/>
        <p:txBody>
          <a:bodyPr/>
          <a:lstStyle/>
          <a:p>
            <a:r>
              <a:rPr lang="en-US" sz="4000" b="1" dirty="0">
                <a:latin typeface="Calibri" pitchFamily="34" charset="0"/>
                <a:cs typeface="Calibri" pitchFamily="34" charset="0"/>
              </a:rPr>
              <a:t>Accessing the Outcomes on the SAS Portal</a:t>
            </a:r>
            <a:endParaRPr lang="en-US" dirty="0"/>
          </a:p>
        </p:txBody>
      </p:sp>
      <p:sp>
        <p:nvSpPr>
          <p:cNvPr id="3" name="Content Placeholder 2">
            <a:extLst>
              <a:ext uri="{FF2B5EF4-FFF2-40B4-BE49-F238E27FC236}">
                <a16:creationId xmlns:a16="http://schemas.microsoft.com/office/drawing/2014/main" id="{5AD458CF-7D7D-4132-96FE-EF230369F961}"/>
              </a:ext>
            </a:extLst>
          </p:cNvPr>
          <p:cNvSpPr>
            <a:spLocks noGrp="1"/>
          </p:cNvSpPr>
          <p:nvPr>
            <p:ph idx="1"/>
          </p:nvPr>
        </p:nvSpPr>
        <p:spPr>
          <a:xfrm>
            <a:off x="2473377" y="2159977"/>
            <a:ext cx="9108778" cy="4510645"/>
          </a:xfrm>
        </p:spPr>
        <p:txBody>
          <a:bodyPr>
            <a:normAutofit fontScale="62500" lnSpcReduction="20000"/>
          </a:bodyPr>
          <a:lstStyle/>
          <a:p>
            <a:pPr marL="6350" indent="-6350">
              <a:buNone/>
            </a:pPr>
            <a:r>
              <a:rPr lang="en-US" sz="2400" dirty="0">
                <a:latin typeface="Calibri" pitchFamily="34" charset="0"/>
                <a:cs typeface="Calibri" pitchFamily="34" charset="0"/>
              </a:rPr>
              <a:t>Although not officially adopted, they will be available on the SAS portal on the PDE website.  </a:t>
            </a:r>
          </a:p>
          <a:p>
            <a:pPr marL="6350" indent="-6350">
              <a:buNone/>
            </a:pPr>
            <a:r>
              <a:rPr lang="en-US" sz="2400" dirty="0">
                <a:latin typeface="Calibri" pitchFamily="34" charset="0"/>
                <a:cs typeface="Calibri" pitchFamily="34" charset="0"/>
              </a:rPr>
              <a:t>They may be used as a resource for lessons and curriculum writing. </a:t>
            </a:r>
            <a:r>
              <a:rPr lang="en-US" sz="2400" b="1" dirty="0">
                <a:latin typeface="Calibri" pitchFamily="34" charset="0"/>
                <a:cs typeface="Calibri" pitchFamily="34" charset="0"/>
              </a:rPr>
              <a:t>Here are the directions </a:t>
            </a:r>
          </a:p>
          <a:p>
            <a:pPr marL="6350" indent="-6350">
              <a:buNone/>
            </a:pPr>
            <a:r>
              <a:rPr lang="en-US" sz="2400" b="1" dirty="0">
                <a:latin typeface="Calibri" pitchFamily="34" charset="0"/>
                <a:cs typeface="Calibri" pitchFamily="34" charset="0"/>
              </a:rPr>
              <a:t>for accessing them:</a:t>
            </a:r>
            <a:br>
              <a:rPr lang="en-US" sz="1100" dirty="0">
                <a:latin typeface="Calibri" pitchFamily="34" charset="0"/>
                <a:cs typeface="Calibri" pitchFamily="34" charset="0"/>
              </a:rPr>
            </a:br>
            <a:br>
              <a:rPr lang="en-US" sz="1100" dirty="0">
                <a:latin typeface="Calibri" pitchFamily="34" charset="0"/>
                <a:cs typeface="Calibri" pitchFamily="34" charset="0"/>
              </a:rPr>
            </a:br>
            <a:r>
              <a:rPr lang="en-US" sz="2400" dirty="0">
                <a:latin typeface="Calibri" pitchFamily="34" charset="0"/>
                <a:cs typeface="Calibri" pitchFamily="34" charset="0"/>
              </a:rPr>
              <a:t>You will first need to follow the instructions to register. Then.... In your browser go to </a:t>
            </a:r>
            <a:r>
              <a:rPr lang="en-US" sz="2400" b="1" dirty="0">
                <a:latin typeface="Calibri" pitchFamily="34" charset="0"/>
                <a:cs typeface="Calibri" pitchFamily="34" charset="0"/>
                <a:hlinkClick r:id="rId2"/>
              </a:rPr>
              <a:t>www.pdesas.org</a:t>
            </a:r>
            <a:endParaRPr lang="en-US" sz="1100" b="1" dirty="0">
              <a:latin typeface="Calibri" pitchFamily="34" charset="0"/>
              <a:cs typeface="Calibri" pitchFamily="34" charset="0"/>
            </a:endParaRPr>
          </a:p>
          <a:p>
            <a:pPr marL="6350" indent="-6350">
              <a:buNone/>
            </a:pPr>
            <a:endParaRPr lang="en-US" sz="1100" dirty="0">
              <a:latin typeface="Calibri" pitchFamily="34" charset="0"/>
              <a:cs typeface="Calibri" pitchFamily="34" charset="0"/>
            </a:endParaRPr>
          </a:p>
          <a:p>
            <a:pPr marL="231775" indent="-231775">
              <a:buFont typeface="Arial" pitchFamily="34" charset="0"/>
              <a:buChar char="•"/>
            </a:pPr>
            <a:r>
              <a:rPr lang="en-US" sz="2400" dirty="0">
                <a:latin typeface="Calibri" pitchFamily="34" charset="0"/>
                <a:cs typeface="Calibri" pitchFamily="34" charset="0"/>
              </a:rPr>
              <a:t> At top right corner, click on the box that says "</a:t>
            </a:r>
            <a:r>
              <a:rPr lang="en-US" sz="2400" b="1" dirty="0" err="1">
                <a:latin typeface="Calibri" pitchFamily="34" charset="0"/>
                <a:cs typeface="Calibri" pitchFamily="34" charset="0"/>
              </a:rPr>
              <a:t>MySAS</a:t>
            </a:r>
            <a:r>
              <a:rPr lang="en-US" sz="2400" b="1" dirty="0">
                <a:latin typeface="Calibri" pitchFamily="34" charset="0"/>
                <a:cs typeface="Calibri" pitchFamily="34" charset="0"/>
              </a:rPr>
              <a:t> Tools</a:t>
            </a:r>
            <a:r>
              <a:rPr lang="en-US" sz="2400" dirty="0">
                <a:latin typeface="Calibri" pitchFamily="34" charset="0"/>
                <a:cs typeface="Calibri" pitchFamily="34" charset="0"/>
              </a:rPr>
              <a:t>"</a:t>
            </a:r>
          </a:p>
          <a:p>
            <a:pPr marL="231775" indent="-231775">
              <a:buFont typeface="Arial" pitchFamily="34" charset="0"/>
              <a:buChar char="•"/>
            </a:pPr>
            <a:r>
              <a:rPr lang="en-US" sz="2400" dirty="0">
                <a:latin typeface="Calibri" pitchFamily="34" charset="0"/>
                <a:cs typeface="Calibri" pitchFamily="34" charset="0"/>
              </a:rPr>
              <a:t>Click on "</a:t>
            </a:r>
            <a:r>
              <a:rPr lang="en-US" sz="2400" b="1" dirty="0">
                <a:latin typeface="Calibri" pitchFamily="34" charset="0"/>
                <a:cs typeface="Calibri" pitchFamily="34" charset="0"/>
              </a:rPr>
              <a:t>Communities</a:t>
            </a:r>
            <a:r>
              <a:rPr lang="en-US" sz="2400" dirty="0">
                <a:latin typeface="Calibri" pitchFamily="34" charset="0"/>
                <a:cs typeface="Calibri" pitchFamily="34" charset="0"/>
              </a:rPr>
              <a:t>"</a:t>
            </a:r>
          </a:p>
          <a:p>
            <a:pPr marL="231775" indent="-231775">
              <a:buFont typeface="Arial" pitchFamily="34" charset="0"/>
              <a:buChar char="•"/>
            </a:pPr>
            <a:r>
              <a:rPr lang="en-US" sz="2400" dirty="0">
                <a:latin typeface="Calibri" pitchFamily="34" charset="0"/>
                <a:cs typeface="Calibri" pitchFamily="34" charset="0"/>
              </a:rPr>
              <a:t>Click on "</a:t>
            </a:r>
            <a:r>
              <a:rPr lang="en-US" sz="2400" b="1" dirty="0">
                <a:latin typeface="Calibri" pitchFamily="34" charset="0"/>
                <a:cs typeface="Calibri" pitchFamily="34" charset="0"/>
              </a:rPr>
              <a:t>Find a Community</a:t>
            </a:r>
            <a:r>
              <a:rPr lang="en-US" sz="2400" dirty="0">
                <a:latin typeface="Calibri" pitchFamily="34" charset="0"/>
                <a:cs typeface="Calibri" pitchFamily="34" charset="0"/>
              </a:rPr>
              <a:t>“ (right side of page)</a:t>
            </a:r>
          </a:p>
          <a:p>
            <a:pPr marL="231775" indent="-231775">
              <a:buFont typeface="Arial" pitchFamily="34" charset="0"/>
              <a:buChar char="•"/>
            </a:pPr>
            <a:r>
              <a:rPr lang="en-US" sz="2400" dirty="0">
                <a:latin typeface="Calibri" pitchFamily="34" charset="0"/>
                <a:cs typeface="Calibri" pitchFamily="34" charset="0"/>
              </a:rPr>
              <a:t>Search for "</a:t>
            </a:r>
            <a:r>
              <a:rPr lang="en-US" sz="2400" b="1" dirty="0">
                <a:latin typeface="Calibri" pitchFamily="34" charset="0"/>
                <a:cs typeface="Calibri" pitchFamily="34" charset="0"/>
              </a:rPr>
              <a:t>Physical Education Learning Community</a:t>
            </a:r>
            <a:r>
              <a:rPr lang="en-US" sz="2400" dirty="0">
                <a:latin typeface="Calibri" pitchFamily="34" charset="0"/>
                <a:cs typeface="Calibri" pitchFamily="34" charset="0"/>
              </a:rPr>
              <a:t>"</a:t>
            </a:r>
          </a:p>
          <a:p>
            <a:pPr marL="231775" indent="-231775">
              <a:buFont typeface="Arial" pitchFamily="34" charset="0"/>
              <a:buChar char="•"/>
            </a:pPr>
            <a:r>
              <a:rPr lang="en-US" sz="2400" dirty="0">
                <a:latin typeface="Calibri" pitchFamily="34" charset="0"/>
                <a:cs typeface="Calibri" pitchFamily="34" charset="0"/>
              </a:rPr>
              <a:t>Click on "</a:t>
            </a:r>
            <a:r>
              <a:rPr lang="en-US" sz="2400" b="1" dirty="0">
                <a:latin typeface="Calibri" pitchFamily="34" charset="0"/>
                <a:cs typeface="Calibri" pitchFamily="34" charset="0"/>
              </a:rPr>
              <a:t>Health, Safety and Physical Education Learning Community</a:t>
            </a:r>
            <a:r>
              <a:rPr lang="en-US" sz="2400" dirty="0">
                <a:latin typeface="Calibri" pitchFamily="34" charset="0"/>
                <a:cs typeface="Calibri" pitchFamily="34" charset="0"/>
              </a:rPr>
              <a:t>"</a:t>
            </a:r>
          </a:p>
          <a:p>
            <a:pPr marL="231775" indent="-231775">
              <a:buFont typeface="Arial" pitchFamily="34" charset="0"/>
              <a:buChar char="•"/>
            </a:pPr>
            <a:r>
              <a:rPr lang="en-US" sz="2400" dirty="0">
                <a:latin typeface="Calibri" pitchFamily="34" charset="0"/>
                <a:cs typeface="Calibri" pitchFamily="34" charset="0"/>
              </a:rPr>
              <a:t>Click on "</a:t>
            </a:r>
            <a:r>
              <a:rPr lang="en-US" sz="2400" b="1" dirty="0">
                <a:latin typeface="Calibri" pitchFamily="34" charset="0"/>
                <a:cs typeface="Calibri" pitchFamily="34" charset="0"/>
              </a:rPr>
              <a:t>Join this Community</a:t>
            </a:r>
            <a:r>
              <a:rPr lang="en-US" sz="2400" dirty="0">
                <a:latin typeface="Calibri" pitchFamily="34" charset="0"/>
                <a:cs typeface="Calibri" pitchFamily="34" charset="0"/>
              </a:rPr>
              <a:t>"</a:t>
            </a:r>
          </a:p>
          <a:p>
            <a:pPr marL="231775" indent="-231775">
              <a:buFont typeface="Arial" pitchFamily="34" charset="0"/>
              <a:buChar char="•"/>
            </a:pPr>
            <a:r>
              <a:rPr lang="en-US" sz="2400" dirty="0">
                <a:latin typeface="Calibri" pitchFamily="34" charset="0"/>
                <a:cs typeface="Calibri" pitchFamily="34" charset="0"/>
              </a:rPr>
              <a:t>Click the “</a:t>
            </a:r>
            <a:r>
              <a:rPr lang="en-US" sz="2400" b="1" dirty="0">
                <a:latin typeface="Calibri" pitchFamily="34" charset="0"/>
                <a:cs typeface="Calibri" pitchFamily="34" charset="0"/>
              </a:rPr>
              <a:t>Shared Content</a:t>
            </a:r>
            <a:r>
              <a:rPr lang="en-US" sz="2400" dirty="0">
                <a:latin typeface="Calibri" pitchFamily="34" charset="0"/>
                <a:cs typeface="Calibri" pitchFamily="34" charset="0"/>
              </a:rPr>
              <a:t>" button</a:t>
            </a:r>
          </a:p>
          <a:p>
            <a:pPr marL="231775" indent="-231775">
              <a:buFont typeface="Arial" pitchFamily="34" charset="0"/>
              <a:buChar char="•"/>
            </a:pPr>
            <a:r>
              <a:rPr lang="en-US" sz="2400" dirty="0">
                <a:latin typeface="Calibri" pitchFamily="34" charset="0"/>
                <a:cs typeface="Calibri" pitchFamily="34" charset="0"/>
              </a:rPr>
              <a:t>Scroll to folder of interest</a:t>
            </a:r>
          </a:p>
          <a:p>
            <a:pPr marL="231775" indent="-231775">
              <a:buFont typeface="Arial" pitchFamily="34" charset="0"/>
              <a:buChar char="•"/>
            </a:pPr>
            <a:r>
              <a:rPr lang="en-US" sz="2400" dirty="0">
                <a:latin typeface="Calibri" pitchFamily="34" charset="0"/>
                <a:cs typeface="Calibri" pitchFamily="34" charset="0"/>
              </a:rPr>
              <a:t>Click on "</a:t>
            </a:r>
            <a:r>
              <a:rPr lang="en-US" sz="2400" b="1" dirty="0">
                <a:latin typeface="Calibri" pitchFamily="34" charset="0"/>
                <a:cs typeface="Calibri" pitchFamily="34" charset="0"/>
              </a:rPr>
              <a:t>&gt;</a:t>
            </a:r>
            <a:r>
              <a:rPr lang="en-US" sz="2400" dirty="0">
                <a:latin typeface="Calibri" pitchFamily="34" charset="0"/>
                <a:cs typeface="Calibri" pitchFamily="34" charset="0"/>
              </a:rPr>
              <a:t>" to access files</a:t>
            </a:r>
          </a:p>
          <a:p>
            <a:endParaRPr lang="en-US" dirty="0"/>
          </a:p>
        </p:txBody>
      </p:sp>
    </p:spTree>
    <p:extLst>
      <p:ext uri="{BB962C8B-B14F-4D97-AF65-F5344CB8AC3E}">
        <p14:creationId xmlns:p14="http://schemas.microsoft.com/office/powerpoint/2010/main" val="28382261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F05C69-25FA-4199-B7F3-20C66D7D3DEF}"/>
              </a:ext>
            </a:extLst>
          </p:cNvPr>
          <p:cNvSpPr>
            <a:spLocks noGrp="1"/>
          </p:cNvSpPr>
          <p:nvPr>
            <p:ph type="title"/>
          </p:nvPr>
        </p:nvSpPr>
        <p:spPr/>
        <p:txBody>
          <a:bodyPr>
            <a:normAutofit fontScale="90000"/>
          </a:bodyPr>
          <a:lstStyle/>
          <a:p>
            <a:r>
              <a:rPr lang="en-US" sz="4000" b="1" dirty="0">
                <a:latin typeface="Calibri" pitchFamily="34" charset="0"/>
                <a:cs typeface="Calibri" pitchFamily="34" charset="0"/>
              </a:rPr>
              <a:t>These are the 3 files you will want to access:</a:t>
            </a:r>
            <a:endParaRPr lang="en-US" dirty="0"/>
          </a:p>
        </p:txBody>
      </p:sp>
      <p:sp>
        <p:nvSpPr>
          <p:cNvPr id="3" name="Content Placeholder 2">
            <a:extLst>
              <a:ext uri="{FF2B5EF4-FFF2-40B4-BE49-F238E27FC236}">
                <a16:creationId xmlns:a16="http://schemas.microsoft.com/office/drawing/2014/main" id="{0CBD1BEC-117C-4F48-9AD8-9C43C692BE8E}"/>
              </a:ext>
            </a:extLst>
          </p:cNvPr>
          <p:cNvSpPr>
            <a:spLocks noGrp="1"/>
          </p:cNvSpPr>
          <p:nvPr>
            <p:ph idx="1"/>
          </p:nvPr>
        </p:nvSpPr>
        <p:spPr/>
        <p:txBody>
          <a:bodyPr>
            <a:normAutofit lnSpcReduction="10000"/>
          </a:bodyPr>
          <a:lstStyle/>
          <a:p>
            <a:pPr marL="695325" indent="-290513">
              <a:buSzPct val="40000"/>
            </a:pPr>
            <a:r>
              <a:rPr lang="en-US" sz="2400" dirty="0">
                <a:solidFill>
                  <a:schemeClr val="tx1"/>
                </a:solidFill>
                <a:latin typeface="Calibri" pitchFamily="34" charset="0"/>
                <a:cs typeface="Calibri" pitchFamily="34" charset="0"/>
                <a:hlinkClick r:id="rId2"/>
              </a:rPr>
              <a:t>K-12 Physical Education Knowledge and Skills Development Outcomes</a:t>
            </a:r>
            <a:endParaRPr lang="en-US" sz="3200" dirty="0">
              <a:solidFill>
                <a:schemeClr val="tx1"/>
              </a:solidFill>
              <a:latin typeface="Calibri" pitchFamily="34" charset="0"/>
              <a:cs typeface="Calibri" pitchFamily="34" charset="0"/>
            </a:endParaRPr>
          </a:p>
          <a:p>
            <a:pPr marL="695325" indent="-290513">
              <a:buSzPct val="40000"/>
              <a:buNone/>
            </a:pPr>
            <a:endParaRPr lang="en-US" sz="3200" dirty="0">
              <a:solidFill>
                <a:schemeClr val="tx1"/>
              </a:solidFill>
              <a:latin typeface="Calibri" pitchFamily="34" charset="0"/>
              <a:cs typeface="Calibri" pitchFamily="34" charset="0"/>
            </a:endParaRPr>
          </a:p>
          <a:p>
            <a:pPr marL="695325" indent="-290513">
              <a:buSzPct val="40000"/>
            </a:pPr>
            <a:r>
              <a:rPr lang="en-US" sz="2400" dirty="0">
                <a:solidFill>
                  <a:schemeClr val="tx1"/>
                </a:solidFill>
                <a:latin typeface="Calibri" pitchFamily="34" charset="0"/>
                <a:cs typeface="Calibri" pitchFamily="34" charset="0"/>
                <a:hlinkClick r:id="rId2"/>
              </a:rPr>
              <a:t>K-12 Health Knowledge and Skills Development Outcomes (By grade level)</a:t>
            </a:r>
            <a:endParaRPr lang="en-US" sz="3200" dirty="0">
              <a:solidFill>
                <a:schemeClr val="tx1"/>
              </a:solidFill>
              <a:latin typeface="Calibri" pitchFamily="34" charset="0"/>
              <a:cs typeface="Calibri" pitchFamily="34" charset="0"/>
            </a:endParaRPr>
          </a:p>
          <a:p>
            <a:pPr marL="695325" indent="-290513">
              <a:buSzPct val="40000"/>
              <a:buNone/>
            </a:pPr>
            <a:endParaRPr lang="en-US" sz="3200" dirty="0">
              <a:solidFill>
                <a:schemeClr val="tx1"/>
              </a:solidFill>
              <a:latin typeface="Calibri" pitchFamily="34" charset="0"/>
              <a:cs typeface="Calibri" pitchFamily="34" charset="0"/>
            </a:endParaRPr>
          </a:p>
          <a:p>
            <a:pPr marL="695325" indent="-290513">
              <a:buSzPct val="40000"/>
            </a:pPr>
            <a:r>
              <a:rPr lang="en-US" sz="2400" dirty="0">
                <a:solidFill>
                  <a:schemeClr val="tx1"/>
                </a:solidFill>
                <a:latin typeface="Calibri" pitchFamily="34" charset="0"/>
                <a:cs typeface="Calibri" pitchFamily="34" charset="0"/>
                <a:hlinkClick r:id="rId2"/>
              </a:rPr>
              <a:t>K-12 Health Knowledge and Skills Development Outcomes (By Health Topic</a:t>
            </a:r>
            <a:endParaRPr lang="en-US" dirty="0"/>
          </a:p>
        </p:txBody>
      </p:sp>
    </p:spTree>
    <p:extLst>
      <p:ext uri="{BB962C8B-B14F-4D97-AF65-F5344CB8AC3E}">
        <p14:creationId xmlns:p14="http://schemas.microsoft.com/office/powerpoint/2010/main" val="13991420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0B2FB9-E7E5-4786-BE98-B343269D506E}"/>
              </a:ext>
            </a:extLst>
          </p:cNvPr>
          <p:cNvSpPr>
            <a:spLocks noGrp="1"/>
          </p:cNvSpPr>
          <p:nvPr>
            <p:ph type="title"/>
          </p:nvPr>
        </p:nvSpPr>
        <p:spPr>
          <a:xfrm>
            <a:off x="1474848" y="332912"/>
            <a:ext cx="9242304" cy="984603"/>
          </a:xfrm>
        </p:spPr>
        <p:txBody>
          <a:bodyPr/>
          <a:lstStyle/>
          <a:p>
            <a:r>
              <a:rPr lang="en-US" dirty="0"/>
              <a:t>PIC Trainings and Resources</a:t>
            </a:r>
          </a:p>
        </p:txBody>
      </p:sp>
      <p:sp>
        <p:nvSpPr>
          <p:cNvPr id="3" name="Content Placeholder 2">
            <a:extLst>
              <a:ext uri="{FF2B5EF4-FFF2-40B4-BE49-F238E27FC236}">
                <a16:creationId xmlns:a16="http://schemas.microsoft.com/office/drawing/2014/main" id="{C9E0A306-72A2-4898-9821-3AB3506ED924}"/>
              </a:ext>
            </a:extLst>
          </p:cNvPr>
          <p:cNvSpPr>
            <a:spLocks noGrp="1"/>
          </p:cNvSpPr>
          <p:nvPr>
            <p:ph idx="1"/>
          </p:nvPr>
        </p:nvSpPr>
        <p:spPr>
          <a:xfrm>
            <a:off x="1563442" y="1535838"/>
            <a:ext cx="10018713" cy="4989250"/>
          </a:xfrm>
        </p:spPr>
        <p:txBody>
          <a:bodyPr>
            <a:normAutofit fontScale="85000" lnSpcReduction="20000"/>
          </a:bodyPr>
          <a:lstStyle/>
          <a:p>
            <a:pPr>
              <a:lnSpc>
                <a:spcPct val="100000"/>
              </a:lnSpc>
            </a:pPr>
            <a:r>
              <a:rPr lang="en-US" dirty="0"/>
              <a:t>Prerequisite</a:t>
            </a:r>
          </a:p>
          <a:p>
            <a:pPr lvl="1"/>
            <a:r>
              <a:rPr lang="en-US" sz="2400" dirty="0"/>
              <a:t>PDE SAS Webinar</a:t>
            </a:r>
          </a:p>
          <a:p>
            <a:pPr lvl="1"/>
            <a:r>
              <a:rPr lang="en-US" sz="2400" dirty="0"/>
              <a:t>HPED Outcomes 101</a:t>
            </a:r>
          </a:p>
          <a:p>
            <a:pPr>
              <a:lnSpc>
                <a:spcPct val="100000"/>
              </a:lnSpc>
            </a:pPr>
            <a:r>
              <a:rPr lang="en-US" dirty="0"/>
              <a:t>Training Opportunities</a:t>
            </a:r>
          </a:p>
          <a:p>
            <a:pPr lvl="1">
              <a:lnSpc>
                <a:spcPct val="100000"/>
              </a:lnSpc>
            </a:pPr>
            <a:r>
              <a:rPr lang="en-US" sz="2400" dirty="0"/>
              <a:t>Training Modules (Higher Ed/Administrators/PreK-12)</a:t>
            </a:r>
          </a:p>
          <a:p>
            <a:pPr lvl="2"/>
            <a:r>
              <a:rPr lang="en-US" sz="2200" dirty="0"/>
              <a:t>Understanding the Outcomes</a:t>
            </a:r>
          </a:p>
          <a:p>
            <a:pPr lvl="2"/>
            <a:r>
              <a:rPr lang="en-US" sz="2200" dirty="0"/>
              <a:t>Curriculum Mapping/Development</a:t>
            </a:r>
          </a:p>
          <a:p>
            <a:pPr lvl="2"/>
            <a:r>
              <a:rPr lang="en-US" sz="2200" dirty="0"/>
              <a:t>Assessment Development</a:t>
            </a:r>
          </a:p>
          <a:p>
            <a:pPr lvl="1"/>
            <a:r>
              <a:rPr lang="en-US" sz="2600" dirty="0"/>
              <a:t>Follow-up webinars (as needed)</a:t>
            </a:r>
            <a:endParaRPr lang="en-US" sz="2200" dirty="0"/>
          </a:p>
          <a:p>
            <a:r>
              <a:rPr lang="en-US" sz="2500" dirty="0"/>
              <a:t>Resources</a:t>
            </a:r>
          </a:p>
          <a:p>
            <a:pPr lvl="1"/>
            <a:r>
              <a:rPr lang="en-US" sz="2400" dirty="0"/>
              <a:t>Assessment Toolkits</a:t>
            </a:r>
          </a:p>
          <a:p>
            <a:pPr lvl="1"/>
            <a:r>
              <a:rPr lang="en-US" sz="2400" dirty="0"/>
              <a:t>Lesson Plan Template</a:t>
            </a:r>
          </a:p>
          <a:p>
            <a:pPr lvl="1"/>
            <a:r>
              <a:rPr lang="en-US" sz="2400" dirty="0"/>
              <a:t>Curriculum Materials</a:t>
            </a:r>
          </a:p>
        </p:txBody>
      </p:sp>
    </p:spTree>
    <p:extLst>
      <p:ext uri="{BB962C8B-B14F-4D97-AF65-F5344CB8AC3E}">
        <p14:creationId xmlns:p14="http://schemas.microsoft.com/office/powerpoint/2010/main" val="35172611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E4CF04-37FF-4D86-A2E2-F721C1BA9953}"/>
              </a:ext>
            </a:extLst>
          </p:cNvPr>
          <p:cNvSpPr>
            <a:spLocks noGrp="1"/>
          </p:cNvSpPr>
          <p:nvPr>
            <p:ph type="title"/>
          </p:nvPr>
        </p:nvSpPr>
        <p:spPr>
          <a:xfrm>
            <a:off x="1563442" y="466250"/>
            <a:ext cx="9242304" cy="984603"/>
          </a:xfrm>
        </p:spPr>
        <p:txBody>
          <a:bodyPr/>
          <a:lstStyle/>
          <a:p>
            <a:r>
              <a:rPr lang="en-US" dirty="0"/>
              <a:t>PA Proud</a:t>
            </a:r>
          </a:p>
        </p:txBody>
      </p:sp>
      <p:sp>
        <p:nvSpPr>
          <p:cNvPr id="3" name="Content Placeholder 2">
            <a:extLst>
              <a:ext uri="{FF2B5EF4-FFF2-40B4-BE49-F238E27FC236}">
                <a16:creationId xmlns:a16="http://schemas.microsoft.com/office/drawing/2014/main" id="{94A244BF-0DDA-4491-92A3-8166C94C709D}"/>
              </a:ext>
            </a:extLst>
          </p:cNvPr>
          <p:cNvSpPr>
            <a:spLocks noGrp="1"/>
          </p:cNvSpPr>
          <p:nvPr>
            <p:ph idx="1"/>
          </p:nvPr>
        </p:nvSpPr>
        <p:spPr>
          <a:xfrm>
            <a:off x="1563442" y="2083778"/>
            <a:ext cx="10018713" cy="3686707"/>
          </a:xfrm>
        </p:spPr>
        <p:txBody>
          <a:bodyPr>
            <a:normAutofit/>
          </a:bodyPr>
          <a:lstStyle/>
          <a:p>
            <a:r>
              <a:rPr lang="en-US" dirty="0"/>
              <a:t>Enhance the delivery of trainings for health and physical educators.</a:t>
            </a:r>
          </a:p>
          <a:p>
            <a:r>
              <a:rPr lang="en-US" dirty="0"/>
              <a:t>Provide a better education to our youth.</a:t>
            </a:r>
          </a:p>
          <a:p>
            <a:r>
              <a:rPr lang="en-US" dirty="0"/>
              <a:t>Encourage lifelong physical activity.</a:t>
            </a:r>
          </a:p>
          <a:p>
            <a:r>
              <a:rPr lang="en-US" dirty="0"/>
              <a:t>Become an advocate for physical and health literacy.</a:t>
            </a:r>
          </a:p>
          <a:p>
            <a:r>
              <a:rPr lang="en-US" dirty="0"/>
              <a:t>Collaborate with all health and physical education professionals.</a:t>
            </a:r>
          </a:p>
          <a:p>
            <a:r>
              <a:rPr lang="en-US" dirty="0"/>
              <a:t>Share resources.</a:t>
            </a:r>
          </a:p>
          <a:p>
            <a:r>
              <a:rPr lang="en-US" dirty="0"/>
              <a:t>Reduce the behavioral risks for our students.</a:t>
            </a:r>
          </a:p>
          <a:p>
            <a:endParaRPr lang="en-US" dirty="0"/>
          </a:p>
        </p:txBody>
      </p:sp>
    </p:spTree>
    <p:extLst>
      <p:ext uri="{BB962C8B-B14F-4D97-AF65-F5344CB8AC3E}">
        <p14:creationId xmlns:p14="http://schemas.microsoft.com/office/powerpoint/2010/main" val="8531935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B4B413-8571-476D-B380-9EFEF19E198F}"/>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6D3DB5DD-38C6-4CCC-A720-55F976A3371C}"/>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3169995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4593D3-4F9B-44C3-80AA-8B56830148F6}"/>
              </a:ext>
            </a:extLst>
          </p:cNvPr>
          <p:cNvSpPr>
            <a:spLocks noGrp="1"/>
          </p:cNvSpPr>
          <p:nvPr>
            <p:ph type="title"/>
          </p:nvPr>
        </p:nvSpPr>
        <p:spPr/>
        <p:txBody>
          <a:bodyPr/>
          <a:lstStyle/>
          <a:p>
            <a:r>
              <a:rPr lang="en-US" dirty="0"/>
              <a:t>Thank You</a:t>
            </a:r>
          </a:p>
        </p:txBody>
      </p:sp>
      <p:sp>
        <p:nvSpPr>
          <p:cNvPr id="3" name="Content Placeholder 2">
            <a:extLst>
              <a:ext uri="{FF2B5EF4-FFF2-40B4-BE49-F238E27FC236}">
                <a16:creationId xmlns:a16="http://schemas.microsoft.com/office/drawing/2014/main" id="{1EA14926-5F0E-4935-B65D-D1F7B9BEF3C0}"/>
              </a:ext>
            </a:extLst>
          </p:cNvPr>
          <p:cNvSpPr>
            <a:spLocks noGrp="1"/>
          </p:cNvSpPr>
          <p:nvPr>
            <p:ph idx="1"/>
          </p:nvPr>
        </p:nvSpPr>
        <p:spPr>
          <a:xfrm>
            <a:off x="2139518" y="2083778"/>
            <a:ext cx="9442637" cy="4414676"/>
          </a:xfrm>
        </p:spPr>
        <p:txBody>
          <a:bodyPr>
            <a:normAutofit fontScale="47500" lnSpcReduction="20000"/>
          </a:bodyPr>
          <a:lstStyle/>
          <a:p>
            <a:pPr marL="0" indent="0">
              <a:buNone/>
            </a:pPr>
            <a:r>
              <a:rPr lang="en-US" sz="4400" dirty="0">
                <a:latin typeface="Calibri" panose="020F0502020204030204" pitchFamily="34" charset="0"/>
                <a:cs typeface="Calibri" panose="020F0502020204030204" pitchFamily="34" charset="0"/>
              </a:rPr>
              <a:t>Dr. Kim Razzano										Nick Slotterback</a:t>
            </a:r>
          </a:p>
          <a:p>
            <a:pPr marL="0" indent="0">
              <a:buNone/>
            </a:pPr>
            <a:r>
              <a:rPr lang="en-US" sz="4400" b="1" dirty="0">
                <a:latin typeface="Calibri" panose="020F0502020204030204" pitchFamily="34" charset="0"/>
                <a:cs typeface="Calibri" panose="020F0502020204030204" pitchFamily="34" charset="0"/>
                <a:hlinkClick r:id="rId2"/>
              </a:rPr>
              <a:t>krazzano@esu.edu</a:t>
            </a:r>
            <a:r>
              <a:rPr lang="en-US" sz="4400" b="1" dirty="0">
                <a:latin typeface="Calibri" panose="020F0502020204030204" pitchFamily="34" charset="0"/>
                <a:cs typeface="Calibri" panose="020F0502020204030204" pitchFamily="34" charset="0"/>
              </a:rPr>
              <a:t>									</a:t>
            </a:r>
            <a:r>
              <a:rPr lang="en-US" sz="4400" b="1" dirty="0">
                <a:latin typeface="Calibri" panose="020F0502020204030204" pitchFamily="34" charset="0"/>
                <a:cs typeface="Calibri" panose="020F0502020204030204" pitchFamily="34" charset="0"/>
                <a:hlinkClick r:id="rId3"/>
              </a:rPr>
              <a:t>nslotterba@pa.gov</a:t>
            </a:r>
            <a:endParaRPr lang="en-US" sz="4400" b="1" dirty="0">
              <a:latin typeface="Calibri" panose="020F0502020204030204" pitchFamily="34" charset="0"/>
              <a:cs typeface="Calibri" panose="020F0502020204030204" pitchFamily="34" charset="0"/>
            </a:endParaRPr>
          </a:p>
          <a:p>
            <a:pPr marL="0" indent="0">
              <a:buNone/>
            </a:pPr>
            <a:endParaRPr lang="en-US" sz="4400" b="1" dirty="0">
              <a:latin typeface="Calibri" panose="020F0502020204030204" pitchFamily="34" charset="0"/>
              <a:cs typeface="Calibri" panose="020F0502020204030204" pitchFamily="34" charset="0"/>
            </a:endParaRPr>
          </a:p>
          <a:p>
            <a:pPr marL="0" indent="0">
              <a:buNone/>
            </a:pPr>
            <a:endParaRPr lang="en-US" sz="4400" dirty="0">
              <a:latin typeface="Calibri" panose="020F0502020204030204" pitchFamily="34" charset="0"/>
              <a:cs typeface="Calibri" panose="020F0502020204030204" pitchFamily="34" charset="0"/>
            </a:endParaRPr>
          </a:p>
          <a:p>
            <a:pPr marL="0" indent="0">
              <a:buNone/>
            </a:pPr>
            <a:r>
              <a:rPr lang="en-US" sz="4400" dirty="0">
                <a:latin typeface="Calibri" panose="020F0502020204030204" pitchFamily="34" charset="0"/>
                <a:cs typeface="Calibri" panose="020F0502020204030204" pitchFamily="34" charset="0"/>
              </a:rPr>
              <a:t>Jeffrey Jacobs										Dr. Jennifer Rudella</a:t>
            </a:r>
          </a:p>
          <a:p>
            <a:pPr marL="0" indent="0">
              <a:buNone/>
            </a:pPr>
            <a:r>
              <a:rPr lang="en-US" sz="4400" b="1" dirty="0">
                <a:solidFill>
                  <a:schemeClr val="accent2"/>
                </a:solidFill>
                <a:latin typeface="Calibri" panose="020F0502020204030204" pitchFamily="34" charset="0"/>
                <a:cs typeface="Calibri" panose="020F0502020204030204" pitchFamily="34" charset="0"/>
                <a:hlinkClick r:id="rId4"/>
              </a:rPr>
              <a:t>jjacobshpe@gmail.com</a:t>
            </a:r>
            <a:r>
              <a:rPr lang="en-US" sz="4400" b="1" dirty="0">
                <a:solidFill>
                  <a:schemeClr val="accent2"/>
                </a:solidFill>
                <a:latin typeface="Calibri" panose="020F0502020204030204" pitchFamily="34" charset="0"/>
                <a:cs typeface="Calibri" panose="020F0502020204030204" pitchFamily="34" charset="0"/>
              </a:rPr>
              <a:t>								</a:t>
            </a:r>
            <a:r>
              <a:rPr lang="en-US" sz="4400" b="1" dirty="0">
                <a:solidFill>
                  <a:schemeClr val="accent2"/>
                </a:solidFill>
                <a:latin typeface="Calibri" panose="020F0502020204030204" pitchFamily="34" charset="0"/>
                <a:cs typeface="Calibri" panose="020F0502020204030204" pitchFamily="34" charset="0"/>
                <a:hlinkClick r:id="rId5"/>
              </a:rPr>
              <a:t>jlr1147@lockhaven.edu</a:t>
            </a:r>
            <a:endParaRPr lang="en-US" sz="4400" b="1" dirty="0">
              <a:solidFill>
                <a:schemeClr val="accent2"/>
              </a:solidFill>
              <a:latin typeface="Calibri" panose="020F0502020204030204" pitchFamily="34" charset="0"/>
              <a:cs typeface="Calibri" panose="020F0502020204030204" pitchFamily="34" charset="0"/>
            </a:endParaRPr>
          </a:p>
          <a:p>
            <a:pPr marL="0" indent="0">
              <a:buNone/>
            </a:pPr>
            <a:endParaRPr lang="en-US" sz="4400" b="1" dirty="0">
              <a:solidFill>
                <a:schemeClr val="accent2">
                  <a:lumMod val="75000"/>
                </a:schemeClr>
              </a:solidFill>
              <a:latin typeface="Calibri" panose="020F0502020204030204" pitchFamily="34" charset="0"/>
              <a:cs typeface="Calibri" panose="020F0502020204030204" pitchFamily="34" charset="0"/>
            </a:endParaRPr>
          </a:p>
          <a:p>
            <a:pPr marL="0" indent="0">
              <a:buNone/>
            </a:pPr>
            <a:endParaRPr lang="en-US" sz="4400" dirty="0">
              <a:latin typeface="Calibri" panose="020F0502020204030204" pitchFamily="34" charset="0"/>
              <a:cs typeface="Calibri" panose="020F0502020204030204" pitchFamily="34" charset="0"/>
            </a:endParaRPr>
          </a:p>
          <a:p>
            <a:pPr marL="0" indent="0">
              <a:buNone/>
            </a:pPr>
            <a:endParaRPr lang="en-US" sz="4400" dirty="0">
              <a:latin typeface="Calibri" panose="020F0502020204030204" pitchFamily="34" charset="0"/>
              <a:cs typeface="Calibri" panose="020F0502020204030204" pitchFamily="34" charset="0"/>
            </a:endParaRPr>
          </a:p>
          <a:p>
            <a:pPr marL="0" indent="0">
              <a:buNone/>
            </a:pPr>
            <a:r>
              <a:rPr lang="en-US" sz="4400" dirty="0">
                <a:latin typeface="Calibri" panose="020F0502020204030204" pitchFamily="34" charset="0"/>
                <a:cs typeface="Calibri" panose="020F0502020204030204" pitchFamily="34" charset="0"/>
              </a:rPr>
              <a:t>Dr. Cindy Allen										Dr. Jennifer Butz</a:t>
            </a:r>
          </a:p>
          <a:p>
            <a:pPr marL="0" indent="0">
              <a:buNone/>
            </a:pPr>
            <a:r>
              <a:rPr lang="en-US" sz="4400" b="1" u="sng" dirty="0">
                <a:solidFill>
                  <a:schemeClr val="accent2">
                    <a:lumMod val="75000"/>
                  </a:schemeClr>
                </a:solidFill>
                <a:latin typeface="Calibri" panose="020F0502020204030204" pitchFamily="34" charset="0"/>
                <a:cs typeface="Calibri" panose="020F0502020204030204" pitchFamily="34" charset="0"/>
                <a:hlinkClick r:id="rId6"/>
              </a:rPr>
              <a:t>callen2@lockhaven.edu</a:t>
            </a:r>
            <a:r>
              <a:rPr lang="en-US" sz="4400" dirty="0">
                <a:solidFill>
                  <a:schemeClr val="accent2">
                    <a:lumMod val="75000"/>
                  </a:schemeClr>
                </a:solidFill>
                <a:latin typeface="Calibri" panose="020F0502020204030204" pitchFamily="34" charset="0"/>
                <a:cs typeface="Calibri" panose="020F0502020204030204" pitchFamily="34" charset="0"/>
              </a:rPr>
              <a:t>								</a:t>
            </a:r>
            <a:r>
              <a:rPr lang="en-US" sz="4400" b="1" dirty="0">
                <a:solidFill>
                  <a:schemeClr val="accent2">
                    <a:lumMod val="75000"/>
                  </a:schemeClr>
                </a:solidFill>
                <a:latin typeface="Calibri" panose="020F0502020204030204" pitchFamily="34" charset="0"/>
                <a:cs typeface="Calibri" panose="020F0502020204030204" pitchFamily="34" charset="0"/>
                <a:hlinkClick r:id="rId7"/>
              </a:rPr>
              <a:t>jbutz@nlsd.org</a:t>
            </a:r>
            <a:endParaRPr lang="en-US" sz="4400" b="1" dirty="0">
              <a:solidFill>
                <a:schemeClr val="accent2">
                  <a:lumMod val="75000"/>
                </a:schemeClr>
              </a:solidFill>
              <a:latin typeface="Calibri" panose="020F0502020204030204" pitchFamily="34" charset="0"/>
              <a:cs typeface="Calibri" panose="020F0502020204030204" pitchFamily="34" charset="0"/>
            </a:endParaRPr>
          </a:p>
          <a:p>
            <a:pPr marL="0" indent="0">
              <a:buNone/>
            </a:pPr>
            <a:endParaRPr lang="en-US" dirty="0"/>
          </a:p>
        </p:txBody>
      </p:sp>
    </p:spTree>
    <p:extLst>
      <p:ext uri="{BB962C8B-B14F-4D97-AF65-F5344CB8AC3E}">
        <p14:creationId xmlns:p14="http://schemas.microsoft.com/office/powerpoint/2010/main" val="10372303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93A87-A94C-4626-BE17-83A040DD271A}"/>
              </a:ext>
            </a:extLst>
          </p:cNvPr>
          <p:cNvSpPr>
            <a:spLocks noGrp="1"/>
          </p:cNvSpPr>
          <p:nvPr>
            <p:ph type="title"/>
          </p:nvPr>
        </p:nvSpPr>
        <p:spPr/>
        <p:txBody>
          <a:bodyPr/>
          <a:lstStyle/>
          <a:p>
            <a:r>
              <a:rPr lang="en-US" dirty="0"/>
              <a:t>Outcomes Brief History</a:t>
            </a:r>
          </a:p>
        </p:txBody>
      </p:sp>
      <p:sp>
        <p:nvSpPr>
          <p:cNvPr id="3" name="Content Placeholder 2">
            <a:extLst>
              <a:ext uri="{FF2B5EF4-FFF2-40B4-BE49-F238E27FC236}">
                <a16:creationId xmlns:a16="http://schemas.microsoft.com/office/drawing/2014/main" id="{4FD45AE5-A246-4CA4-9749-713D61F1114F}"/>
              </a:ext>
            </a:extLst>
          </p:cNvPr>
          <p:cNvSpPr>
            <a:spLocks noGrp="1"/>
          </p:cNvSpPr>
          <p:nvPr>
            <p:ph idx="1"/>
          </p:nvPr>
        </p:nvSpPr>
        <p:spPr>
          <a:xfrm>
            <a:off x="1563442" y="2095130"/>
            <a:ext cx="10018713" cy="4500979"/>
          </a:xfrm>
        </p:spPr>
        <p:txBody>
          <a:bodyPr>
            <a:normAutofit/>
          </a:bodyPr>
          <a:lstStyle/>
          <a:p>
            <a:pPr marL="793750" indent="-223838">
              <a:buSzPct val="100000"/>
              <a:buFont typeface="Arial" pitchFamily="34" charset="0"/>
              <a:buChar char="•"/>
            </a:pPr>
            <a:r>
              <a:rPr lang="en-US" sz="2000" dirty="0">
                <a:latin typeface="Calibri" pitchFamily="34" charset="0"/>
                <a:cs typeface="Calibri" pitchFamily="34" charset="0"/>
              </a:rPr>
              <a:t>Process began in January of 2016</a:t>
            </a:r>
          </a:p>
          <a:p>
            <a:pPr marL="793750" lvl="1" indent="-223838">
              <a:buSzPct val="100000"/>
              <a:buFont typeface="Arial" pitchFamily="34" charset="0"/>
              <a:buChar char="•"/>
            </a:pPr>
            <a:r>
              <a:rPr lang="en-US" sz="2000" dirty="0">
                <a:latin typeface="Calibri" pitchFamily="34" charset="0"/>
                <a:cs typeface="Calibri" pitchFamily="34" charset="0"/>
              </a:rPr>
              <a:t>Group Reviews of Outcomes - edits, spelling, grammar, etc.</a:t>
            </a:r>
          </a:p>
          <a:p>
            <a:pPr marL="793750" lvl="1" indent="-223838">
              <a:buSzPct val="100000"/>
              <a:buFont typeface="Arial" pitchFamily="34" charset="0"/>
              <a:buChar char="•"/>
            </a:pPr>
            <a:r>
              <a:rPr lang="en-US" sz="2000" dirty="0">
                <a:latin typeface="Calibri" pitchFamily="34" charset="0"/>
                <a:cs typeface="Calibri" pitchFamily="34" charset="0"/>
              </a:rPr>
              <a:t>Invited State Agencies to review H/PE outcomes</a:t>
            </a:r>
          </a:p>
          <a:p>
            <a:pPr marL="793750" lvl="1" indent="-223838">
              <a:buSzPct val="100000"/>
              <a:buFont typeface="Arial" pitchFamily="34" charset="0"/>
              <a:buChar char="•"/>
            </a:pPr>
            <a:r>
              <a:rPr lang="en-US" sz="2000" dirty="0">
                <a:latin typeface="Calibri" pitchFamily="34" charset="0"/>
                <a:cs typeface="Calibri" pitchFamily="34" charset="0"/>
              </a:rPr>
              <a:t>Reviewed comments/suggestions from state department reviews</a:t>
            </a:r>
          </a:p>
          <a:p>
            <a:pPr marL="793750" lvl="1" indent="-223838">
              <a:buSzPct val="100000"/>
              <a:buFont typeface="Arial" pitchFamily="34" charset="0"/>
              <a:buChar char="•"/>
            </a:pPr>
            <a:r>
              <a:rPr lang="en-US" sz="2000" dirty="0">
                <a:latin typeface="Calibri" pitchFamily="34" charset="0"/>
                <a:cs typeface="Calibri" pitchFamily="34" charset="0"/>
              </a:rPr>
              <a:t>Reviewed by professionals throughout the state</a:t>
            </a:r>
          </a:p>
          <a:p>
            <a:pPr marL="793750" lvl="1" indent="-223838">
              <a:buSzPct val="100000"/>
              <a:buFont typeface="Arial" pitchFamily="34" charset="0"/>
              <a:buChar char="•"/>
            </a:pPr>
            <a:r>
              <a:rPr lang="en-US" sz="2000" dirty="0">
                <a:latin typeface="Calibri" pitchFamily="34" charset="0"/>
                <a:cs typeface="Calibri" pitchFamily="34" charset="0"/>
              </a:rPr>
              <a:t>Added additional content, especially for health, to include mandated  and current topics</a:t>
            </a:r>
            <a:endParaRPr lang="en-US" sz="1100" b="1" dirty="0">
              <a:latin typeface="Calibri" pitchFamily="34" charset="0"/>
              <a:cs typeface="Calibri" pitchFamily="34" charset="0"/>
            </a:endParaRPr>
          </a:p>
          <a:p>
            <a:endParaRPr lang="en-US" dirty="0"/>
          </a:p>
        </p:txBody>
      </p:sp>
    </p:spTree>
    <p:extLst>
      <p:ext uri="{BB962C8B-B14F-4D97-AF65-F5344CB8AC3E}">
        <p14:creationId xmlns:p14="http://schemas.microsoft.com/office/powerpoint/2010/main" val="37746466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16ECD-DB9E-426F-A26B-CF6649C9DF69}"/>
              </a:ext>
            </a:extLst>
          </p:cNvPr>
          <p:cNvSpPr>
            <a:spLocks noGrp="1"/>
          </p:cNvSpPr>
          <p:nvPr>
            <p:ph type="title"/>
          </p:nvPr>
        </p:nvSpPr>
        <p:spPr/>
        <p:txBody>
          <a:bodyPr/>
          <a:lstStyle/>
          <a:p>
            <a:r>
              <a:rPr lang="en-US" dirty="0"/>
              <a:t>Tried to Accomplish the Following:</a:t>
            </a:r>
          </a:p>
        </p:txBody>
      </p:sp>
      <p:sp>
        <p:nvSpPr>
          <p:cNvPr id="3" name="Content Placeholder 2">
            <a:extLst>
              <a:ext uri="{FF2B5EF4-FFF2-40B4-BE49-F238E27FC236}">
                <a16:creationId xmlns:a16="http://schemas.microsoft.com/office/drawing/2014/main" id="{F80E7449-8857-449D-BFD2-1CDF015B67B9}"/>
              </a:ext>
            </a:extLst>
          </p:cNvPr>
          <p:cNvSpPr>
            <a:spLocks noGrp="1"/>
          </p:cNvSpPr>
          <p:nvPr>
            <p:ph idx="1"/>
          </p:nvPr>
        </p:nvSpPr>
        <p:spPr>
          <a:xfrm>
            <a:off x="1563442" y="1828800"/>
            <a:ext cx="10018713" cy="4785064"/>
          </a:xfrm>
        </p:spPr>
        <p:txBody>
          <a:bodyPr>
            <a:normAutofit/>
          </a:bodyPr>
          <a:lstStyle/>
          <a:p>
            <a:endParaRPr lang="en-US" sz="2400" dirty="0"/>
          </a:p>
          <a:p>
            <a:endParaRPr lang="en-US" dirty="0"/>
          </a:p>
          <a:p>
            <a:endParaRPr lang="en-US" sz="2400" dirty="0"/>
          </a:p>
          <a:p>
            <a:endParaRPr lang="en-US" dirty="0"/>
          </a:p>
        </p:txBody>
      </p:sp>
      <p:sp>
        <p:nvSpPr>
          <p:cNvPr id="4" name="Footer Placeholder 3">
            <a:extLst>
              <a:ext uri="{FF2B5EF4-FFF2-40B4-BE49-F238E27FC236}">
                <a16:creationId xmlns:a16="http://schemas.microsoft.com/office/drawing/2014/main" id="{6FF36375-B7E5-4215-9C18-1DC51D82F3B3}"/>
              </a:ext>
            </a:extLst>
          </p:cNvPr>
          <p:cNvSpPr>
            <a:spLocks noGrp="1"/>
          </p:cNvSpPr>
          <p:nvPr>
            <p:ph type="ftr" sz="quarter" idx="11"/>
          </p:nvPr>
        </p:nvSpPr>
        <p:spPr/>
        <p:txBody>
          <a:bodyPr/>
          <a:lstStyle/>
          <a:p>
            <a:r>
              <a:rPr lang="en-US" dirty="0"/>
              <a:t>Jeff</a:t>
            </a:r>
          </a:p>
        </p:txBody>
      </p:sp>
      <p:graphicFrame>
        <p:nvGraphicFramePr>
          <p:cNvPr id="5" name="Table 5">
            <a:extLst>
              <a:ext uri="{FF2B5EF4-FFF2-40B4-BE49-F238E27FC236}">
                <a16:creationId xmlns:a16="http://schemas.microsoft.com/office/drawing/2014/main" id="{2CA57784-6800-CBD8-CE00-FA46C3853B8D}"/>
              </a:ext>
            </a:extLst>
          </p:cNvPr>
          <p:cNvGraphicFramePr>
            <a:graphicFrameLocks noGrp="1"/>
          </p:cNvGraphicFramePr>
          <p:nvPr/>
        </p:nvGraphicFramePr>
        <p:xfrm>
          <a:off x="2032000" y="2031225"/>
          <a:ext cx="8128000" cy="3520506"/>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681378986"/>
                    </a:ext>
                  </a:extLst>
                </a:gridCol>
                <a:gridCol w="4064000">
                  <a:extLst>
                    <a:ext uri="{9D8B030D-6E8A-4147-A177-3AD203B41FA5}">
                      <a16:colId xmlns:a16="http://schemas.microsoft.com/office/drawing/2014/main" val="3432405682"/>
                    </a:ext>
                  </a:extLst>
                </a:gridCol>
              </a:tblGrid>
              <a:tr h="397705">
                <a:tc gridSpan="2">
                  <a:txBody>
                    <a:bodyPr/>
                    <a:lstStyle/>
                    <a:p>
                      <a:pPr algn="ctr"/>
                      <a:r>
                        <a:rPr lang="en-US" sz="2800" dirty="0"/>
                        <a:t>GOALS</a:t>
                      </a:r>
                    </a:p>
                  </a:txBody>
                  <a:tcPr/>
                </a:tc>
                <a:tc hMerge="1">
                  <a:txBody>
                    <a:bodyPr/>
                    <a:lstStyle/>
                    <a:p>
                      <a:endParaRPr lang="en-US" dirty="0"/>
                    </a:p>
                  </a:txBody>
                  <a:tcPr/>
                </a:tc>
                <a:extLst>
                  <a:ext uri="{0D108BD9-81ED-4DB2-BD59-A6C34878D82A}">
                    <a16:rowId xmlns:a16="http://schemas.microsoft.com/office/drawing/2014/main" val="1963671613"/>
                  </a:ext>
                </a:extLst>
              </a:tr>
              <a:tr h="695982">
                <a:tc>
                  <a:txBody>
                    <a:bodyPr/>
                    <a:lstStyle/>
                    <a:p>
                      <a:r>
                        <a:rPr lang="en-US" dirty="0"/>
                        <a:t>Make more up-to-date and relevant</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Develop helpful and appropriate resources</a:t>
                      </a:r>
                    </a:p>
                  </a:txBody>
                  <a:tcPr/>
                </a:tc>
                <a:extLst>
                  <a:ext uri="{0D108BD9-81ED-4DB2-BD59-A6C34878D82A}">
                    <a16:rowId xmlns:a16="http://schemas.microsoft.com/office/drawing/2014/main" val="1711775695"/>
                  </a:ext>
                </a:extLst>
              </a:tr>
              <a:tr h="695982">
                <a:tc>
                  <a:txBody>
                    <a:bodyPr/>
                    <a:lstStyle/>
                    <a:p>
                      <a:r>
                        <a:rPr lang="en-US" dirty="0"/>
                        <a:t>Shift from content to developmentally age-appropriate lifelong skills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Supports updates to completing a curriculum framework for health and physical education</a:t>
                      </a:r>
                    </a:p>
                  </a:txBody>
                  <a:tcPr/>
                </a:tc>
                <a:extLst>
                  <a:ext uri="{0D108BD9-81ED-4DB2-BD59-A6C34878D82A}">
                    <a16:rowId xmlns:a16="http://schemas.microsoft.com/office/drawing/2014/main" val="4146935088"/>
                  </a:ext>
                </a:extLst>
              </a:tr>
              <a:tr h="695982">
                <a:tc>
                  <a:txBody>
                    <a:bodyPr/>
                    <a:lstStyle/>
                    <a:p>
                      <a:r>
                        <a:rPr lang="en-US" dirty="0"/>
                        <a:t>Provide greater scope and depth for each outcome </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Teacher-friendly- easy to understand and use</a:t>
                      </a:r>
                    </a:p>
                  </a:txBody>
                  <a:tcPr/>
                </a:tc>
                <a:extLst>
                  <a:ext uri="{0D108BD9-81ED-4DB2-BD59-A6C34878D82A}">
                    <a16:rowId xmlns:a16="http://schemas.microsoft.com/office/drawing/2014/main" val="3906681402"/>
                  </a:ext>
                </a:extLst>
              </a:tr>
              <a:tr h="695982">
                <a:tc>
                  <a:txBody>
                    <a:bodyPr/>
                    <a:lstStyle/>
                    <a:p>
                      <a:r>
                        <a:rPr lang="en-US" dirty="0"/>
                        <a:t>Remove outcomes that were no longer relevant</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Made accessible for teachers, administrators, parents and students</a:t>
                      </a:r>
                    </a:p>
                  </a:txBody>
                  <a:tcPr/>
                </a:tc>
                <a:extLst>
                  <a:ext uri="{0D108BD9-81ED-4DB2-BD59-A6C34878D82A}">
                    <a16:rowId xmlns:a16="http://schemas.microsoft.com/office/drawing/2014/main" val="3079716342"/>
                  </a:ext>
                </a:extLst>
              </a:tr>
            </a:tbl>
          </a:graphicData>
        </a:graphic>
      </p:graphicFrame>
    </p:spTree>
    <p:extLst>
      <p:ext uri="{BB962C8B-B14F-4D97-AF65-F5344CB8AC3E}">
        <p14:creationId xmlns:p14="http://schemas.microsoft.com/office/powerpoint/2010/main" val="32907464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DF29B-E84D-4B4F-B2F0-B4D8B37603A3}"/>
              </a:ext>
            </a:extLst>
          </p:cNvPr>
          <p:cNvSpPr>
            <a:spLocks noGrp="1"/>
          </p:cNvSpPr>
          <p:nvPr>
            <p:ph type="title"/>
          </p:nvPr>
        </p:nvSpPr>
        <p:spPr/>
        <p:txBody>
          <a:bodyPr/>
          <a:lstStyle/>
          <a:p>
            <a:r>
              <a:rPr lang="en-US" dirty="0"/>
              <a:t>Health and Physical Education Benchmarks</a:t>
            </a:r>
          </a:p>
        </p:txBody>
      </p:sp>
      <p:sp>
        <p:nvSpPr>
          <p:cNvPr id="3" name="Content Placeholder 2">
            <a:extLst>
              <a:ext uri="{FF2B5EF4-FFF2-40B4-BE49-F238E27FC236}">
                <a16:creationId xmlns:a16="http://schemas.microsoft.com/office/drawing/2014/main" id="{A0EF6D32-C6AC-434C-8E8F-0DDA72763A88}"/>
              </a:ext>
            </a:extLst>
          </p:cNvPr>
          <p:cNvSpPr>
            <a:spLocks noGrp="1"/>
          </p:cNvSpPr>
          <p:nvPr>
            <p:ph idx="1"/>
          </p:nvPr>
        </p:nvSpPr>
        <p:spPr/>
        <p:txBody>
          <a:bodyPr/>
          <a:lstStyle/>
          <a:p>
            <a:r>
              <a:rPr lang="en-US" sz="2400" dirty="0">
                <a:latin typeface="Calibri" pitchFamily="34" charset="0"/>
                <a:cs typeface="Calibri" pitchFamily="34" charset="0"/>
              </a:rPr>
              <a:t>Learning outcomes for content and skills are listed for each grade but students are required to demonstrate the skills at each benchmark in 3rd, 6th, 9th, and 12</a:t>
            </a:r>
            <a:r>
              <a:rPr lang="en-US" sz="2400" baseline="30000" dirty="0">
                <a:latin typeface="Calibri" pitchFamily="34" charset="0"/>
                <a:cs typeface="Calibri" pitchFamily="34" charset="0"/>
              </a:rPr>
              <a:t>th</a:t>
            </a:r>
            <a:r>
              <a:rPr lang="en-US" sz="2400" dirty="0">
                <a:latin typeface="Calibri" pitchFamily="34" charset="0"/>
                <a:cs typeface="Calibri" pitchFamily="34" charset="0"/>
              </a:rPr>
              <a:t> grades</a:t>
            </a:r>
          </a:p>
          <a:p>
            <a:r>
              <a:rPr lang="en-US" sz="2400" dirty="0">
                <a:latin typeface="Calibri" pitchFamily="34" charset="0"/>
                <a:cs typeface="Calibri" pitchFamily="34" charset="0"/>
              </a:rPr>
              <a:t>Note for future, especially for Health education, since Health is not taught at every level especially for the elementary level, the outcomes need to be tied into other subject areas…. i.e., literature, language arts, science, etc.</a:t>
            </a:r>
            <a:endParaRPr lang="en-US" sz="1800" dirty="0">
              <a:solidFill>
                <a:srgbClr val="FF0000"/>
              </a:solidFill>
              <a:latin typeface="Calibri" pitchFamily="34" charset="0"/>
              <a:cs typeface="Calibri" pitchFamily="34" charset="0"/>
            </a:endParaRPr>
          </a:p>
        </p:txBody>
      </p:sp>
    </p:spTree>
    <p:extLst>
      <p:ext uri="{BB962C8B-B14F-4D97-AF65-F5344CB8AC3E}">
        <p14:creationId xmlns:p14="http://schemas.microsoft.com/office/powerpoint/2010/main" val="28709717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62187-3325-44CB-953A-07757713FD4E}"/>
              </a:ext>
            </a:extLst>
          </p:cNvPr>
          <p:cNvSpPr>
            <a:spLocks noGrp="1"/>
          </p:cNvSpPr>
          <p:nvPr>
            <p:ph type="title"/>
          </p:nvPr>
        </p:nvSpPr>
        <p:spPr/>
        <p:txBody>
          <a:bodyPr/>
          <a:lstStyle/>
          <a:p>
            <a:r>
              <a:rPr lang="en-US" sz="4000" dirty="0">
                <a:latin typeface="Calibri" pitchFamily="34" charset="0"/>
                <a:cs typeface="Calibri" pitchFamily="34" charset="0"/>
              </a:rPr>
              <a:t>Health Education Changes</a:t>
            </a:r>
            <a:endParaRPr lang="en-US" dirty="0"/>
          </a:p>
        </p:txBody>
      </p:sp>
      <p:sp>
        <p:nvSpPr>
          <p:cNvPr id="3" name="Content Placeholder 2">
            <a:extLst>
              <a:ext uri="{FF2B5EF4-FFF2-40B4-BE49-F238E27FC236}">
                <a16:creationId xmlns:a16="http://schemas.microsoft.com/office/drawing/2014/main" id="{C3D41B42-AAFB-4849-91F4-5C872C267A33}"/>
              </a:ext>
            </a:extLst>
          </p:cNvPr>
          <p:cNvSpPr>
            <a:spLocks noGrp="1"/>
          </p:cNvSpPr>
          <p:nvPr>
            <p:ph idx="1"/>
          </p:nvPr>
        </p:nvSpPr>
        <p:spPr/>
        <p:txBody>
          <a:bodyPr/>
          <a:lstStyle/>
          <a:p>
            <a:r>
              <a:rPr lang="en-US" dirty="0"/>
              <a:t>Added additional content (for health: Mental health, COVID-19, organ tissue donation awareness, food allergies, diabetes, LGBTQ, Lyme disease, suicide prevention, vaping/ E-Cigarettes/</a:t>
            </a:r>
            <a:r>
              <a:rPr lang="en-US" dirty="0" err="1"/>
              <a:t>Juuling</a:t>
            </a:r>
            <a:r>
              <a:rPr lang="en-US" dirty="0"/>
              <a:t>, Lead poisoning, CPR, etc.)</a:t>
            </a:r>
          </a:p>
          <a:p>
            <a:r>
              <a:rPr lang="en-US" dirty="0"/>
              <a:t>Shift from content to developmentally age-appropriate life-long skills</a:t>
            </a:r>
          </a:p>
          <a:p>
            <a:r>
              <a:rPr lang="en-US" dirty="0"/>
              <a:t>Removed outcomes that served no purpose or no purpose at a particular grade level.</a:t>
            </a:r>
          </a:p>
          <a:p>
            <a:endParaRPr lang="en-US" dirty="0"/>
          </a:p>
        </p:txBody>
      </p:sp>
    </p:spTree>
    <p:extLst>
      <p:ext uri="{BB962C8B-B14F-4D97-AF65-F5344CB8AC3E}">
        <p14:creationId xmlns:p14="http://schemas.microsoft.com/office/powerpoint/2010/main" val="12506380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453569-5171-4573-A4D9-6C010B686A88}"/>
              </a:ext>
            </a:extLst>
          </p:cNvPr>
          <p:cNvSpPr>
            <a:spLocks noGrp="1"/>
          </p:cNvSpPr>
          <p:nvPr>
            <p:ph type="title"/>
          </p:nvPr>
        </p:nvSpPr>
        <p:spPr/>
        <p:txBody>
          <a:bodyPr/>
          <a:lstStyle/>
          <a:p>
            <a:r>
              <a:rPr lang="en-US" dirty="0"/>
              <a:t>Health Education</a:t>
            </a:r>
          </a:p>
        </p:txBody>
      </p:sp>
      <p:sp>
        <p:nvSpPr>
          <p:cNvPr id="3" name="Content Placeholder 2">
            <a:extLst>
              <a:ext uri="{FF2B5EF4-FFF2-40B4-BE49-F238E27FC236}">
                <a16:creationId xmlns:a16="http://schemas.microsoft.com/office/drawing/2014/main" id="{757A6604-0FF4-401A-B68F-45E989D25520}"/>
              </a:ext>
            </a:extLst>
          </p:cNvPr>
          <p:cNvSpPr>
            <a:spLocks noGrp="1"/>
          </p:cNvSpPr>
          <p:nvPr>
            <p:ph idx="1"/>
          </p:nvPr>
        </p:nvSpPr>
        <p:spPr>
          <a:xfrm>
            <a:off x="1563442" y="2083778"/>
            <a:ext cx="10018713" cy="4070702"/>
          </a:xfrm>
        </p:spPr>
        <p:txBody>
          <a:bodyPr>
            <a:normAutofit lnSpcReduction="10000"/>
          </a:bodyPr>
          <a:lstStyle/>
          <a:p>
            <a:r>
              <a:rPr lang="en-US" dirty="0"/>
              <a:t>Health Knowledge and Skills-Based Outcomes:</a:t>
            </a:r>
          </a:p>
          <a:p>
            <a:pPr lvl="1"/>
            <a:r>
              <a:rPr lang="en-US" dirty="0"/>
              <a:t>#1 Core Concepts </a:t>
            </a:r>
          </a:p>
          <a:p>
            <a:pPr lvl="1"/>
            <a:r>
              <a:rPr lang="en-US" dirty="0"/>
              <a:t>#2-8 Health-Literacy Skills</a:t>
            </a:r>
            <a:br>
              <a:rPr lang="en-US" dirty="0"/>
            </a:br>
            <a:endParaRPr lang="en-US" dirty="0"/>
          </a:p>
          <a:p>
            <a:r>
              <a:rPr lang="en-US" dirty="0"/>
              <a:t>Benchmarks 3, 6, 9, and 12 </a:t>
            </a:r>
          </a:p>
          <a:p>
            <a:endParaRPr lang="en-US" dirty="0"/>
          </a:p>
          <a:p>
            <a:r>
              <a:rPr lang="en-US" dirty="0"/>
              <a:t>Planned outcomes for every grade level </a:t>
            </a:r>
          </a:p>
          <a:p>
            <a:endParaRPr lang="en-US" dirty="0"/>
          </a:p>
          <a:p>
            <a:r>
              <a:rPr lang="en-US" dirty="0"/>
              <a:t>Easy to follow the progression of outcomes from grade-to-grade</a:t>
            </a:r>
          </a:p>
          <a:p>
            <a:endParaRPr lang="en-US" dirty="0"/>
          </a:p>
        </p:txBody>
      </p:sp>
    </p:spTree>
    <p:extLst>
      <p:ext uri="{BB962C8B-B14F-4D97-AF65-F5344CB8AC3E}">
        <p14:creationId xmlns:p14="http://schemas.microsoft.com/office/powerpoint/2010/main" val="26801147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2CE15B-71E9-4527-9481-7355DB0239A7}"/>
              </a:ext>
            </a:extLst>
          </p:cNvPr>
          <p:cNvSpPr>
            <a:spLocks noGrp="1"/>
          </p:cNvSpPr>
          <p:nvPr>
            <p:ph type="title"/>
          </p:nvPr>
        </p:nvSpPr>
        <p:spPr>
          <a:xfrm>
            <a:off x="1106242" y="534918"/>
            <a:ext cx="9242304" cy="409645"/>
          </a:xfrm>
        </p:spPr>
        <p:txBody>
          <a:bodyPr>
            <a:normAutofit fontScale="90000"/>
          </a:bodyPr>
          <a:lstStyle/>
          <a:p>
            <a:r>
              <a:rPr lang="en-US" dirty="0"/>
              <a:t>Content and Health Literacy Skills</a:t>
            </a:r>
          </a:p>
        </p:txBody>
      </p:sp>
      <p:graphicFrame>
        <p:nvGraphicFramePr>
          <p:cNvPr id="9" name="Table 9">
            <a:extLst>
              <a:ext uri="{FF2B5EF4-FFF2-40B4-BE49-F238E27FC236}">
                <a16:creationId xmlns:a16="http://schemas.microsoft.com/office/drawing/2014/main" id="{9371CBED-44E1-D067-9E93-27D9929E88A6}"/>
              </a:ext>
            </a:extLst>
          </p:cNvPr>
          <p:cNvGraphicFramePr>
            <a:graphicFrameLocks noGrp="1"/>
          </p:cNvGraphicFramePr>
          <p:nvPr>
            <p:ph idx="1"/>
            <p:extLst>
              <p:ext uri="{D42A27DB-BD31-4B8C-83A1-F6EECF244321}">
                <p14:modId xmlns:p14="http://schemas.microsoft.com/office/powerpoint/2010/main" val="2662604337"/>
              </p:ext>
            </p:extLst>
          </p:nvPr>
        </p:nvGraphicFramePr>
        <p:xfrm>
          <a:off x="1563688" y="1405467"/>
          <a:ext cx="10018710" cy="4507966"/>
        </p:xfrm>
        <a:graphic>
          <a:graphicData uri="http://schemas.openxmlformats.org/drawingml/2006/table">
            <a:tbl>
              <a:tblPr firstRow="1" bandRow="1">
                <a:tableStyleId>{5C22544A-7EE6-4342-B048-85BDC9FD1C3A}</a:tableStyleId>
              </a:tblPr>
              <a:tblGrid>
                <a:gridCol w="3896586">
                  <a:extLst>
                    <a:ext uri="{9D8B030D-6E8A-4147-A177-3AD203B41FA5}">
                      <a16:colId xmlns:a16="http://schemas.microsoft.com/office/drawing/2014/main" val="3069568154"/>
                    </a:ext>
                  </a:extLst>
                </a:gridCol>
                <a:gridCol w="2577737">
                  <a:extLst>
                    <a:ext uri="{9D8B030D-6E8A-4147-A177-3AD203B41FA5}">
                      <a16:colId xmlns:a16="http://schemas.microsoft.com/office/drawing/2014/main" val="4240435797"/>
                    </a:ext>
                  </a:extLst>
                </a:gridCol>
                <a:gridCol w="3544387">
                  <a:extLst>
                    <a:ext uri="{9D8B030D-6E8A-4147-A177-3AD203B41FA5}">
                      <a16:colId xmlns:a16="http://schemas.microsoft.com/office/drawing/2014/main" val="1540138144"/>
                    </a:ext>
                  </a:extLst>
                </a:gridCol>
              </a:tblGrid>
              <a:tr h="391997">
                <a:tc>
                  <a:txBody>
                    <a:bodyPr/>
                    <a:lstStyle/>
                    <a:p>
                      <a:r>
                        <a:rPr lang="en-US" dirty="0"/>
                        <a:t>Topic Areas</a:t>
                      </a:r>
                    </a:p>
                  </a:txBody>
                  <a:tcPr/>
                </a:tc>
                <a:tc>
                  <a:txBody>
                    <a:bodyPr/>
                    <a:lstStyle/>
                    <a:p>
                      <a:r>
                        <a:rPr lang="en-US" dirty="0"/>
                        <a:t>Content </a:t>
                      </a:r>
                    </a:p>
                  </a:txBody>
                  <a:tcPr/>
                </a:tc>
                <a:tc>
                  <a:txBody>
                    <a:bodyPr/>
                    <a:lstStyle/>
                    <a:p>
                      <a:r>
                        <a:rPr lang="en-US" dirty="0"/>
                        <a:t>Health-Literacy Skills</a:t>
                      </a:r>
                    </a:p>
                  </a:txBody>
                  <a:tcPr/>
                </a:tc>
                <a:extLst>
                  <a:ext uri="{0D108BD9-81ED-4DB2-BD59-A6C34878D82A}">
                    <a16:rowId xmlns:a16="http://schemas.microsoft.com/office/drawing/2014/main" val="3344102190"/>
                  </a:ext>
                </a:extLst>
              </a:tr>
              <a:tr h="685995">
                <a:tc>
                  <a:txBody>
                    <a:bodyPr/>
                    <a:lstStyle/>
                    <a:p>
                      <a:r>
                        <a:rPr lang="en-US" dirty="0"/>
                        <a:t>Alcohol and Other Drugs</a:t>
                      </a:r>
                    </a:p>
                  </a:txBody>
                  <a:tcPr/>
                </a:tc>
                <a:tc>
                  <a:txBody>
                    <a:bodyPr/>
                    <a:lstStyle/>
                    <a:p>
                      <a:r>
                        <a:rPr lang="en-US" dirty="0"/>
                        <a:t>Core Concepts </a:t>
                      </a:r>
                    </a:p>
                    <a:p>
                      <a:pPr marL="285750" indent="-285750">
                        <a:buFont typeface="Arial" panose="020B0604020202020204" pitchFamily="34" charset="0"/>
                        <a:buChar char="•"/>
                      </a:pPr>
                      <a:r>
                        <a:rPr lang="en-US" dirty="0"/>
                        <a:t>not benchmark years</a:t>
                      </a:r>
                    </a:p>
                  </a:txBody>
                  <a:tcPr/>
                </a:tc>
                <a:tc>
                  <a:txBody>
                    <a:bodyPr/>
                    <a:lstStyle/>
                    <a:p>
                      <a:r>
                        <a:rPr lang="en-US" dirty="0"/>
                        <a:t>Analyzing Influences</a:t>
                      </a:r>
                    </a:p>
                  </a:txBody>
                  <a:tcPr/>
                </a:tc>
                <a:extLst>
                  <a:ext uri="{0D108BD9-81ED-4DB2-BD59-A6C34878D82A}">
                    <a16:rowId xmlns:a16="http://schemas.microsoft.com/office/drawing/2014/main" val="1220889888"/>
                  </a:ext>
                </a:extLst>
              </a:tr>
              <a:tr h="391997">
                <a:tc>
                  <a:txBody>
                    <a:bodyPr/>
                    <a:lstStyle/>
                    <a:p>
                      <a:r>
                        <a:rPr lang="en-US" dirty="0"/>
                        <a:t>Tobacco </a:t>
                      </a:r>
                    </a:p>
                  </a:txBody>
                  <a:tcPr/>
                </a:tc>
                <a:tc>
                  <a:txBody>
                    <a:bodyPr/>
                    <a:lstStyle/>
                    <a:p>
                      <a:endParaRPr lang="en-US" dirty="0"/>
                    </a:p>
                  </a:txBody>
                  <a:tcPr/>
                </a:tc>
                <a:tc>
                  <a:txBody>
                    <a:bodyPr/>
                    <a:lstStyle/>
                    <a:p>
                      <a:r>
                        <a:rPr lang="en-US" dirty="0"/>
                        <a:t>Accessing Information</a:t>
                      </a:r>
                    </a:p>
                  </a:txBody>
                  <a:tcPr/>
                </a:tc>
                <a:extLst>
                  <a:ext uri="{0D108BD9-81ED-4DB2-BD59-A6C34878D82A}">
                    <a16:rowId xmlns:a16="http://schemas.microsoft.com/office/drawing/2014/main" val="3735367562"/>
                  </a:ext>
                </a:extLst>
              </a:tr>
              <a:tr h="391997">
                <a:tc>
                  <a:txBody>
                    <a:bodyPr/>
                    <a:lstStyle/>
                    <a:p>
                      <a:r>
                        <a:rPr lang="en-US" dirty="0"/>
                        <a:t>Healthy Eating</a:t>
                      </a:r>
                    </a:p>
                  </a:txBody>
                  <a:tcPr/>
                </a:tc>
                <a:tc>
                  <a:txBody>
                    <a:bodyPr/>
                    <a:lstStyle/>
                    <a:p>
                      <a:endParaRPr lang="en-US" dirty="0"/>
                    </a:p>
                  </a:txBody>
                  <a:tcPr/>
                </a:tc>
                <a:tc>
                  <a:txBody>
                    <a:bodyPr/>
                    <a:lstStyle/>
                    <a:p>
                      <a:r>
                        <a:rPr lang="en-US" dirty="0"/>
                        <a:t>Interpersonal Communication</a:t>
                      </a:r>
                    </a:p>
                  </a:txBody>
                  <a:tcPr/>
                </a:tc>
                <a:extLst>
                  <a:ext uri="{0D108BD9-81ED-4DB2-BD59-A6C34878D82A}">
                    <a16:rowId xmlns:a16="http://schemas.microsoft.com/office/drawing/2014/main" val="1700170450"/>
                  </a:ext>
                </a:extLst>
              </a:tr>
              <a:tr h="391997">
                <a:tc>
                  <a:txBody>
                    <a:bodyPr/>
                    <a:lstStyle/>
                    <a:p>
                      <a:r>
                        <a:rPr lang="en-US" dirty="0"/>
                        <a:t>Mental and Emotional Health</a:t>
                      </a:r>
                    </a:p>
                  </a:txBody>
                  <a:tcPr/>
                </a:tc>
                <a:tc>
                  <a:txBody>
                    <a:bodyPr/>
                    <a:lstStyle/>
                    <a:p>
                      <a:endParaRPr lang="en-US" dirty="0"/>
                    </a:p>
                  </a:txBody>
                  <a:tcPr/>
                </a:tc>
                <a:tc>
                  <a:txBody>
                    <a:bodyPr/>
                    <a:lstStyle/>
                    <a:p>
                      <a:r>
                        <a:rPr lang="en-US" dirty="0"/>
                        <a:t>Decision-Making</a:t>
                      </a:r>
                    </a:p>
                  </a:txBody>
                  <a:tcPr/>
                </a:tc>
                <a:extLst>
                  <a:ext uri="{0D108BD9-81ED-4DB2-BD59-A6C34878D82A}">
                    <a16:rowId xmlns:a16="http://schemas.microsoft.com/office/drawing/2014/main" val="1655768686"/>
                  </a:ext>
                </a:extLst>
              </a:tr>
              <a:tr h="391997">
                <a:tc>
                  <a:txBody>
                    <a:bodyPr/>
                    <a:lstStyle/>
                    <a:p>
                      <a:r>
                        <a:rPr lang="en-US" dirty="0"/>
                        <a:t>Personal Health</a:t>
                      </a:r>
                    </a:p>
                  </a:txBody>
                  <a:tcPr/>
                </a:tc>
                <a:tc>
                  <a:txBody>
                    <a:bodyPr/>
                    <a:lstStyle/>
                    <a:p>
                      <a:endParaRPr lang="en-US" dirty="0"/>
                    </a:p>
                  </a:txBody>
                  <a:tcPr/>
                </a:tc>
                <a:tc>
                  <a:txBody>
                    <a:bodyPr/>
                    <a:lstStyle/>
                    <a:p>
                      <a:r>
                        <a:rPr lang="en-US" dirty="0"/>
                        <a:t>Goal-Setting</a:t>
                      </a:r>
                    </a:p>
                  </a:txBody>
                  <a:tcPr/>
                </a:tc>
                <a:extLst>
                  <a:ext uri="{0D108BD9-81ED-4DB2-BD59-A6C34878D82A}">
                    <a16:rowId xmlns:a16="http://schemas.microsoft.com/office/drawing/2014/main" val="404244419"/>
                  </a:ext>
                </a:extLst>
              </a:tr>
              <a:tr h="391997">
                <a:tc>
                  <a:txBody>
                    <a:bodyPr/>
                    <a:lstStyle/>
                    <a:p>
                      <a:r>
                        <a:rPr lang="en-US" dirty="0"/>
                        <a:t>Physical Activity</a:t>
                      </a:r>
                    </a:p>
                  </a:txBody>
                  <a:tcPr/>
                </a:tc>
                <a:tc>
                  <a:txBody>
                    <a:bodyPr/>
                    <a:lstStyle/>
                    <a:p>
                      <a:endParaRPr lang="en-US" dirty="0"/>
                    </a:p>
                  </a:txBody>
                  <a:tcPr/>
                </a:tc>
                <a:tc>
                  <a:txBody>
                    <a:bodyPr/>
                    <a:lstStyle/>
                    <a:p>
                      <a:r>
                        <a:rPr lang="en-US" dirty="0"/>
                        <a:t>Self-Management</a:t>
                      </a:r>
                    </a:p>
                  </a:txBody>
                  <a:tcPr/>
                </a:tc>
                <a:extLst>
                  <a:ext uri="{0D108BD9-81ED-4DB2-BD59-A6C34878D82A}">
                    <a16:rowId xmlns:a16="http://schemas.microsoft.com/office/drawing/2014/main" val="2048973425"/>
                  </a:ext>
                </a:extLst>
              </a:tr>
              <a:tr h="391997">
                <a:tc>
                  <a:txBody>
                    <a:bodyPr/>
                    <a:lstStyle/>
                    <a:p>
                      <a:r>
                        <a:rPr lang="en-US" dirty="0"/>
                        <a:t>Safety/Injury Prevention</a:t>
                      </a:r>
                    </a:p>
                  </a:txBody>
                  <a:tcPr/>
                </a:tc>
                <a:tc>
                  <a:txBody>
                    <a:bodyPr/>
                    <a:lstStyle/>
                    <a:p>
                      <a:endParaRPr lang="en-US" dirty="0"/>
                    </a:p>
                  </a:txBody>
                  <a:tcPr/>
                </a:tc>
                <a:tc>
                  <a:txBody>
                    <a:bodyPr/>
                    <a:lstStyle/>
                    <a:p>
                      <a:r>
                        <a:rPr lang="en-US" dirty="0"/>
                        <a:t>Advocacy</a:t>
                      </a:r>
                    </a:p>
                  </a:txBody>
                  <a:tcPr/>
                </a:tc>
                <a:extLst>
                  <a:ext uri="{0D108BD9-81ED-4DB2-BD59-A6C34878D82A}">
                    <a16:rowId xmlns:a16="http://schemas.microsoft.com/office/drawing/2014/main" val="1447636337"/>
                  </a:ext>
                </a:extLst>
              </a:tr>
              <a:tr h="391997">
                <a:tc>
                  <a:txBody>
                    <a:bodyPr/>
                    <a:lstStyle/>
                    <a:p>
                      <a:r>
                        <a:rPr lang="en-US" dirty="0"/>
                        <a:t>Violence Prevention</a:t>
                      </a:r>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700444503"/>
                  </a:ext>
                </a:extLst>
              </a:tr>
              <a:tr h="685995">
                <a:tc>
                  <a:txBody>
                    <a:bodyPr/>
                    <a:lstStyle/>
                    <a:p>
                      <a:r>
                        <a:rPr lang="en-US"/>
                        <a:t>Healthy </a:t>
                      </a:r>
                      <a:r>
                        <a:rPr lang="en-US" dirty="0"/>
                        <a:t>Relationships (K-6)/Sexual Health (7-12)</a:t>
                      </a:r>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655780614"/>
                  </a:ext>
                </a:extLst>
              </a:tr>
            </a:tbl>
          </a:graphicData>
        </a:graphic>
      </p:graphicFrame>
    </p:spTree>
    <p:extLst>
      <p:ext uri="{BB962C8B-B14F-4D97-AF65-F5344CB8AC3E}">
        <p14:creationId xmlns:p14="http://schemas.microsoft.com/office/powerpoint/2010/main" val="22646728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C5D98-D8A1-4A48-B055-CDC16771E8BA}"/>
              </a:ext>
            </a:extLst>
          </p:cNvPr>
          <p:cNvSpPr>
            <a:spLocks noGrp="1"/>
          </p:cNvSpPr>
          <p:nvPr>
            <p:ph type="title"/>
          </p:nvPr>
        </p:nvSpPr>
        <p:spPr>
          <a:xfrm>
            <a:off x="1606305" y="456725"/>
            <a:ext cx="9242304" cy="984603"/>
          </a:xfrm>
        </p:spPr>
        <p:txBody>
          <a:bodyPr/>
          <a:lstStyle/>
          <a:p>
            <a:r>
              <a:rPr lang="en-US" dirty="0"/>
              <a:t>Health Education Outcomes</a:t>
            </a:r>
          </a:p>
        </p:txBody>
      </p:sp>
      <p:sp>
        <p:nvSpPr>
          <p:cNvPr id="3" name="Content Placeholder 2">
            <a:extLst>
              <a:ext uri="{FF2B5EF4-FFF2-40B4-BE49-F238E27FC236}">
                <a16:creationId xmlns:a16="http://schemas.microsoft.com/office/drawing/2014/main" id="{4979D468-5FFB-4FD4-B82C-BF797A6FE3BB}"/>
              </a:ext>
            </a:extLst>
          </p:cNvPr>
          <p:cNvSpPr>
            <a:spLocks noGrp="1"/>
          </p:cNvSpPr>
          <p:nvPr>
            <p:ph idx="1"/>
          </p:nvPr>
        </p:nvSpPr>
        <p:spPr/>
        <p:txBody>
          <a:bodyPr/>
          <a:lstStyle/>
          <a:p>
            <a:r>
              <a:rPr lang="en-US" sz="2000" dirty="0"/>
              <a:t>Dark Purple- Core Concepts</a:t>
            </a:r>
          </a:p>
          <a:p>
            <a:r>
              <a:rPr lang="en-US" sz="2000" dirty="0"/>
              <a:t>Light Blue-Health Literacy Skills</a:t>
            </a:r>
          </a:p>
          <a:p>
            <a:r>
              <a:rPr lang="en-US" sz="2000" dirty="0"/>
              <a:t>Rainbow Color – Health Content</a:t>
            </a:r>
          </a:p>
          <a:p>
            <a:r>
              <a:rPr lang="en-US" sz="2000" dirty="0"/>
              <a:t>White - Outcome</a:t>
            </a:r>
          </a:p>
          <a:p>
            <a:endParaRPr lang="en-US" dirty="0"/>
          </a:p>
        </p:txBody>
      </p:sp>
      <p:pic>
        <p:nvPicPr>
          <p:cNvPr id="8" name="Picture 7">
            <a:extLst>
              <a:ext uri="{FF2B5EF4-FFF2-40B4-BE49-F238E27FC236}">
                <a16:creationId xmlns:a16="http://schemas.microsoft.com/office/drawing/2014/main" id="{D4A67680-D716-5D16-DAE5-724F5361B7FE}"/>
              </a:ext>
            </a:extLst>
          </p:cNvPr>
          <p:cNvPicPr>
            <a:picLocks noChangeAspect="1"/>
          </p:cNvPicPr>
          <p:nvPr/>
        </p:nvPicPr>
        <p:blipFill>
          <a:blip r:embed="rId2"/>
          <a:stretch>
            <a:fillRect/>
          </a:stretch>
        </p:blipFill>
        <p:spPr>
          <a:xfrm>
            <a:off x="5925807" y="1441328"/>
            <a:ext cx="5656348" cy="5290887"/>
          </a:xfrm>
          <a:prstGeom prst="rect">
            <a:avLst/>
          </a:prstGeom>
        </p:spPr>
      </p:pic>
    </p:spTree>
    <p:extLst>
      <p:ext uri="{BB962C8B-B14F-4D97-AF65-F5344CB8AC3E}">
        <p14:creationId xmlns:p14="http://schemas.microsoft.com/office/powerpoint/2010/main" val="14491373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4F7F32B-80F4-422C-9B4E-21F79CE8A656}"/>
              </a:ext>
            </a:extLst>
          </p:cNvPr>
          <p:cNvSpPr>
            <a:spLocks noGrp="1"/>
          </p:cNvSpPr>
          <p:nvPr>
            <p:ph type="title"/>
          </p:nvPr>
        </p:nvSpPr>
        <p:spPr>
          <a:xfrm>
            <a:off x="1484311" y="292219"/>
            <a:ext cx="10018713" cy="1162050"/>
          </a:xfrm>
        </p:spPr>
        <p:txBody>
          <a:bodyPr/>
          <a:lstStyle/>
          <a:p>
            <a:r>
              <a:rPr lang="en-US" dirty="0"/>
              <a:t>Health Education Outcomes</a:t>
            </a:r>
          </a:p>
        </p:txBody>
      </p:sp>
      <p:sp>
        <p:nvSpPr>
          <p:cNvPr id="7" name="Text Placeholder 6">
            <a:extLst>
              <a:ext uri="{FF2B5EF4-FFF2-40B4-BE49-F238E27FC236}">
                <a16:creationId xmlns:a16="http://schemas.microsoft.com/office/drawing/2014/main" id="{180582EB-A615-4278-B052-A41FAFEA1F72}"/>
              </a:ext>
            </a:extLst>
          </p:cNvPr>
          <p:cNvSpPr>
            <a:spLocks noGrp="1"/>
          </p:cNvSpPr>
          <p:nvPr>
            <p:ph type="body" sz="quarter" idx="3"/>
          </p:nvPr>
        </p:nvSpPr>
        <p:spPr>
          <a:xfrm>
            <a:off x="6809465" y="1353688"/>
            <a:ext cx="4622537" cy="576262"/>
          </a:xfrm>
        </p:spPr>
        <p:txBody>
          <a:bodyPr/>
          <a:lstStyle/>
          <a:p>
            <a:pPr algn="ctr"/>
            <a:r>
              <a:rPr lang="en-US" sz="2000" dirty="0"/>
              <a:t>9</a:t>
            </a:r>
            <a:r>
              <a:rPr lang="en-US" sz="2000" baseline="30000" dirty="0"/>
              <a:t>th</a:t>
            </a:r>
            <a:r>
              <a:rPr lang="en-US" sz="2000" dirty="0"/>
              <a:t> Grade Nutrition Benchmark</a:t>
            </a:r>
            <a:br>
              <a:rPr lang="en-US" sz="2000" dirty="0"/>
            </a:br>
            <a:r>
              <a:rPr lang="en-US" sz="2000" dirty="0"/>
              <a:t>Analyzing Influences</a:t>
            </a:r>
          </a:p>
        </p:txBody>
      </p:sp>
      <p:sp>
        <p:nvSpPr>
          <p:cNvPr id="2" name="Footer Placeholder 1">
            <a:extLst>
              <a:ext uri="{FF2B5EF4-FFF2-40B4-BE49-F238E27FC236}">
                <a16:creationId xmlns:a16="http://schemas.microsoft.com/office/drawing/2014/main" id="{3AA6BC91-C0F9-4567-A49E-F14FD19CFF19}"/>
              </a:ext>
            </a:extLst>
          </p:cNvPr>
          <p:cNvSpPr>
            <a:spLocks noGrp="1"/>
          </p:cNvSpPr>
          <p:nvPr>
            <p:ph type="ftr" sz="quarter" idx="11"/>
          </p:nvPr>
        </p:nvSpPr>
        <p:spPr/>
        <p:txBody>
          <a:bodyPr/>
          <a:lstStyle/>
          <a:p>
            <a:r>
              <a:rPr lang="en-US" dirty="0"/>
              <a:t>Jen</a:t>
            </a:r>
          </a:p>
        </p:txBody>
      </p:sp>
      <p:sp>
        <p:nvSpPr>
          <p:cNvPr id="5" name="Text Placeholder 4">
            <a:extLst>
              <a:ext uri="{FF2B5EF4-FFF2-40B4-BE49-F238E27FC236}">
                <a16:creationId xmlns:a16="http://schemas.microsoft.com/office/drawing/2014/main" id="{A840AB9B-0116-4C4E-9E2D-F42D1B3F4077}"/>
              </a:ext>
            </a:extLst>
          </p:cNvPr>
          <p:cNvSpPr>
            <a:spLocks noGrp="1"/>
          </p:cNvSpPr>
          <p:nvPr>
            <p:ph type="body" idx="1"/>
          </p:nvPr>
        </p:nvSpPr>
        <p:spPr>
          <a:xfrm>
            <a:off x="1886479" y="1353688"/>
            <a:ext cx="4607188" cy="576262"/>
          </a:xfrm>
        </p:spPr>
        <p:txBody>
          <a:bodyPr/>
          <a:lstStyle/>
          <a:p>
            <a:pPr algn="ctr"/>
            <a:r>
              <a:rPr lang="en-US" sz="2000" dirty="0"/>
              <a:t>8</a:t>
            </a:r>
            <a:r>
              <a:rPr lang="en-US" sz="2000" baseline="30000" dirty="0"/>
              <a:t>th</a:t>
            </a:r>
            <a:r>
              <a:rPr lang="en-US" sz="2000" dirty="0"/>
              <a:t> Grade Nutrition </a:t>
            </a:r>
            <a:br>
              <a:rPr lang="en-US" sz="2000" dirty="0"/>
            </a:br>
            <a:r>
              <a:rPr lang="en-US" sz="2000" dirty="0"/>
              <a:t>Core Concepts &amp; Analyzing Influences</a:t>
            </a:r>
          </a:p>
        </p:txBody>
      </p:sp>
      <p:sp>
        <p:nvSpPr>
          <p:cNvPr id="6" name="Content Placeholder 5">
            <a:extLst>
              <a:ext uri="{FF2B5EF4-FFF2-40B4-BE49-F238E27FC236}">
                <a16:creationId xmlns:a16="http://schemas.microsoft.com/office/drawing/2014/main" id="{3E4B95DC-A140-D554-2E7A-1239B9061935}"/>
              </a:ext>
            </a:extLst>
          </p:cNvPr>
          <p:cNvSpPr>
            <a:spLocks noGrp="1"/>
          </p:cNvSpPr>
          <p:nvPr>
            <p:ph sz="half" idx="2"/>
          </p:nvPr>
        </p:nvSpPr>
        <p:spPr/>
        <p:txBody>
          <a:bodyPr/>
          <a:lstStyle/>
          <a:p>
            <a:endParaRPr lang="en-US"/>
          </a:p>
        </p:txBody>
      </p:sp>
      <p:pic>
        <p:nvPicPr>
          <p:cNvPr id="9" name="Picture 8">
            <a:extLst>
              <a:ext uri="{FF2B5EF4-FFF2-40B4-BE49-F238E27FC236}">
                <a16:creationId xmlns:a16="http://schemas.microsoft.com/office/drawing/2014/main" id="{B2BCEC99-9C0F-D3F0-DB06-03000276636A}"/>
              </a:ext>
            </a:extLst>
          </p:cNvPr>
          <p:cNvPicPr>
            <a:picLocks noChangeAspect="1"/>
          </p:cNvPicPr>
          <p:nvPr/>
        </p:nvPicPr>
        <p:blipFill>
          <a:blip r:embed="rId2"/>
          <a:stretch>
            <a:fillRect/>
          </a:stretch>
        </p:blipFill>
        <p:spPr>
          <a:xfrm>
            <a:off x="1327978" y="2102538"/>
            <a:ext cx="5301318" cy="2532216"/>
          </a:xfrm>
          <a:prstGeom prst="rect">
            <a:avLst/>
          </a:prstGeom>
        </p:spPr>
      </p:pic>
      <p:sp>
        <p:nvSpPr>
          <p:cNvPr id="11" name="Content Placeholder 10">
            <a:extLst>
              <a:ext uri="{FF2B5EF4-FFF2-40B4-BE49-F238E27FC236}">
                <a16:creationId xmlns:a16="http://schemas.microsoft.com/office/drawing/2014/main" id="{A4E9DA03-5801-D947-6832-4333E4A28022}"/>
              </a:ext>
            </a:extLst>
          </p:cNvPr>
          <p:cNvSpPr>
            <a:spLocks noGrp="1"/>
          </p:cNvSpPr>
          <p:nvPr>
            <p:ph sz="quarter" idx="4"/>
          </p:nvPr>
        </p:nvSpPr>
        <p:spPr/>
        <p:txBody>
          <a:bodyPr/>
          <a:lstStyle/>
          <a:p>
            <a:endParaRPr lang="en-US" dirty="0"/>
          </a:p>
        </p:txBody>
      </p:sp>
      <p:pic>
        <p:nvPicPr>
          <p:cNvPr id="13" name="Picture 12">
            <a:extLst>
              <a:ext uri="{FF2B5EF4-FFF2-40B4-BE49-F238E27FC236}">
                <a16:creationId xmlns:a16="http://schemas.microsoft.com/office/drawing/2014/main" id="{5DA2EBCA-7AFE-E008-38C3-D4E18925BB9E}"/>
              </a:ext>
            </a:extLst>
          </p:cNvPr>
          <p:cNvPicPr>
            <a:picLocks noChangeAspect="1"/>
          </p:cNvPicPr>
          <p:nvPr/>
        </p:nvPicPr>
        <p:blipFill>
          <a:blip r:embed="rId3"/>
          <a:stretch>
            <a:fillRect/>
          </a:stretch>
        </p:blipFill>
        <p:spPr>
          <a:xfrm>
            <a:off x="6749854" y="2375647"/>
            <a:ext cx="5290500" cy="1586753"/>
          </a:xfrm>
          <a:prstGeom prst="rect">
            <a:avLst/>
          </a:prstGeom>
        </p:spPr>
      </p:pic>
    </p:spTree>
    <p:extLst>
      <p:ext uri="{BB962C8B-B14F-4D97-AF65-F5344CB8AC3E}">
        <p14:creationId xmlns:p14="http://schemas.microsoft.com/office/powerpoint/2010/main" val="425885667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Parallax</Template>
  <TotalTime>30792</TotalTime>
  <Words>939</Words>
  <Application>Microsoft Office PowerPoint</Application>
  <PresentationFormat>Widescreen</PresentationFormat>
  <Paragraphs>150</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Corbel</vt:lpstr>
      <vt:lpstr>Parallax</vt:lpstr>
      <vt:lpstr>PA Health and Physical Education  PreK-12 Knowledge and Skills-Based Outcomes</vt:lpstr>
      <vt:lpstr>Outcomes Brief History</vt:lpstr>
      <vt:lpstr>Tried to Accomplish the Following:</vt:lpstr>
      <vt:lpstr>Health and Physical Education Benchmarks</vt:lpstr>
      <vt:lpstr>Health Education Changes</vt:lpstr>
      <vt:lpstr>Health Education</vt:lpstr>
      <vt:lpstr>Content and Health Literacy Skills</vt:lpstr>
      <vt:lpstr>Health Education Outcomes</vt:lpstr>
      <vt:lpstr>Health Education Outcomes</vt:lpstr>
      <vt:lpstr>Physical Education</vt:lpstr>
      <vt:lpstr>Physical Education Outcomes</vt:lpstr>
      <vt:lpstr>Physical Education Outcomes</vt:lpstr>
      <vt:lpstr>Accessing the Outcomes on the SAS Portal</vt:lpstr>
      <vt:lpstr>These are the 3 files you will want to access:</vt:lpstr>
      <vt:lpstr>PIC Trainings and Resources</vt:lpstr>
      <vt:lpstr>PA Proud</vt:lpstr>
      <vt:lpstr>Questions?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 Health and Physical Education  PreK-12 Knowledge and Skills-Based Outcomes</dc:title>
  <dc:creator>Rudella, Jennifer L. (jlr1147)</dc:creator>
  <cp:lastModifiedBy>Slotterback, Nicholas</cp:lastModifiedBy>
  <cp:revision>11</cp:revision>
  <dcterms:created xsi:type="dcterms:W3CDTF">2022-02-21T13:44:55Z</dcterms:created>
  <dcterms:modified xsi:type="dcterms:W3CDTF">2023-01-25T13:01:05Z</dcterms:modified>
</cp:coreProperties>
</file>