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306" r:id="rId3"/>
    <p:sldId id="282" r:id="rId4"/>
    <p:sldId id="259" r:id="rId5"/>
    <p:sldId id="263" r:id="rId6"/>
    <p:sldId id="301" r:id="rId7"/>
    <p:sldId id="258" r:id="rId8"/>
    <p:sldId id="260" r:id="rId9"/>
    <p:sldId id="308" r:id="rId10"/>
    <p:sldId id="296" r:id="rId11"/>
    <p:sldId id="309" r:id="rId12"/>
    <p:sldId id="275" r:id="rId13"/>
    <p:sldId id="302" r:id="rId14"/>
    <p:sldId id="264" r:id="rId15"/>
    <p:sldId id="310" r:id="rId16"/>
    <p:sldId id="276" r:id="rId17"/>
    <p:sldId id="277" r:id="rId18"/>
    <p:sldId id="297" r:id="rId19"/>
    <p:sldId id="298" r:id="rId20"/>
    <p:sldId id="304" r:id="rId21"/>
    <p:sldId id="287" r:id="rId22"/>
    <p:sldId id="288" r:id="rId23"/>
    <p:sldId id="289" r:id="rId24"/>
    <p:sldId id="290" r:id="rId25"/>
    <p:sldId id="291" r:id="rId26"/>
    <p:sldId id="292" r:id="rId27"/>
    <p:sldId id="293" r:id="rId28"/>
    <p:sldId id="270" r:id="rId29"/>
    <p:sldId id="273" r:id="rId30"/>
    <p:sldId id="305" r:id="rId31"/>
    <p:sldId id="284" r:id="rId32"/>
    <p:sldId id="285" r:id="rId33"/>
    <p:sldId id="299" r:id="rId34"/>
    <p:sldId id="307" r:id="rId35"/>
    <p:sldId id="300" r:id="rId36"/>
    <p:sldId id="279" r:id="rId37"/>
    <p:sldId id="317"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BA8681-96FE-409E-9B36-094DD8C746BF}" v="5" dt="2023-01-23T18:35:00.1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57" d="100"/>
          <a:sy n="57" d="100"/>
        </p:scale>
        <p:origin x="78" y="1176"/>
      </p:cViewPr>
      <p:guideLst/>
    </p:cSldViewPr>
  </p:slideViewPr>
  <p:notesTextViewPr>
    <p:cViewPr>
      <p:scale>
        <a:sx n="1" d="1"/>
        <a:sy n="1" d="1"/>
      </p:scale>
      <p:origin x="0" y="0"/>
    </p:cViewPr>
  </p:notesTextViewPr>
  <p:notesViewPr>
    <p:cSldViewPr snapToGrid="0">
      <p:cViewPr varScale="1">
        <p:scale>
          <a:sx n="85" d="100"/>
          <a:sy n="85" d="100"/>
        </p:scale>
        <p:origin x="2910" y="6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Rudella" userId="feff42b6-2567-4200-9a25-d606891f7d29" providerId="ADAL" clId="{EBBA8681-96FE-409E-9B36-094DD8C746BF}"/>
    <pc:docChg chg="custSel addSld delSld modSld">
      <pc:chgData name="Jennifer Rudella" userId="feff42b6-2567-4200-9a25-d606891f7d29" providerId="ADAL" clId="{EBBA8681-96FE-409E-9B36-094DD8C746BF}" dt="2023-01-23T18:35:45.433" v="8" actId="1076"/>
      <pc:docMkLst>
        <pc:docMk/>
      </pc:docMkLst>
      <pc:sldChg chg="modSp mod">
        <pc:chgData name="Jennifer Rudella" userId="feff42b6-2567-4200-9a25-d606891f7d29" providerId="ADAL" clId="{EBBA8681-96FE-409E-9B36-094DD8C746BF}" dt="2023-01-23T18:28:12.939" v="5" actId="20577"/>
        <pc:sldMkLst>
          <pc:docMk/>
          <pc:sldMk cId="36116568" sldId="264"/>
        </pc:sldMkLst>
        <pc:graphicFrameChg chg="mod modGraphic">
          <ac:chgData name="Jennifer Rudella" userId="feff42b6-2567-4200-9a25-d606891f7d29" providerId="ADAL" clId="{EBBA8681-96FE-409E-9B36-094DD8C746BF}" dt="2023-01-23T18:28:12.939" v="5" actId="20577"/>
          <ac:graphicFrameMkLst>
            <pc:docMk/>
            <pc:sldMk cId="36116568" sldId="264"/>
            <ac:graphicFrameMk id="8" creationId="{FB9975E4-B858-45EB-8A19-50BE07ABBBE0}"/>
          </ac:graphicFrameMkLst>
        </pc:graphicFrameChg>
      </pc:sldChg>
      <pc:sldChg chg="del">
        <pc:chgData name="Jennifer Rudella" userId="feff42b6-2567-4200-9a25-d606891f7d29" providerId="ADAL" clId="{EBBA8681-96FE-409E-9B36-094DD8C746BF}" dt="2023-01-23T18:35:01.686" v="7" actId="47"/>
        <pc:sldMkLst>
          <pc:docMk/>
          <pc:sldMk cId="1037230376" sldId="281"/>
        </pc:sldMkLst>
      </pc:sldChg>
      <pc:sldChg chg="addSp delSp modSp mod">
        <pc:chgData name="Jennifer Rudella" userId="feff42b6-2567-4200-9a25-d606891f7d29" providerId="ADAL" clId="{EBBA8681-96FE-409E-9B36-094DD8C746BF}" dt="2023-01-23T18:27:35.713" v="3"/>
        <pc:sldMkLst>
          <pc:docMk/>
          <pc:sldMk cId="788209037" sldId="302"/>
        </pc:sldMkLst>
        <pc:graphicFrameChg chg="add del mod">
          <ac:chgData name="Jennifer Rudella" userId="feff42b6-2567-4200-9a25-d606891f7d29" providerId="ADAL" clId="{EBBA8681-96FE-409E-9B36-094DD8C746BF}" dt="2023-01-23T18:27:34.094" v="1"/>
          <ac:graphicFrameMkLst>
            <pc:docMk/>
            <pc:sldMk cId="788209037" sldId="302"/>
            <ac:graphicFrameMk id="3" creationId="{9FCCB183-B4E0-942B-B6EE-F8BF424FE477}"/>
          </ac:graphicFrameMkLst>
        </pc:graphicFrameChg>
        <pc:graphicFrameChg chg="add mod">
          <ac:chgData name="Jennifer Rudella" userId="feff42b6-2567-4200-9a25-d606891f7d29" providerId="ADAL" clId="{EBBA8681-96FE-409E-9B36-094DD8C746BF}" dt="2023-01-23T18:27:35.713" v="3"/>
          <ac:graphicFrameMkLst>
            <pc:docMk/>
            <pc:sldMk cId="788209037" sldId="302"/>
            <ac:graphicFrameMk id="5" creationId="{AABA4751-BE4F-8F0B-4D26-9842528A5C1B}"/>
          </ac:graphicFrameMkLst>
        </pc:graphicFrameChg>
        <pc:graphicFrameChg chg="del">
          <ac:chgData name="Jennifer Rudella" userId="feff42b6-2567-4200-9a25-d606891f7d29" providerId="ADAL" clId="{EBBA8681-96FE-409E-9B36-094DD8C746BF}" dt="2023-01-23T18:27:35.291" v="2" actId="478"/>
          <ac:graphicFrameMkLst>
            <pc:docMk/>
            <pc:sldMk cId="788209037" sldId="302"/>
            <ac:graphicFrameMk id="7" creationId="{C8C4ACD4-A486-619A-EA23-8E895DD49564}"/>
          </ac:graphicFrameMkLst>
        </pc:graphicFrameChg>
      </pc:sldChg>
      <pc:sldChg chg="modSp mod">
        <pc:chgData name="Jennifer Rudella" userId="feff42b6-2567-4200-9a25-d606891f7d29" providerId="ADAL" clId="{EBBA8681-96FE-409E-9B36-094DD8C746BF}" dt="2023-01-23T18:35:45.433" v="8" actId="1076"/>
        <pc:sldMkLst>
          <pc:docMk/>
          <pc:sldMk cId="348434995" sldId="310"/>
        </pc:sldMkLst>
        <pc:spChg chg="mod">
          <ac:chgData name="Jennifer Rudella" userId="feff42b6-2567-4200-9a25-d606891f7d29" providerId="ADAL" clId="{EBBA8681-96FE-409E-9B36-094DD8C746BF}" dt="2023-01-23T18:35:45.433" v="8" actId="1076"/>
          <ac:spMkLst>
            <pc:docMk/>
            <pc:sldMk cId="348434995" sldId="310"/>
            <ac:spMk id="3" creationId="{3842FA35-B021-4EC8-AEFB-CE8FC309EA93}"/>
          </ac:spMkLst>
        </pc:spChg>
      </pc:sldChg>
      <pc:sldChg chg="add">
        <pc:chgData name="Jennifer Rudella" userId="feff42b6-2567-4200-9a25-d606891f7d29" providerId="ADAL" clId="{EBBA8681-96FE-409E-9B36-094DD8C746BF}" dt="2023-01-23T18:35:00.133" v="6"/>
        <pc:sldMkLst>
          <pc:docMk/>
          <pc:sldMk cId="3285821720" sldId="317"/>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hyperlink" Target="https://www.pdesas.org/Community/communitycontent?communityid=14" TargetMode="Externa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3" Type="http://schemas.openxmlformats.org/officeDocument/2006/relationships/hyperlink" Target="https://www.pdesas.org/Community/communitycontent?communityid=14" TargetMode="External"/><Relationship Id="rId7" Type="http://schemas.openxmlformats.org/officeDocument/2006/relationships/image" Target="../media/image13.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3DF525-4E1C-44D6-B758-044E6E7B156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1847A87-96FE-4BBB-9BF1-23F3FDE5967B}">
      <dgm:prSet/>
      <dgm:spPr/>
      <dgm:t>
        <a:bodyPr/>
        <a:lstStyle/>
        <a:p>
          <a:pPr>
            <a:lnSpc>
              <a:spcPct val="100000"/>
            </a:lnSpc>
          </a:pPr>
          <a:r>
            <a:rPr lang="en-US">
              <a:hlinkClick xmlns:r="http://schemas.openxmlformats.org/officeDocument/2006/relationships" r:id="rId1"/>
            </a:rPr>
            <a:t>K-12 Physical Education Knowledge and Skills Development Outcomes</a:t>
          </a:r>
          <a:endParaRPr lang="en-US"/>
        </a:p>
      </dgm:t>
    </dgm:pt>
    <dgm:pt modelId="{BFB62E4D-1CC6-4278-BA54-F359734CDC77}" type="parTrans" cxnId="{40A3E631-83D5-4F46-96E0-1360C290D3FA}">
      <dgm:prSet/>
      <dgm:spPr/>
      <dgm:t>
        <a:bodyPr/>
        <a:lstStyle/>
        <a:p>
          <a:endParaRPr lang="en-US"/>
        </a:p>
      </dgm:t>
    </dgm:pt>
    <dgm:pt modelId="{E27F459B-E1FD-4640-8F97-16C2BDDBA055}" type="sibTrans" cxnId="{40A3E631-83D5-4F46-96E0-1360C290D3FA}">
      <dgm:prSet/>
      <dgm:spPr/>
      <dgm:t>
        <a:bodyPr/>
        <a:lstStyle/>
        <a:p>
          <a:endParaRPr lang="en-US"/>
        </a:p>
      </dgm:t>
    </dgm:pt>
    <dgm:pt modelId="{68056172-A609-435A-AD72-A41CDA4AF101}">
      <dgm:prSet/>
      <dgm:spPr/>
      <dgm:t>
        <a:bodyPr/>
        <a:lstStyle/>
        <a:p>
          <a:pPr>
            <a:lnSpc>
              <a:spcPct val="100000"/>
            </a:lnSpc>
          </a:pPr>
          <a:r>
            <a:rPr lang="en-US" dirty="0">
              <a:hlinkClick xmlns:r="http://schemas.openxmlformats.org/officeDocument/2006/relationships" r:id="rId1"/>
            </a:rPr>
            <a:t>K-12 Health Knowledge and Skills Development Outcomes (By grade level)</a:t>
          </a:r>
          <a:endParaRPr lang="en-US" dirty="0"/>
        </a:p>
      </dgm:t>
    </dgm:pt>
    <dgm:pt modelId="{9B52B095-8464-4C98-9F29-7CC2793B15B0}" type="parTrans" cxnId="{0EC8885B-8DAE-454E-9508-60A5F567EC57}">
      <dgm:prSet/>
      <dgm:spPr/>
      <dgm:t>
        <a:bodyPr/>
        <a:lstStyle/>
        <a:p>
          <a:endParaRPr lang="en-US"/>
        </a:p>
      </dgm:t>
    </dgm:pt>
    <dgm:pt modelId="{9CCC4518-C3AC-40C2-8AD3-3411E352BCCF}" type="sibTrans" cxnId="{0EC8885B-8DAE-454E-9508-60A5F567EC57}">
      <dgm:prSet/>
      <dgm:spPr/>
      <dgm:t>
        <a:bodyPr/>
        <a:lstStyle/>
        <a:p>
          <a:endParaRPr lang="en-US"/>
        </a:p>
      </dgm:t>
    </dgm:pt>
    <dgm:pt modelId="{5278AA14-1000-456D-8865-289CD983504F}">
      <dgm:prSet/>
      <dgm:spPr/>
      <dgm:t>
        <a:bodyPr/>
        <a:lstStyle/>
        <a:p>
          <a:pPr>
            <a:lnSpc>
              <a:spcPct val="100000"/>
            </a:lnSpc>
          </a:pPr>
          <a:r>
            <a:rPr lang="en-US">
              <a:hlinkClick xmlns:r="http://schemas.openxmlformats.org/officeDocument/2006/relationships" r:id="rId1"/>
            </a:rPr>
            <a:t>K-12 Health Knowledge and Skills Development Outcomes (By Health Topic</a:t>
          </a:r>
          <a:endParaRPr lang="en-US"/>
        </a:p>
      </dgm:t>
    </dgm:pt>
    <dgm:pt modelId="{658E5E76-2403-43F9-BB7C-4978EC1BA334}" type="parTrans" cxnId="{D5D07093-7C9C-490E-9D51-4F3F652C73DB}">
      <dgm:prSet/>
      <dgm:spPr/>
      <dgm:t>
        <a:bodyPr/>
        <a:lstStyle/>
        <a:p>
          <a:endParaRPr lang="en-US"/>
        </a:p>
      </dgm:t>
    </dgm:pt>
    <dgm:pt modelId="{5185DAB9-C068-4836-B0E2-B42F89F0B9BD}" type="sibTrans" cxnId="{D5D07093-7C9C-490E-9D51-4F3F652C73DB}">
      <dgm:prSet/>
      <dgm:spPr/>
      <dgm:t>
        <a:bodyPr/>
        <a:lstStyle/>
        <a:p>
          <a:endParaRPr lang="en-US"/>
        </a:p>
      </dgm:t>
    </dgm:pt>
    <dgm:pt modelId="{0B627F7E-6A82-4B40-9D9B-9F9AF9F9EEBB}" type="pres">
      <dgm:prSet presAssocID="{233DF525-4E1C-44D6-B758-044E6E7B1562}" presName="root" presStyleCnt="0">
        <dgm:presLayoutVars>
          <dgm:dir/>
          <dgm:resizeHandles val="exact"/>
        </dgm:presLayoutVars>
      </dgm:prSet>
      <dgm:spPr/>
    </dgm:pt>
    <dgm:pt modelId="{8A8E2CC4-E140-49D0-A10F-386560712416}" type="pres">
      <dgm:prSet presAssocID="{81847A87-96FE-4BBB-9BF1-23F3FDE5967B}" presName="compNode" presStyleCnt="0"/>
      <dgm:spPr/>
    </dgm:pt>
    <dgm:pt modelId="{BDAE596F-C661-4F6F-B986-545EB9A35663}" type="pres">
      <dgm:prSet presAssocID="{81847A87-96FE-4BBB-9BF1-23F3FDE5967B}" presName="bgRect" presStyleLbl="bgShp" presStyleIdx="0" presStyleCnt="3"/>
      <dgm:spPr/>
    </dgm:pt>
    <dgm:pt modelId="{910137CF-C2B1-43C9-AD34-5527E88B4680}" type="pres">
      <dgm:prSet presAssocID="{81847A87-96FE-4BBB-9BF1-23F3FDE5967B}" presName="iconRect" presStyleLbl="node1" presStyleIdx="0"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Books"/>
        </a:ext>
      </dgm:extLst>
    </dgm:pt>
    <dgm:pt modelId="{ABA42546-64F0-488A-8AB8-673BDDA83C4D}" type="pres">
      <dgm:prSet presAssocID="{81847A87-96FE-4BBB-9BF1-23F3FDE5967B}" presName="spaceRect" presStyleCnt="0"/>
      <dgm:spPr/>
    </dgm:pt>
    <dgm:pt modelId="{8F5C94CB-E771-4D75-A862-6B6C1DF4EB26}" type="pres">
      <dgm:prSet presAssocID="{81847A87-96FE-4BBB-9BF1-23F3FDE5967B}" presName="parTx" presStyleLbl="revTx" presStyleIdx="0" presStyleCnt="3">
        <dgm:presLayoutVars>
          <dgm:chMax val="0"/>
          <dgm:chPref val="0"/>
        </dgm:presLayoutVars>
      </dgm:prSet>
      <dgm:spPr/>
    </dgm:pt>
    <dgm:pt modelId="{6BF2846C-7878-445B-B7AB-BB53ABF18767}" type="pres">
      <dgm:prSet presAssocID="{E27F459B-E1FD-4640-8F97-16C2BDDBA055}" presName="sibTrans" presStyleCnt="0"/>
      <dgm:spPr/>
    </dgm:pt>
    <dgm:pt modelId="{C99A141B-9674-4557-91C1-5E02171342FA}" type="pres">
      <dgm:prSet presAssocID="{68056172-A609-435A-AD72-A41CDA4AF101}" presName="compNode" presStyleCnt="0"/>
      <dgm:spPr/>
    </dgm:pt>
    <dgm:pt modelId="{F2744919-98B7-4A68-A38E-B56F02EB5754}" type="pres">
      <dgm:prSet presAssocID="{68056172-A609-435A-AD72-A41CDA4AF101}" presName="bgRect" presStyleLbl="bgShp" presStyleIdx="1" presStyleCnt="3"/>
      <dgm:spPr/>
    </dgm:pt>
    <dgm:pt modelId="{F6DB2FB1-3FD4-47AF-BEDB-BE1976181681}" type="pres">
      <dgm:prSet presAssocID="{68056172-A609-435A-AD72-A41CDA4AF101}"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Classroom"/>
        </a:ext>
      </dgm:extLst>
    </dgm:pt>
    <dgm:pt modelId="{D44BA4DC-AD54-4B9D-B33E-8E76FD49D5F2}" type="pres">
      <dgm:prSet presAssocID="{68056172-A609-435A-AD72-A41CDA4AF101}" presName="spaceRect" presStyleCnt="0"/>
      <dgm:spPr/>
    </dgm:pt>
    <dgm:pt modelId="{1DF878C4-C951-4D62-8DF4-2F1B5E238995}" type="pres">
      <dgm:prSet presAssocID="{68056172-A609-435A-AD72-A41CDA4AF101}" presName="parTx" presStyleLbl="revTx" presStyleIdx="1" presStyleCnt="3">
        <dgm:presLayoutVars>
          <dgm:chMax val="0"/>
          <dgm:chPref val="0"/>
        </dgm:presLayoutVars>
      </dgm:prSet>
      <dgm:spPr/>
    </dgm:pt>
    <dgm:pt modelId="{E23F2DAD-F5C6-470B-8491-526FF4ECC49B}" type="pres">
      <dgm:prSet presAssocID="{9CCC4518-C3AC-40C2-8AD3-3411E352BCCF}" presName="sibTrans" presStyleCnt="0"/>
      <dgm:spPr/>
    </dgm:pt>
    <dgm:pt modelId="{1EEE6783-8233-49B6-A511-88791D8A7873}" type="pres">
      <dgm:prSet presAssocID="{5278AA14-1000-456D-8865-289CD983504F}" presName="compNode" presStyleCnt="0"/>
      <dgm:spPr/>
    </dgm:pt>
    <dgm:pt modelId="{16AFE8AD-ABC1-40E5-9FE9-18119618CFEC}" type="pres">
      <dgm:prSet presAssocID="{5278AA14-1000-456D-8865-289CD983504F}" presName="bgRect" presStyleLbl="bgShp" presStyleIdx="2" presStyleCnt="3"/>
      <dgm:spPr/>
    </dgm:pt>
    <dgm:pt modelId="{2B53202A-6C6B-4C10-8CC7-1A7358D699FB}" type="pres">
      <dgm:prSet presAssocID="{5278AA14-1000-456D-8865-289CD983504F}"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Diploma Roll"/>
        </a:ext>
      </dgm:extLst>
    </dgm:pt>
    <dgm:pt modelId="{92014075-FDCA-4200-9A84-DC2A525C834C}" type="pres">
      <dgm:prSet presAssocID="{5278AA14-1000-456D-8865-289CD983504F}" presName="spaceRect" presStyleCnt="0"/>
      <dgm:spPr/>
    </dgm:pt>
    <dgm:pt modelId="{60E9CBF5-8936-4695-856A-128778186857}" type="pres">
      <dgm:prSet presAssocID="{5278AA14-1000-456D-8865-289CD983504F}" presName="parTx" presStyleLbl="revTx" presStyleIdx="2" presStyleCnt="3">
        <dgm:presLayoutVars>
          <dgm:chMax val="0"/>
          <dgm:chPref val="0"/>
        </dgm:presLayoutVars>
      </dgm:prSet>
      <dgm:spPr/>
    </dgm:pt>
  </dgm:ptLst>
  <dgm:cxnLst>
    <dgm:cxn modelId="{0CE43C1C-648E-4227-B7FE-FB90D1DC38EB}" type="presOf" srcId="{81847A87-96FE-4BBB-9BF1-23F3FDE5967B}" destId="{8F5C94CB-E771-4D75-A862-6B6C1DF4EB26}" srcOrd="0" destOrd="0" presId="urn:microsoft.com/office/officeart/2018/2/layout/IconVerticalSolidList"/>
    <dgm:cxn modelId="{7F2C6E30-80F8-46BB-B6A4-D6A5BF1DD0A9}" type="presOf" srcId="{233DF525-4E1C-44D6-B758-044E6E7B1562}" destId="{0B627F7E-6A82-4B40-9D9B-9F9AF9F9EEBB}" srcOrd="0" destOrd="0" presId="urn:microsoft.com/office/officeart/2018/2/layout/IconVerticalSolidList"/>
    <dgm:cxn modelId="{40A3E631-83D5-4F46-96E0-1360C290D3FA}" srcId="{233DF525-4E1C-44D6-B758-044E6E7B1562}" destId="{81847A87-96FE-4BBB-9BF1-23F3FDE5967B}" srcOrd="0" destOrd="0" parTransId="{BFB62E4D-1CC6-4278-BA54-F359734CDC77}" sibTransId="{E27F459B-E1FD-4640-8F97-16C2BDDBA055}"/>
    <dgm:cxn modelId="{0EC8885B-8DAE-454E-9508-60A5F567EC57}" srcId="{233DF525-4E1C-44D6-B758-044E6E7B1562}" destId="{68056172-A609-435A-AD72-A41CDA4AF101}" srcOrd="1" destOrd="0" parTransId="{9B52B095-8464-4C98-9F29-7CC2793B15B0}" sibTransId="{9CCC4518-C3AC-40C2-8AD3-3411E352BCCF}"/>
    <dgm:cxn modelId="{8D4FA583-2DCD-4402-8B2F-575A6DD154C1}" type="presOf" srcId="{5278AA14-1000-456D-8865-289CD983504F}" destId="{60E9CBF5-8936-4695-856A-128778186857}" srcOrd="0" destOrd="0" presId="urn:microsoft.com/office/officeart/2018/2/layout/IconVerticalSolidList"/>
    <dgm:cxn modelId="{D5D07093-7C9C-490E-9D51-4F3F652C73DB}" srcId="{233DF525-4E1C-44D6-B758-044E6E7B1562}" destId="{5278AA14-1000-456D-8865-289CD983504F}" srcOrd="2" destOrd="0" parTransId="{658E5E76-2403-43F9-BB7C-4978EC1BA334}" sibTransId="{5185DAB9-C068-4836-B0E2-B42F89F0B9BD}"/>
    <dgm:cxn modelId="{27C4B3D3-5EE1-4FAD-B4D1-4449AB4C3C42}" type="presOf" srcId="{68056172-A609-435A-AD72-A41CDA4AF101}" destId="{1DF878C4-C951-4D62-8DF4-2F1B5E238995}" srcOrd="0" destOrd="0" presId="urn:microsoft.com/office/officeart/2018/2/layout/IconVerticalSolidList"/>
    <dgm:cxn modelId="{B6F7623E-9495-4620-9C43-3618B1B9FD2C}" type="presParOf" srcId="{0B627F7E-6A82-4B40-9D9B-9F9AF9F9EEBB}" destId="{8A8E2CC4-E140-49D0-A10F-386560712416}" srcOrd="0" destOrd="0" presId="urn:microsoft.com/office/officeart/2018/2/layout/IconVerticalSolidList"/>
    <dgm:cxn modelId="{882D4997-5D97-4C4D-A413-5FC2A838A62C}" type="presParOf" srcId="{8A8E2CC4-E140-49D0-A10F-386560712416}" destId="{BDAE596F-C661-4F6F-B986-545EB9A35663}" srcOrd="0" destOrd="0" presId="urn:microsoft.com/office/officeart/2018/2/layout/IconVerticalSolidList"/>
    <dgm:cxn modelId="{F44CC035-70D8-44F3-9415-984DB28F4649}" type="presParOf" srcId="{8A8E2CC4-E140-49D0-A10F-386560712416}" destId="{910137CF-C2B1-43C9-AD34-5527E88B4680}" srcOrd="1" destOrd="0" presId="urn:microsoft.com/office/officeart/2018/2/layout/IconVerticalSolidList"/>
    <dgm:cxn modelId="{79A2B994-9FB0-44A5-BBF6-6D9FDB3CF700}" type="presParOf" srcId="{8A8E2CC4-E140-49D0-A10F-386560712416}" destId="{ABA42546-64F0-488A-8AB8-673BDDA83C4D}" srcOrd="2" destOrd="0" presId="urn:microsoft.com/office/officeart/2018/2/layout/IconVerticalSolidList"/>
    <dgm:cxn modelId="{64377DB5-EEB0-45FC-A0BC-D35E372F791B}" type="presParOf" srcId="{8A8E2CC4-E140-49D0-A10F-386560712416}" destId="{8F5C94CB-E771-4D75-A862-6B6C1DF4EB26}" srcOrd="3" destOrd="0" presId="urn:microsoft.com/office/officeart/2018/2/layout/IconVerticalSolidList"/>
    <dgm:cxn modelId="{2E08C2A6-C07F-4495-A2D1-DD8A4013F1BD}" type="presParOf" srcId="{0B627F7E-6A82-4B40-9D9B-9F9AF9F9EEBB}" destId="{6BF2846C-7878-445B-B7AB-BB53ABF18767}" srcOrd="1" destOrd="0" presId="urn:microsoft.com/office/officeart/2018/2/layout/IconVerticalSolidList"/>
    <dgm:cxn modelId="{267B5E1E-D37F-4A8D-8690-6F2A3D1F19FD}" type="presParOf" srcId="{0B627F7E-6A82-4B40-9D9B-9F9AF9F9EEBB}" destId="{C99A141B-9674-4557-91C1-5E02171342FA}" srcOrd="2" destOrd="0" presId="urn:microsoft.com/office/officeart/2018/2/layout/IconVerticalSolidList"/>
    <dgm:cxn modelId="{997AA703-8C7D-4C47-ADEB-34F8F90BFEE2}" type="presParOf" srcId="{C99A141B-9674-4557-91C1-5E02171342FA}" destId="{F2744919-98B7-4A68-A38E-B56F02EB5754}" srcOrd="0" destOrd="0" presId="urn:microsoft.com/office/officeart/2018/2/layout/IconVerticalSolidList"/>
    <dgm:cxn modelId="{4D7C6361-372D-47FD-97F1-74DA81B148D8}" type="presParOf" srcId="{C99A141B-9674-4557-91C1-5E02171342FA}" destId="{F6DB2FB1-3FD4-47AF-BEDB-BE1976181681}" srcOrd="1" destOrd="0" presId="urn:microsoft.com/office/officeart/2018/2/layout/IconVerticalSolidList"/>
    <dgm:cxn modelId="{3CB60102-EFEC-4D8A-B0BC-4A0F19A2E4E8}" type="presParOf" srcId="{C99A141B-9674-4557-91C1-5E02171342FA}" destId="{D44BA4DC-AD54-4B9D-B33E-8E76FD49D5F2}" srcOrd="2" destOrd="0" presId="urn:microsoft.com/office/officeart/2018/2/layout/IconVerticalSolidList"/>
    <dgm:cxn modelId="{AF7E206F-7419-47EA-9C12-C693EA990073}" type="presParOf" srcId="{C99A141B-9674-4557-91C1-5E02171342FA}" destId="{1DF878C4-C951-4D62-8DF4-2F1B5E238995}" srcOrd="3" destOrd="0" presId="urn:microsoft.com/office/officeart/2018/2/layout/IconVerticalSolidList"/>
    <dgm:cxn modelId="{D532580C-F0E2-4B32-AE13-2AC46023134B}" type="presParOf" srcId="{0B627F7E-6A82-4B40-9D9B-9F9AF9F9EEBB}" destId="{E23F2DAD-F5C6-470B-8491-526FF4ECC49B}" srcOrd="3" destOrd="0" presId="urn:microsoft.com/office/officeart/2018/2/layout/IconVerticalSolidList"/>
    <dgm:cxn modelId="{5D9D70E9-4297-4829-8BC5-F22475E02524}" type="presParOf" srcId="{0B627F7E-6A82-4B40-9D9B-9F9AF9F9EEBB}" destId="{1EEE6783-8233-49B6-A511-88791D8A7873}" srcOrd="4" destOrd="0" presId="urn:microsoft.com/office/officeart/2018/2/layout/IconVerticalSolidList"/>
    <dgm:cxn modelId="{0C876D69-042C-4BAF-861A-8C248D3DEA61}" type="presParOf" srcId="{1EEE6783-8233-49B6-A511-88791D8A7873}" destId="{16AFE8AD-ABC1-40E5-9FE9-18119618CFEC}" srcOrd="0" destOrd="0" presId="urn:microsoft.com/office/officeart/2018/2/layout/IconVerticalSolidList"/>
    <dgm:cxn modelId="{602B4873-4A69-4AFA-AFA0-CADA81D00FD3}" type="presParOf" srcId="{1EEE6783-8233-49B6-A511-88791D8A7873}" destId="{2B53202A-6C6B-4C10-8CC7-1A7358D699FB}" srcOrd="1" destOrd="0" presId="urn:microsoft.com/office/officeart/2018/2/layout/IconVerticalSolidList"/>
    <dgm:cxn modelId="{C0FB314A-7622-4B60-911E-E5001C61EF48}" type="presParOf" srcId="{1EEE6783-8233-49B6-A511-88791D8A7873}" destId="{92014075-FDCA-4200-9A84-DC2A525C834C}" srcOrd="2" destOrd="0" presId="urn:microsoft.com/office/officeart/2018/2/layout/IconVerticalSolidList"/>
    <dgm:cxn modelId="{8FF3278E-8CDC-40E4-93B1-F32EBC29FF1A}" type="presParOf" srcId="{1EEE6783-8233-49B6-A511-88791D8A7873}" destId="{60E9CBF5-8936-4695-856A-12877818685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AE596F-C661-4F6F-B986-545EB9A35663}">
      <dsp:nvSpPr>
        <dsp:cNvPr id="0" name=""/>
        <dsp:cNvSpPr/>
      </dsp:nvSpPr>
      <dsp:spPr>
        <a:xfrm>
          <a:off x="0" y="557"/>
          <a:ext cx="6237359" cy="13043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0137CF-C2B1-43C9-AD34-5527E88B4680}">
      <dsp:nvSpPr>
        <dsp:cNvPr id="0" name=""/>
        <dsp:cNvSpPr/>
      </dsp:nvSpPr>
      <dsp:spPr>
        <a:xfrm>
          <a:off x="394561" y="294033"/>
          <a:ext cx="717384" cy="71738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F5C94CB-E771-4D75-A862-6B6C1DF4EB26}">
      <dsp:nvSpPr>
        <dsp:cNvPr id="0" name=""/>
        <dsp:cNvSpPr/>
      </dsp:nvSpPr>
      <dsp:spPr>
        <a:xfrm>
          <a:off x="1506508" y="557"/>
          <a:ext cx="4730850" cy="130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042" tIns="138042" rIns="138042" bIns="138042" numCol="1" spcCol="1270" anchor="ctr" anchorCtr="0">
          <a:noAutofit/>
        </a:bodyPr>
        <a:lstStyle/>
        <a:p>
          <a:pPr marL="0" lvl="0" indent="0" algn="l" defTabSz="977900">
            <a:lnSpc>
              <a:spcPct val="100000"/>
            </a:lnSpc>
            <a:spcBef>
              <a:spcPct val="0"/>
            </a:spcBef>
            <a:spcAft>
              <a:spcPct val="35000"/>
            </a:spcAft>
            <a:buNone/>
          </a:pPr>
          <a:r>
            <a:rPr lang="en-US" sz="2200" kern="1200">
              <a:hlinkClick xmlns:r="http://schemas.openxmlformats.org/officeDocument/2006/relationships" r:id="rId3"/>
            </a:rPr>
            <a:t>K-12 Physical Education Knowledge and Skills Development Outcomes</a:t>
          </a:r>
          <a:endParaRPr lang="en-US" sz="2200" kern="1200"/>
        </a:p>
      </dsp:txBody>
      <dsp:txXfrm>
        <a:off x="1506508" y="557"/>
        <a:ext cx="4730850" cy="1304336"/>
      </dsp:txXfrm>
    </dsp:sp>
    <dsp:sp modelId="{F2744919-98B7-4A68-A38E-B56F02EB5754}">
      <dsp:nvSpPr>
        <dsp:cNvPr id="0" name=""/>
        <dsp:cNvSpPr/>
      </dsp:nvSpPr>
      <dsp:spPr>
        <a:xfrm>
          <a:off x="0" y="1630977"/>
          <a:ext cx="6237359" cy="13043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DB2FB1-3FD4-47AF-BEDB-BE1976181681}">
      <dsp:nvSpPr>
        <dsp:cNvPr id="0" name=""/>
        <dsp:cNvSpPr/>
      </dsp:nvSpPr>
      <dsp:spPr>
        <a:xfrm>
          <a:off x="394561" y="1924453"/>
          <a:ext cx="717384" cy="717384"/>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DF878C4-C951-4D62-8DF4-2F1B5E238995}">
      <dsp:nvSpPr>
        <dsp:cNvPr id="0" name=""/>
        <dsp:cNvSpPr/>
      </dsp:nvSpPr>
      <dsp:spPr>
        <a:xfrm>
          <a:off x="1506508" y="1630977"/>
          <a:ext cx="4730850" cy="130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042" tIns="138042" rIns="138042" bIns="138042" numCol="1" spcCol="1270" anchor="ctr" anchorCtr="0">
          <a:noAutofit/>
        </a:bodyPr>
        <a:lstStyle/>
        <a:p>
          <a:pPr marL="0" lvl="0" indent="0" algn="l" defTabSz="977900">
            <a:lnSpc>
              <a:spcPct val="100000"/>
            </a:lnSpc>
            <a:spcBef>
              <a:spcPct val="0"/>
            </a:spcBef>
            <a:spcAft>
              <a:spcPct val="35000"/>
            </a:spcAft>
            <a:buNone/>
          </a:pPr>
          <a:r>
            <a:rPr lang="en-US" sz="2200" kern="1200" dirty="0">
              <a:hlinkClick xmlns:r="http://schemas.openxmlformats.org/officeDocument/2006/relationships" r:id="rId3"/>
            </a:rPr>
            <a:t>K-12 Health Knowledge and Skills Development Outcomes (By grade level)</a:t>
          </a:r>
          <a:endParaRPr lang="en-US" sz="2200" kern="1200" dirty="0"/>
        </a:p>
      </dsp:txBody>
      <dsp:txXfrm>
        <a:off x="1506508" y="1630977"/>
        <a:ext cx="4730850" cy="1304336"/>
      </dsp:txXfrm>
    </dsp:sp>
    <dsp:sp modelId="{16AFE8AD-ABC1-40E5-9FE9-18119618CFEC}">
      <dsp:nvSpPr>
        <dsp:cNvPr id="0" name=""/>
        <dsp:cNvSpPr/>
      </dsp:nvSpPr>
      <dsp:spPr>
        <a:xfrm>
          <a:off x="0" y="3261397"/>
          <a:ext cx="6237359" cy="13043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53202A-6C6B-4C10-8CC7-1A7358D699FB}">
      <dsp:nvSpPr>
        <dsp:cNvPr id="0" name=""/>
        <dsp:cNvSpPr/>
      </dsp:nvSpPr>
      <dsp:spPr>
        <a:xfrm>
          <a:off x="394561" y="3554873"/>
          <a:ext cx="717384" cy="717384"/>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0E9CBF5-8936-4695-856A-128778186857}">
      <dsp:nvSpPr>
        <dsp:cNvPr id="0" name=""/>
        <dsp:cNvSpPr/>
      </dsp:nvSpPr>
      <dsp:spPr>
        <a:xfrm>
          <a:off x="1506508" y="3261397"/>
          <a:ext cx="4730850" cy="130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042" tIns="138042" rIns="138042" bIns="138042" numCol="1" spcCol="1270" anchor="ctr" anchorCtr="0">
          <a:noAutofit/>
        </a:bodyPr>
        <a:lstStyle/>
        <a:p>
          <a:pPr marL="0" lvl="0" indent="0" algn="l" defTabSz="977900">
            <a:lnSpc>
              <a:spcPct val="100000"/>
            </a:lnSpc>
            <a:spcBef>
              <a:spcPct val="0"/>
            </a:spcBef>
            <a:spcAft>
              <a:spcPct val="35000"/>
            </a:spcAft>
            <a:buNone/>
          </a:pPr>
          <a:r>
            <a:rPr lang="en-US" sz="2200" kern="1200">
              <a:hlinkClick xmlns:r="http://schemas.openxmlformats.org/officeDocument/2006/relationships" r:id="rId3"/>
            </a:rPr>
            <a:t>K-12 Health Knowledge and Skills Development Outcomes (By Health Topic</a:t>
          </a:r>
          <a:endParaRPr lang="en-US" sz="2200" kern="1200"/>
        </a:p>
      </dsp:txBody>
      <dsp:txXfrm>
        <a:off x="1506508" y="3261397"/>
        <a:ext cx="4730850" cy="130433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EA112B-82C0-4545-A3FE-B9A4518AA95D}" type="datetimeFigureOut">
              <a:rPr lang="en-US" smtClean="0"/>
              <a:t>1/23/2023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268ED6-F942-40D5-BDF2-7EDEC13553CE}" type="slidenum">
              <a:rPr lang="en-US" smtClean="0"/>
              <a:t>‹#›</a:t>
            </a:fld>
            <a:endParaRPr lang="en-US"/>
          </a:p>
        </p:txBody>
      </p:sp>
    </p:spTree>
    <p:extLst>
      <p:ext uri="{BB962C8B-B14F-4D97-AF65-F5344CB8AC3E}">
        <p14:creationId xmlns:p14="http://schemas.microsoft.com/office/powerpoint/2010/main" val="59264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E59D06-4488-4139-A6C0-8F3E80EE01DE}" type="datetime1">
              <a:rPr lang="en-US" smtClean="0"/>
              <a:t>1/23/2023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pic>
        <p:nvPicPr>
          <p:cNvPr id="11" name="Picture 10" descr="Icon&#10;&#10;Description automatically generated">
            <a:extLst>
              <a:ext uri="{FF2B5EF4-FFF2-40B4-BE49-F238E27FC236}">
                <a16:creationId xmlns:a16="http://schemas.microsoft.com/office/drawing/2014/main" id="{8942988C-9A0D-4024-BFD4-9C4682398F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3444" y="-153981"/>
            <a:ext cx="3068099" cy="1534049"/>
          </a:xfrm>
          <a:prstGeom prst="rect">
            <a:avLst/>
          </a:prstGeom>
        </p:spPr>
      </p:pic>
    </p:spTree>
    <p:extLst>
      <p:ext uri="{BB962C8B-B14F-4D97-AF65-F5344CB8AC3E}">
        <p14:creationId xmlns:p14="http://schemas.microsoft.com/office/powerpoint/2010/main" val="156900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70B01D-83BE-49DA-BDEB-40E4B7E75CE9}" type="datetime1">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09144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29A324-566A-416B-B233-424FF92BAE76}"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940174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27D0F1-23F2-4B01-93D8-E0926D81114B}"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44494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095E42-EFF8-43CD-8F1A-49144AA2C140}"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967322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CA1A91-CFBC-4A1A-9DB9-14D86AB05215}"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2041542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CFDEE-0BAF-4C09-9A27-891C5330CC9D}"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460554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4DB77D-B074-4D33-8988-7C9CC7EF04C6}"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003908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AFF7F8-6711-4FCF-B6CB-E04C3A64302E}"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68377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63442" y="1046622"/>
            <a:ext cx="9242304" cy="984603"/>
          </a:xfrm>
        </p:spPr>
        <p:txBody>
          <a:bodyPr/>
          <a:lstStyle/>
          <a:p>
            <a:r>
              <a:rPr lang="en-US" dirty="0"/>
              <a:t>Click to edit Master title style</a:t>
            </a:r>
          </a:p>
        </p:txBody>
      </p:sp>
      <p:sp>
        <p:nvSpPr>
          <p:cNvPr id="3" name="Content Placeholder 2"/>
          <p:cNvSpPr>
            <a:spLocks noGrp="1"/>
          </p:cNvSpPr>
          <p:nvPr>
            <p:ph idx="1"/>
          </p:nvPr>
        </p:nvSpPr>
        <p:spPr>
          <a:xfrm>
            <a:off x="1563442" y="2159978"/>
            <a:ext cx="10018713" cy="3086099"/>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A83D5D8-7E67-4C10-94B7-BCEAA7B45177}"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854909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69BBEE-706A-4535-ACA3-92A1FAF3D187}" type="datetime1">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08071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926756-F725-4B20-AD5A-C0EF323A98B6}" type="datetime1">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474861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27B60F-D494-426E-BB46-2A11E7DBB3B7}" type="datetime1">
              <a:rPr lang="en-US" smtClean="0"/>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926599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B03EBF-BD6E-42F6-93EB-185C09E15854}" type="datetime1">
              <a:rPr lang="en-US" smtClean="0"/>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08867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3C960-C935-4394-9DCA-C70AF1BE2B31}" type="datetime1">
              <a:rPr lang="en-US" smtClean="0"/>
              <a:t>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538934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620509-D14C-4904-BD91-48BD4B1D0A62}" type="datetime1">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48857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3DAE69-0F32-4722-9614-25DB21D1BEAB}" type="datetime1">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80386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780D265-729C-4701-B5B6-4D8EE74C834B}" type="datetime1">
              <a:rPr lang="en-US" smtClean="0"/>
              <a:t>1/23/2023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CDD5F53-4EB8-48C9-BCD0-B4A2DBF0048B}" type="slidenum">
              <a:rPr lang="en-US" smtClean="0"/>
              <a:t>‹#›</a:t>
            </a:fld>
            <a:endParaRPr lang="en-US"/>
          </a:p>
        </p:txBody>
      </p:sp>
      <p:pic>
        <p:nvPicPr>
          <p:cNvPr id="14" name="Picture 13" descr="Icon&#10;&#10;Description automatically generated">
            <a:extLst>
              <a:ext uri="{FF2B5EF4-FFF2-40B4-BE49-F238E27FC236}">
                <a16:creationId xmlns:a16="http://schemas.microsoft.com/office/drawing/2014/main" id="{0B63776B-F13A-49D0-9AEE-789130C5081B}"/>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689794" y="-77784"/>
            <a:ext cx="2597139" cy="1298569"/>
          </a:xfrm>
          <a:prstGeom prst="rect">
            <a:avLst/>
          </a:prstGeom>
        </p:spPr>
      </p:pic>
    </p:spTree>
    <p:extLst>
      <p:ext uri="{BB962C8B-B14F-4D97-AF65-F5344CB8AC3E}">
        <p14:creationId xmlns:p14="http://schemas.microsoft.com/office/powerpoint/2010/main" val="1812235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www.pdesas.or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nslotterba@pa.gov" TargetMode="External"/><Relationship Id="rId7" Type="http://schemas.openxmlformats.org/officeDocument/2006/relationships/hyperlink" Target="mailto:jbutz@nlsd.org" TargetMode="External"/><Relationship Id="rId2" Type="http://schemas.openxmlformats.org/officeDocument/2006/relationships/hyperlink" Target="mailto:krazzano@esu.edu" TargetMode="External"/><Relationship Id="rId1" Type="http://schemas.openxmlformats.org/officeDocument/2006/relationships/slideLayout" Target="../slideLayouts/slideLayout2.xml"/><Relationship Id="rId6" Type="http://schemas.openxmlformats.org/officeDocument/2006/relationships/hyperlink" Target="mailto:callen2@lockhaven.edu" TargetMode="External"/><Relationship Id="rId5" Type="http://schemas.openxmlformats.org/officeDocument/2006/relationships/hyperlink" Target="mailto:jlr1147@lockhaven.edu" TargetMode="External"/><Relationship Id="rId4" Type="http://schemas.openxmlformats.org/officeDocument/2006/relationships/hyperlink" Target="mailto:jjacobshpe@gmail.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42BD4-9057-4156-BD89-9C707B98F0FF}"/>
              </a:ext>
            </a:extLst>
          </p:cNvPr>
          <p:cNvSpPr>
            <a:spLocks noGrp="1"/>
          </p:cNvSpPr>
          <p:nvPr>
            <p:ph type="ctrTitle"/>
          </p:nvPr>
        </p:nvSpPr>
        <p:spPr>
          <a:xfrm>
            <a:off x="2438399" y="1380068"/>
            <a:ext cx="9230086" cy="2616199"/>
          </a:xfrm>
        </p:spPr>
        <p:txBody>
          <a:bodyPr>
            <a:noAutofit/>
          </a:bodyPr>
          <a:lstStyle/>
          <a:p>
            <a:r>
              <a:rPr lang="en-US" sz="3600" dirty="0"/>
              <a:t>PA Health and Physical Education </a:t>
            </a:r>
            <a:br>
              <a:rPr lang="en-US" sz="3600" dirty="0"/>
            </a:br>
            <a:r>
              <a:rPr lang="en-US" sz="3600" dirty="0"/>
              <a:t>PreK-12 Knowledge and Skills-Based Outcomes</a:t>
            </a:r>
          </a:p>
        </p:txBody>
      </p:sp>
      <p:sp>
        <p:nvSpPr>
          <p:cNvPr id="3" name="Subtitle 2">
            <a:extLst>
              <a:ext uri="{FF2B5EF4-FFF2-40B4-BE49-F238E27FC236}">
                <a16:creationId xmlns:a16="http://schemas.microsoft.com/office/drawing/2014/main" id="{B6EF9F63-89AD-47E5-8727-3E8BC1B1CE7D}"/>
              </a:ext>
            </a:extLst>
          </p:cNvPr>
          <p:cNvSpPr>
            <a:spLocks noGrp="1"/>
          </p:cNvSpPr>
          <p:nvPr>
            <p:ph type="subTitle" idx="1"/>
          </p:nvPr>
        </p:nvSpPr>
        <p:spPr/>
        <p:txBody>
          <a:bodyPr>
            <a:normAutofit fontScale="77500" lnSpcReduction="20000"/>
          </a:bodyPr>
          <a:lstStyle/>
          <a:p>
            <a:pPr algn="l"/>
            <a:r>
              <a:rPr lang="en-US" dirty="0"/>
              <a:t>Presentation by:</a:t>
            </a:r>
          </a:p>
          <a:p>
            <a:pPr algn="l"/>
            <a:r>
              <a:rPr lang="en-US" dirty="0"/>
              <a:t>PA Health and Physical Education Program Improvement Committee  </a:t>
            </a:r>
          </a:p>
          <a:p>
            <a:pPr algn="l"/>
            <a:endParaRPr lang="en-US" dirty="0"/>
          </a:p>
          <a:p>
            <a:pPr algn="l"/>
            <a:r>
              <a:rPr lang="en-US" dirty="0"/>
              <a:t>          					</a:t>
            </a:r>
          </a:p>
          <a:p>
            <a:endParaRPr lang="en-US" dirty="0"/>
          </a:p>
        </p:txBody>
      </p:sp>
      <p:sp>
        <p:nvSpPr>
          <p:cNvPr id="4" name="Footer Placeholder 3">
            <a:extLst>
              <a:ext uri="{FF2B5EF4-FFF2-40B4-BE49-F238E27FC236}">
                <a16:creationId xmlns:a16="http://schemas.microsoft.com/office/drawing/2014/main" id="{DC223B62-DDD4-46E1-8FC9-9D4A7825F5DD}"/>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34866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CE15B-71E9-4527-9481-7355DB0239A7}"/>
              </a:ext>
            </a:extLst>
          </p:cNvPr>
          <p:cNvSpPr>
            <a:spLocks noGrp="1"/>
          </p:cNvSpPr>
          <p:nvPr>
            <p:ph type="title"/>
          </p:nvPr>
        </p:nvSpPr>
        <p:spPr>
          <a:xfrm>
            <a:off x="1275575" y="126682"/>
            <a:ext cx="9242304" cy="1066800"/>
          </a:xfrm>
        </p:spPr>
        <p:txBody>
          <a:bodyPr/>
          <a:lstStyle/>
          <a:p>
            <a:r>
              <a:rPr lang="en-US" dirty="0"/>
              <a:t>Content and Health Literacy Skills</a:t>
            </a:r>
          </a:p>
        </p:txBody>
      </p:sp>
      <p:graphicFrame>
        <p:nvGraphicFramePr>
          <p:cNvPr id="9" name="Table 9">
            <a:extLst>
              <a:ext uri="{FF2B5EF4-FFF2-40B4-BE49-F238E27FC236}">
                <a16:creationId xmlns:a16="http://schemas.microsoft.com/office/drawing/2014/main" id="{9371CBED-44E1-D067-9E93-27D9929E88A6}"/>
              </a:ext>
            </a:extLst>
          </p:cNvPr>
          <p:cNvGraphicFramePr>
            <a:graphicFrameLocks noGrp="1"/>
          </p:cNvGraphicFramePr>
          <p:nvPr>
            <p:ph idx="1"/>
          </p:nvPr>
        </p:nvGraphicFramePr>
        <p:xfrm>
          <a:off x="1563688" y="1417638"/>
          <a:ext cx="10018710" cy="4246880"/>
        </p:xfrm>
        <a:graphic>
          <a:graphicData uri="http://schemas.openxmlformats.org/drawingml/2006/table">
            <a:tbl>
              <a:tblPr firstRow="1" bandRow="1">
                <a:tableStyleId>{5C22544A-7EE6-4342-B048-85BDC9FD1C3A}</a:tableStyleId>
              </a:tblPr>
              <a:tblGrid>
                <a:gridCol w="3896586">
                  <a:extLst>
                    <a:ext uri="{9D8B030D-6E8A-4147-A177-3AD203B41FA5}">
                      <a16:colId xmlns:a16="http://schemas.microsoft.com/office/drawing/2014/main" val="3069568154"/>
                    </a:ext>
                  </a:extLst>
                </a:gridCol>
                <a:gridCol w="2577737">
                  <a:extLst>
                    <a:ext uri="{9D8B030D-6E8A-4147-A177-3AD203B41FA5}">
                      <a16:colId xmlns:a16="http://schemas.microsoft.com/office/drawing/2014/main" val="4240435797"/>
                    </a:ext>
                  </a:extLst>
                </a:gridCol>
                <a:gridCol w="3544387">
                  <a:extLst>
                    <a:ext uri="{9D8B030D-6E8A-4147-A177-3AD203B41FA5}">
                      <a16:colId xmlns:a16="http://schemas.microsoft.com/office/drawing/2014/main" val="1540138144"/>
                    </a:ext>
                  </a:extLst>
                </a:gridCol>
              </a:tblGrid>
              <a:tr h="370840">
                <a:tc>
                  <a:txBody>
                    <a:bodyPr/>
                    <a:lstStyle/>
                    <a:p>
                      <a:r>
                        <a:rPr lang="en-US" dirty="0"/>
                        <a:t>Topic Areas</a:t>
                      </a:r>
                    </a:p>
                  </a:txBody>
                  <a:tcPr/>
                </a:tc>
                <a:tc>
                  <a:txBody>
                    <a:bodyPr/>
                    <a:lstStyle/>
                    <a:p>
                      <a:r>
                        <a:rPr lang="en-US" dirty="0"/>
                        <a:t>Content </a:t>
                      </a:r>
                    </a:p>
                  </a:txBody>
                  <a:tcPr/>
                </a:tc>
                <a:tc>
                  <a:txBody>
                    <a:bodyPr/>
                    <a:lstStyle/>
                    <a:p>
                      <a:r>
                        <a:rPr lang="en-US" dirty="0"/>
                        <a:t>Health-Literacy Skills</a:t>
                      </a:r>
                    </a:p>
                  </a:txBody>
                  <a:tcPr/>
                </a:tc>
                <a:extLst>
                  <a:ext uri="{0D108BD9-81ED-4DB2-BD59-A6C34878D82A}">
                    <a16:rowId xmlns:a16="http://schemas.microsoft.com/office/drawing/2014/main" val="3344102190"/>
                  </a:ext>
                </a:extLst>
              </a:tr>
              <a:tr h="370840">
                <a:tc>
                  <a:txBody>
                    <a:bodyPr/>
                    <a:lstStyle/>
                    <a:p>
                      <a:r>
                        <a:rPr lang="en-US" dirty="0"/>
                        <a:t>Alcohol and Other Drugs</a:t>
                      </a:r>
                    </a:p>
                  </a:txBody>
                  <a:tcPr/>
                </a:tc>
                <a:tc>
                  <a:txBody>
                    <a:bodyPr/>
                    <a:lstStyle/>
                    <a:p>
                      <a:r>
                        <a:rPr lang="en-US" dirty="0"/>
                        <a:t>Core Concepts </a:t>
                      </a:r>
                    </a:p>
                    <a:p>
                      <a:pPr marL="285750" indent="-285750">
                        <a:buFont typeface="Arial" panose="020B0604020202020204" pitchFamily="34" charset="0"/>
                        <a:buChar char="•"/>
                      </a:pPr>
                      <a:r>
                        <a:rPr lang="en-US" dirty="0"/>
                        <a:t>not benchmark years</a:t>
                      </a:r>
                    </a:p>
                  </a:txBody>
                  <a:tcPr/>
                </a:tc>
                <a:tc>
                  <a:txBody>
                    <a:bodyPr/>
                    <a:lstStyle/>
                    <a:p>
                      <a:r>
                        <a:rPr lang="en-US" dirty="0"/>
                        <a:t>Analyzing Influences</a:t>
                      </a:r>
                    </a:p>
                  </a:txBody>
                  <a:tcPr/>
                </a:tc>
                <a:extLst>
                  <a:ext uri="{0D108BD9-81ED-4DB2-BD59-A6C34878D82A}">
                    <a16:rowId xmlns:a16="http://schemas.microsoft.com/office/drawing/2014/main" val="1220889888"/>
                  </a:ext>
                </a:extLst>
              </a:tr>
              <a:tr h="370840">
                <a:tc>
                  <a:txBody>
                    <a:bodyPr/>
                    <a:lstStyle/>
                    <a:p>
                      <a:r>
                        <a:rPr lang="en-US" dirty="0"/>
                        <a:t>Tobacco </a:t>
                      </a:r>
                    </a:p>
                  </a:txBody>
                  <a:tcPr/>
                </a:tc>
                <a:tc>
                  <a:txBody>
                    <a:bodyPr/>
                    <a:lstStyle/>
                    <a:p>
                      <a:endParaRPr lang="en-US" dirty="0"/>
                    </a:p>
                  </a:txBody>
                  <a:tcPr/>
                </a:tc>
                <a:tc>
                  <a:txBody>
                    <a:bodyPr/>
                    <a:lstStyle/>
                    <a:p>
                      <a:r>
                        <a:rPr lang="en-US" dirty="0"/>
                        <a:t>Accessing Information</a:t>
                      </a:r>
                    </a:p>
                  </a:txBody>
                  <a:tcPr/>
                </a:tc>
                <a:extLst>
                  <a:ext uri="{0D108BD9-81ED-4DB2-BD59-A6C34878D82A}">
                    <a16:rowId xmlns:a16="http://schemas.microsoft.com/office/drawing/2014/main" val="3735367562"/>
                  </a:ext>
                </a:extLst>
              </a:tr>
              <a:tr h="370840">
                <a:tc>
                  <a:txBody>
                    <a:bodyPr/>
                    <a:lstStyle/>
                    <a:p>
                      <a:r>
                        <a:rPr lang="en-US" dirty="0"/>
                        <a:t>Healthy Eating</a:t>
                      </a:r>
                    </a:p>
                  </a:txBody>
                  <a:tcPr/>
                </a:tc>
                <a:tc>
                  <a:txBody>
                    <a:bodyPr/>
                    <a:lstStyle/>
                    <a:p>
                      <a:endParaRPr lang="en-US" dirty="0"/>
                    </a:p>
                  </a:txBody>
                  <a:tcPr/>
                </a:tc>
                <a:tc>
                  <a:txBody>
                    <a:bodyPr/>
                    <a:lstStyle/>
                    <a:p>
                      <a:r>
                        <a:rPr lang="en-US" dirty="0"/>
                        <a:t>Interpersonal Communication</a:t>
                      </a:r>
                    </a:p>
                  </a:txBody>
                  <a:tcPr/>
                </a:tc>
                <a:extLst>
                  <a:ext uri="{0D108BD9-81ED-4DB2-BD59-A6C34878D82A}">
                    <a16:rowId xmlns:a16="http://schemas.microsoft.com/office/drawing/2014/main" val="1700170450"/>
                  </a:ext>
                </a:extLst>
              </a:tr>
              <a:tr h="370840">
                <a:tc>
                  <a:txBody>
                    <a:bodyPr/>
                    <a:lstStyle/>
                    <a:p>
                      <a:r>
                        <a:rPr lang="en-US" dirty="0"/>
                        <a:t>Mental and Emotional Health</a:t>
                      </a:r>
                    </a:p>
                  </a:txBody>
                  <a:tcPr/>
                </a:tc>
                <a:tc>
                  <a:txBody>
                    <a:bodyPr/>
                    <a:lstStyle/>
                    <a:p>
                      <a:endParaRPr lang="en-US" dirty="0"/>
                    </a:p>
                  </a:txBody>
                  <a:tcPr/>
                </a:tc>
                <a:tc>
                  <a:txBody>
                    <a:bodyPr/>
                    <a:lstStyle/>
                    <a:p>
                      <a:r>
                        <a:rPr lang="en-US" dirty="0"/>
                        <a:t>Decision-Making</a:t>
                      </a:r>
                    </a:p>
                  </a:txBody>
                  <a:tcPr/>
                </a:tc>
                <a:extLst>
                  <a:ext uri="{0D108BD9-81ED-4DB2-BD59-A6C34878D82A}">
                    <a16:rowId xmlns:a16="http://schemas.microsoft.com/office/drawing/2014/main" val="1655768686"/>
                  </a:ext>
                </a:extLst>
              </a:tr>
              <a:tr h="370840">
                <a:tc>
                  <a:txBody>
                    <a:bodyPr/>
                    <a:lstStyle/>
                    <a:p>
                      <a:r>
                        <a:rPr lang="en-US" dirty="0"/>
                        <a:t>Personal Health</a:t>
                      </a:r>
                    </a:p>
                  </a:txBody>
                  <a:tcPr/>
                </a:tc>
                <a:tc>
                  <a:txBody>
                    <a:bodyPr/>
                    <a:lstStyle/>
                    <a:p>
                      <a:endParaRPr lang="en-US" dirty="0"/>
                    </a:p>
                  </a:txBody>
                  <a:tcPr/>
                </a:tc>
                <a:tc>
                  <a:txBody>
                    <a:bodyPr/>
                    <a:lstStyle/>
                    <a:p>
                      <a:r>
                        <a:rPr lang="en-US" dirty="0"/>
                        <a:t>Goal-Setting</a:t>
                      </a:r>
                    </a:p>
                  </a:txBody>
                  <a:tcPr/>
                </a:tc>
                <a:extLst>
                  <a:ext uri="{0D108BD9-81ED-4DB2-BD59-A6C34878D82A}">
                    <a16:rowId xmlns:a16="http://schemas.microsoft.com/office/drawing/2014/main" val="404244419"/>
                  </a:ext>
                </a:extLst>
              </a:tr>
              <a:tr h="370840">
                <a:tc>
                  <a:txBody>
                    <a:bodyPr/>
                    <a:lstStyle/>
                    <a:p>
                      <a:r>
                        <a:rPr lang="en-US" dirty="0"/>
                        <a:t>Physical Activity</a:t>
                      </a:r>
                    </a:p>
                  </a:txBody>
                  <a:tcPr/>
                </a:tc>
                <a:tc>
                  <a:txBody>
                    <a:bodyPr/>
                    <a:lstStyle/>
                    <a:p>
                      <a:endParaRPr lang="en-US" dirty="0"/>
                    </a:p>
                  </a:txBody>
                  <a:tcPr/>
                </a:tc>
                <a:tc>
                  <a:txBody>
                    <a:bodyPr/>
                    <a:lstStyle/>
                    <a:p>
                      <a:r>
                        <a:rPr lang="en-US" dirty="0"/>
                        <a:t>Self-Management</a:t>
                      </a:r>
                    </a:p>
                  </a:txBody>
                  <a:tcPr/>
                </a:tc>
                <a:extLst>
                  <a:ext uri="{0D108BD9-81ED-4DB2-BD59-A6C34878D82A}">
                    <a16:rowId xmlns:a16="http://schemas.microsoft.com/office/drawing/2014/main" val="2048973425"/>
                  </a:ext>
                </a:extLst>
              </a:tr>
              <a:tr h="370840">
                <a:tc>
                  <a:txBody>
                    <a:bodyPr/>
                    <a:lstStyle/>
                    <a:p>
                      <a:r>
                        <a:rPr lang="en-US" dirty="0"/>
                        <a:t>Safety/Injury Prevention</a:t>
                      </a:r>
                    </a:p>
                  </a:txBody>
                  <a:tcPr/>
                </a:tc>
                <a:tc>
                  <a:txBody>
                    <a:bodyPr/>
                    <a:lstStyle/>
                    <a:p>
                      <a:endParaRPr lang="en-US" dirty="0"/>
                    </a:p>
                  </a:txBody>
                  <a:tcPr/>
                </a:tc>
                <a:tc>
                  <a:txBody>
                    <a:bodyPr/>
                    <a:lstStyle/>
                    <a:p>
                      <a:r>
                        <a:rPr lang="en-US" dirty="0"/>
                        <a:t>Advocacy</a:t>
                      </a:r>
                    </a:p>
                  </a:txBody>
                  <a:tcPr/>
                </a:tc>
                <a:extLst>
                  <a:ext uri="{0D108BD9-81ED-4DB2-BD59-A6C34878D82A}">
                    <a16:rowId xmlns:a16="http://schemas.microsoft.com/office/drawing/2014/main" val="1447636337"/>
                  </a:ext>
                </a:extLst>
              </a:tr>
              <a:tr h="370840">
                <a:tc>
                  <a:txBody>
                    <a:bodyPr/>
                    <a:lstStyle/>
                    <a:p>
                      <a:r>
                        <a:rPr lang="en-US" dirty="0"/>
                        <a:t>Violence Prevention</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00444503"/>
                  </a:ext>
                </a:extLst>
              </a:tr>
              <a:tr h="370840">
                <a:tc>
                  <a:txBody>
                    <a:bodyPr/>
                    <a:lstStyle/>
                    <a:p>
                      <a:r>
                        <a:rPr lang="en-US"/>
                        <a:t>Healthy </a:t>
                      </a:r>
                      <a:r>
                        <a:rPr lang="en-US" dirty="0"/>
                        <a:t>Relationships (K-6)/Sexual Health (7-12)</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55780614"/>
                  </a:ext>
                </a:extLst>
              </a:tr>
            </a:tbl>
          </a:graphicData>
        </a:graphic>
      </p:graphicFrame>
    </p:spTree>
    <p:extLst>
      <p:ext uri="{BB962C8B-B14F-4D97-AF65-F5344CB8AC3E}">
        <p14:creationId xmlns:p14="http://schemas.microsoft.com/office/powerpoint/2010/main" val="3148591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C5D98-D8A1-4A48-B055-CDC16771E8BA}"/>
              </a:ext>
            </a:extLst>
          </p:cNvPr>
          <p:cNvSpPr>
            <a:spLocks noGrp="1"/>
          </p:cNvSpPr>
          <p:nvPr>
            <p:ph type="title"/>
          </p:nvPr>
        </p:nvSpPr>
        <p:spPr>
          <a:xfrm>
            <a:off x="1606305" y="456725"/>
            <a:ext cx="9242304" cy="984603"/>
          </a:xfrm>
        </p:spPr>
        <p:txBody>
          <a:bodyPr/>
          <a:lstStyle/>
          <a:p>
            <a:r>
              <a:rPr lang="en-US" dirty="0"/>
              <a:t>Health Education Outcomes</a:t>
            </a:r>
          </a:p>
        </p:txBody>
      </p:sp>
      <p:sp>
        <p:nvSpPr>
          <p:cNvPr id="3" name="Content Placeholder 2">
            <a:extLst>
              <a:ext uri="{FF2B5EF4-FFF2-40B4-BE49-F238E27FC236}">
                <a16:creationId xmlns:a16="http://schemas.microsoft.com/office/drawing/2014/main" id="{4979D468-5FFB-4FD4-B82C-BF797A6FE3BB}"/>
              </a:ext>
            </a:extLst>
          </p:cNvPr>
          <p:cNvSpPr>
            <a:spLocks noGrp="1"/>
          </p:cNvSpPr>
          <p:nvPr>
            <p:ph idx="1"/>
          </p:nvPr>
        </p:nvSpPr>
        <p:spPr/>
        <p:txBody>
          <a:bodyPr/>
          <a:lstStyle/>
          <a:p>
            <a:r>
              <a:rPr lang="en-US" sz="2000" dirty="0"/>
              <a:t>Dark Purple- Core Concepts</a:t>
            </a:r>
          </a:p>
          <a:p>
            <a:r>
              <a:rPr lang="en-US" sz="2000" dirty="0"/>
              <a:t>Light Blue-Health Literacy Skills</a:t>
            </a:r>
          </a:p>
          <a:p>
            <a:r>
              <a:rPr lang="en-US" sz="2000" dirty="0"/>
              <a:t>Rainbow Color – Health Content</a:t>
            </a:r>
          </a:p>
          <a:p>
            <a:r>
              <a:rPr lang="en-US" sz="2000" dirty="0"/>
              <a:t>White - Outcome</a:t>
            </a:r>
          </a:p>
          <a:p>
            <a:endParaRPr lang="en-US" dirty="0"/>
          </a:p>
        </p:txBody>
      </p:sp>
      <p:pic>
        <p:nvPicPr>
          <p:cNvPr id="8" name="Picture 7">
            <a:extLst>
              <a:ext uri="{FF2B5EF4-FFF2-40B4-BE49-F238E27FC236}">
                <a16:creationId xmlns:a16="http://schemas.microsoft.com/office/drawing/2014/main" id="{D4A67680-D716-5D16-DAE5-724F5361B7FE}"/>
              </a:ext>
            </a:extLst>
          </p:cNvPr>
          <p:cNvPicPr>
            <a:picLocks noChangeAspect="1"/>
          </p:cNvPicPr>
          <p:nvPr/>
        </p:nvPicPr>
        <p:blipFill>
          <a:blip r:embed="rId2"/>
          <a:stretch>
            <a:fillRect/>
          </a:stretch>
        </p:blipFill>
        <p:spPr>
          <a:xfrm>
            <a:off x="5925807" y="1441328"/>
            <a:ext cx="5656348" cy="5290887"/>
          </a:xfrm>
          <a:prstGeom prst="rect">
            <a:avLst/>
          </a:prstGeom>
        </p:spPr>
      </p:pic>
    </p:spTree>
    <p:extLst>
      <p:ext uri="{BB962C8B-B14F-4D97-AF65-F5344CB8AC3E}">
        <p14:creationId xmlns:p14="http://schemas.microsoft.com/office/powerpoint/2010/main" val="1449137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F7F32B-80F4-422C-9B4E-21F79CE8A656}"/>
              </a:ext>
            </a:extLst>
          </p:cNvPr>
          <p:cNvSpPr>
            <a:spLocks noGrp="1"/>
          </p:cNvSpPr>
          <p:nvPr>
            <p:ph type="title"/>
          </p:nvPr>
        </p:nvSpPr>
        <p:spPr>
          <a:xfrm>
            <a:off x="1484311" y="292219"/>
            <a:ext cx="10018713" cy="1162050"/>
          </a:xfrm>
        </p:spPr>
        <p:txBody>
          <a:bodyPr/>
          <a:lstStyle/>
          <a:p>
            <a:r>
              <a:rPr lang="en-US" dirty="0"/>
              <a:t>Health Education Outcomes</a:t>
            </a:r>
          </a:p>
        </p:txBody>
      </p:sp>
      <p:sp>
        <p:nvSpPr>
          <p:cNvPr id="7" name="Text Placeholder 6">
            <a:extLst>
              <a:ext uri="{FF2B5EF4-FFF2-40B4-BE49-F238E27FC236}">
                <a16:creationId xmlns:a16="http://schemas.microsoft.com/office/drawing/2014/main" id="{180582EB-A615-4278-B052-A41FAFEA1F72}"/>
              </a:ext>
            </a:extLst>
          </p:cNvPr>
          <p:cNvSpPr>
            <a:spLocks noGrp="1"/>
          </p:cNvSpPr>
          <p:nvPr>
            <p:ph type="body" sz="quarter" idx="3"/>
          </p:nvPr>
        </p:nvSpPr>
        <p:spPr>
          <a:xfrm>
            <a:off x="6809465" y="1353688"/>
            <a:ext cx="4622537" cy="576262"/>
          </a:xfrm>
        </p:spPr>
        <p:txBody>
          <a:bodyPr/>
          <a:lstStyle/>
          <a:p>
            <a:pPr algn="ctr"/>
            <a:r>
              <a:rPr lang="en-US" sz="2000" dirty="0"/>
              <a:t>9</a:t>
            </a:r>
            <a:r>
              <a:rPr lang="en-US" sz="2000" baseline="30000" dirty="0"/>
              <a:t>th</a:t>
            </a:r>
            <a:r>
              <a:rPr lang="en-US" sz="2000" dirty="0"/>
              <a:t> Grade Nutrition Benchmark</a:t>
            </a:r>
            <a:br>
              <a:rPr lang="en-US" sz="2000" dirty="0"/>
            </a:br>
            <a:r>
              <a:rPr lang="en-US" sz="2000" dirty="0"/>
              <a:t>Analyzing Influences</a:t>
            </a:r>
          </a:p>
        </p:txBody>
      </p:sp>
      <p:sp>
        <p:nvSpPr>
          <p:cNvPr id="2" name="Footer Placeholder 1">
            <a:extLst>
              <a:ext uri="{FF2B5EF4-FFF2-40B4-BE49-F238E27FC236}">
                <a16:creationId xmlns:a16="http://schemas.microsoft.com/office/drawing/2014/main" id="{3AA6BC91-C0F9-4567-A49E-F14FD19CFF19}"/>
              </a:ext>
            </a:extLst>
          </p:cNvPr>
          <p:cNvSpPr>
            <a:spLocks noGrp="1"/>
          </p:cNvSpPr>
          <p:nvPr>
            <p:ph type="ftr" sz="quarter" idx="11"/>
          </p:nvPr>
        </p:nvSpPr>
        <p:spPr/>
        <p:txBody>
          <a:bodyPr/>
          <a:lstStyle/>
          <a:p>
            <a:r>
              <a:rPr lang="en-US" dirty="0"/>
              <a:t>Jen</a:t>
            </a:r>
          </a:p>
        </p:txBody>
      </p:sp>
      <p:sp>
        <p:nvSpPr>
          <p:cNvPr id="5" name="Text Placeholder 4">
            <a:extLst>
              <a:ext uri="{FF2B5EF4-FFF2-40B4-BE49-F238E27FC236}">
                <a16:creationId xmlns:a16="http://schemas.microsoft.com/office/drawing/2014/main" id="{A840AB9B-0116-4C4E-9E2D-F42D1B3F4077}"/>
              </a:ext>
            </a:extLst>
          </p:cNvPr>
          <p:cNvSpPr>
            <a:spLocks noGrp="1"/>
          </p:cNvSpPr>
          <p:nvPr>
            <p:ph type="body" idx="1"/>
          </p:nvPr>
        </p:nvSpPr>
        <p:spPr>
          <a:xfrm>
            <a:off x="1886479" y="1353688"/>
            <a:ext cx="4607188" cy="576262"/>
          </a:xfrm>
        </p:spPr>
        <p:txBody>
          <a:bodyPr/>
          <a:lstStyle/>
          <a:p>
            <a:pPr algn="ctr"/>
            <a:r>
              <a:rPr lang="en-US" sz="2000" dirty="0"/>
              <a:t>8</a:t>
            </a:r>
            <a:r>
              <a:rPr lang="en-US" sz="2000" baseline="30000" dirty="0"/>
              <a:t>th</a:t>
            </a:r>
            <a:r>
              <a:rPr lang="en-US" sz="2000" dirty="0"/>
              <a:t> Grade Nutrition </a:t>
            </a:r>
            <a:br>
              <a:rPr lang="en-US" sz="2000" dirty="0"/>
            </a:br>
            <a:r>
              <a:rPr lang="en-US" sz="2000" dirty="0"/>
              <a:t>Core Concepts &amp; Analyzing Influences</a:t>
            </a:r>
          </a:p>
        </p:txBody>
      </p:sp>
      <p:sp>
        <p:nvSpPr>
          <p:cNvPr id="6" name="Content Placeholder 5">
            <a:extLst>
              <a:ext uri="{FF2B5EF4-FFF2-40B4-BE49-F238E27FC236}">
                <a16:creationId xmlns:a16="http://schemas.microsoft.com/office/drawing/2014/main" id="{3E4B95DC-A140-D554-2E7A-1239B9061935}"/>
              </a:ext>
            </a:extLst>
          </p:cNvPr>
          <p:cNvSpPr>
            <a:spLocks noGrp="1"/>
          </p:cNvSpPr>
          <p:nvPr>
            <p:ph sz="half" idx="2"/>
          </p:nvPr>
        </p:nvSpPr>
        <p:spPr/>
        <p:txBody>
          <a:bodyPr/>
          <a:lstStyle/>
          <a:p>
            <a:endParaRPr lang="en-US"/>
          </a:p>
        </p:txBody>
      </p:sp>
      <p:pic>
        <p:nvPicPr>
          <p:cNvPr id="9" name="Picture 8">
            <a:extLst>
              <a:ext uri="{FF2B5EF4-FFF2-40B4-BE49-F238E27FC236}">
                <a16:creationId xmlns:a16="http://schemas.microsoft.com/office/drawing/2014/main" id="{B2BCEC99-9C0F-D3F0-DB06-03000276636A}"/>
              </a:ext>
            </a:extLst>
          </p:cNvPr>
          <p:cNvPicPr>
            <a:picLocks noChangeAspect="1"/>
          </p:cNvPicPr>
          <p:nvPr/>
        </p:nvPicPr>
        <p:blipFill>
          <a:blip r:embed="rId3"/>
          <a:stretch>
            <a:fillRect/>
          </a:stretch>
        </p:blipFill>
        <p:spPr>
          <a:xfrm>
            <a:off x="1327978" y="2102538"/>
            <a:ext cx="5301318" cy="2532216"/>
          </a:xfrm>
          <a:prstGeom prst="rect">
            <a:avLst/>
          </a:prstGeom>
        </p:spPr>
      </p:pic>
      <p:sp>
        <p:nvSpPr>
          <p:cNvPr id="11" name="Content Placeholder 10">
            <a:extLst>
              <a:ext uri="{FF2B5EF4-FFF2-40B4-BE49-F238E27FC236}">
                <a16:creationId xmlns:a16="http://schemas.microsoft.com/office/drawing/2014/main" id="{A4E9DA03-5801-D947-6832-4333E4A28022}"/>
              </a:ext>
            </a:extLst>
          </p:cNvPr>
          <p:cNvSpPr>
            <a:spLocks noGrp="1"/>
          </p:cNvSpPr>
          <p:nvPr>
            <p:ph sz="quarter" idx="4"/>
          </p:nvPr>
        </p:nvSpPr>
        <p:spPr/>
        <p:txBody>
          <a:bodyPr/>
          <a:lstStyle/>
          <a:p>
            <a:endParaRPr lang="en-US" dirty="0"/>
          </a:p>
        </p:txBody>
      </p:sp>
      <p:pic>
        <p:nvPicPr>
          <p:cNvPr id="13" name="Picture 12">
            <a:extLst>
              <a:ext uri="{FF2B5EF4-FFF2-40B4-BE49-F238E27FC236}">
                <a16:creationId xmlns:a16="http://schemas.microsoft.com/office/drawing/2014/main" id="{5DA2EBCA-7AFE-E008-38C3-D4E18925BB9E}"/>
              </a:ext>
            </a:extLst>
          </p:cNvPr>
          <p:cNvPicPr>
            <a:picLocks noChangeAspect="1"/>
          </p:cNvPicPr>
          <p:nvPr/>
        </p:nvPicPr>
        <p:blipFill>
          <a:blip r:embed="rId4"/>
          <a:stretch>
            <a:fillRect/>
          </a:stretch>
        </p:blipFill>
        <p:spPr>
          <a:xfrm>
            <a:off x="6749854" y="2375647"/>
            <a:ext cx="5290500" cy="1586753"/>
          </a:xfrm>
          <a:prstGeom prst="rect">
            <a:avLst/>
          </a:prstGeom>
        </p:spPr>
      </p:pic>
    </p:spTree>
    <p:extLst>
      <p:ext uri="{BB962C8B-B14F-4D97-AF65-F5344CB8AC3E}">
        <p14:creationId xmlns:p14="http://schemas.microsoft.com/office/powerpoint/2010/main" val="1701931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4F452-E134-9E0E-914F-65F37BD0E62E}"/>
              </a:ext>
            </a:extLst>
          </p:cNvPr>
          <p:cNvSpPr>
            <a:spLocks noGrp="1"/>
          </p:cNvSpPr>
          <p:nvPr>
            <p:ph type="title"/>
          </p:nvPr>
        </p:nvSpPr>
        <p:spPr/>
        <p:txBody>
          <a:bodyPr/>
          <a:lstStyle/>
          <a:p>
            <a:r>
              <a:rPr lang="en-US" dirty="0"/>
              <a:t>Terms to Remember</a:t>
            </a:r>
          </a:p>
        </p:txBody>
      </p:sp>
      <p:sp>
        <p:nvSpPr>
          <p:cNvPr id="4" name="Footer Placeholder 3">
            <a:extLst>
              <a:ext uri="{FF2B5EF4-FFF2-40B4-BE49-F238E27FC236}">
                <a16:creationId xmlns:a16="http://schemas.microsoft.com/office/drawing/2014/main" id="{A4AF8CC7-231B-5EE8-D694-9D62070AB7F0}"/>
              </a:ext>
            </a:extLst>
          </p:cNvPr>
          <p:cNvSpPr>
            <a:spLocks noGrp="1"/>
          </p:cNvSpPr>
          <p:nvPr>
            <p:ph type="ftr" sz="quarter" idx="11"/>
          </p:nvPr>
        </p:nvSpPr>
        <p:spPr/>
        <p:txBody>
          <a:bodyPr/>
          <a:lstStyle/>
          <a:p>
            <a:endParaRPr lang="en-US" dirty="0"/>
          </a:p>
        </p:txBody>
      </p:sp>
      <p:sp>
        <p:nvSpPr>
          <p:cNvPr id="6" name="Content Placeholder 5">
            <a:extLst>
              <a:ext uri="{FF2B5EF4-FFF2-40B4-BE49-F238E27FC236}">
                <a16:creationId xmlns:a16="http://schemas.microsoft.com/office/drawing/2014/main" id="{F5E45C82-8CF0-A3BB-D66F-90C64614FEF9}"/>
              </a:ext>
            </a:extLst>
          </p:cNvPr>
          <p:cNvSpPr>
            <a:spLocks noGrp="1"/>
          </p:cNvSpPr>
          <p:nvPr>
            <p:ph idx="1"/>
          </p:nvPr>
        </p:nvSpPr>
        <p:spPr/>
        <p:txBody>
          <a:bodyPr/>
          <a:lstStyle/>
          <a:p>
            <a:endParaRPr lang="en-US"/>
          </a:p>
        </p:txBody>
      </p:sp>
      <p:graphicFrame>
        <p:nvGraphicFramePr>
          <p:cNvPr id="5" name="Table 5">
            <a:extLst>
              <a:ext uri="{FF2B5EF4-FFF2-40B4-BE49-F238E27FC236}">
                <a16:creationId xmlns:a16="http://schemas.microsoft.com/office/drawing/2014/main" id="{AABA4751-BE4F-8F0B-4D26-9842528A5C1B}"/>
              </a:ext>
            </a:extLst>
          </p:cNvPr>
          <p:cNvGraphicFramePr>
            <a:graphicFrameLocks/>
          </p:cNvGraphicFramePr>
          <p:nvPr>
            <p:extLst>
              <p:ext uri="{D42A27DB-BD31-4B8C-83A1-F6EECF244321}">
                <p14:modId xmlns:p14="http://schemas.microsoft.com/office/powerpoint/2010/main" val="946731809"/>
              </p:ext>
            </p:extLst>
          </p:nvPr>
        </p:nvGraphicFramePr>
        <p:xfrm>
          <a:off x="1563688" y="2160588"/>
          <a:ext cx="10018711" cy="3906520"/>
        </p:xfrm>
        <a:graphic>
          <a:graphicData uri="http://schemas.openxmlformats.org/drawingml/2006/table">
            <a:tbl>
              <a:tblPr firstRow="1" bandRow="1">
                <a:tableStyleId>{5C22544A-7EE6-4342-B048-85BDC9FD1C3A}</a:tableStyleId>
              </a:tblPr>
              <a:tblGrid>
                <a:gridCol w="2713890">
                  <a:extLst>
                    <a:ext uri="{9D8B030D-6E8A-4147-A177-3AD203B41FA5}">
                      <a16:colId xmlns:a16="http://schemas.microsoft.com/office/drawing/2014/main" val="3151220021"/>
                    </a:ext>
                  </a:extLst>
                </a:gridCol>
                <a:gridCol w="7304821">
                  <a:extLst>
                    <a:ext uri="{9D8B030D-6E8A-4147-A177-3AD203B41FA5}">
                      <a16:colId xmlns:a16="http://schemas.microsoft.com/office/drawing/2014/main" val="466933523"/>
                    </a:ext>
                  </a:extLst>
                </a:gridCol>
              </a:tblGrid>
              <a:tr h="370840">
                <a:tc>
                  <a:txBody>
                    <a:bodyPr/>
                    <a:lstStyle/>
                    <a:p>
                      <a:r>
                        <a:rPr lang="en-US" dirty="0"/>
                        <a:t>Physical Education Terms</a:t>
                      </a:r>
                    </a:p>
                  </a:txBody>
                  <a:tcPr/>
                </a:tc>
                <a:tc>
                  <a:txBody>
                    <a:bodyPr/>
                    <a:lstStyle/>
                    <a:p>
                      <a:r>
                        <a:rPr lang="en-US" dirty="0"/>
                        <a:t>Definition</a:t>
                      </a:r>
                    </a:p>
                  </a:txBody>
                  <a:tcPr/>
                </a:tc>
                <a:extLst>
                  <a:ext uri="{0D108BD9-81ED-4DB2-BD59-A6C34878D82A}">
                    <a16:rowId xmlns:a16="http://schemas.microsoft.com/office/drawing/2014/main" val="1742500973"/>
                  </a:ext>
                </a:extLst>
              </a:tr>
              <a:tr h="370840">
                <a:tc>
                  <a:txBody>
                    <a:bodyPr/>
                    <a:lstStyle/>
                    <a:p>
                      <a:r>
                        <a:rPr lang="en-US" sz="1600" dirty="0"/>
                        <a:t>Physical Literacy Components </a:t>
                      </a:r>
                    </a:p>
                  </a:txBody>
                  <a:tcPr/>
                </a:tc>
                <a:tc>
                  <a:txBody>
                    <a:bodyPr/>
                    <a:lstStyle/>
                    <a:p>
                      <a:r>
                        <a:rPr lang="en-US" sz="1600" dirty="0"/>
                        <a:t>The physical literacy components are Motor Skills, Movement Concepts, Level of Fitness, Cooperative Skills, and Value of Physical Activity </a:t>
                      </a:r>
                    </a:p>
                    <a:p>
                      <a:r>
                        <a:rPr lang="en-US" sz="1600" dirty="0"/>
                        <a:t>(Physical Literacy Components are written in bold within the gray box)</a:t>
                      </a:r>
                    </a:p>
                  </a:txBody>
                  <a:tcPr/>
                </a:tc>
                <a:extLst>
                  <a:ext uri="{0D108BD9-81ED-4DB2-BD59-A6C34878D82A}">
                    <a16:rowId xmlns:a16="http://schemas.microsoft.com/office/drawing/2014/main" val="1098187039"/>
                  </a:ext>
                </a:extLst>
              </a:tr>
              <a:tr h="370840">
                <a:tc>
                  <a:txBody>
                    <a:bodyPr/>
                    <a:lstStyle/>
                    <a:p>
                      <a:r>
                        <a:rPr lang="en-US" sz="1600" dirty="0"/>
                        <a:t>Physical Education Topic</a:t>
                      </a:r>
                    </a:p>
                  </a:txBody>
                  <a:tcPr/>
                </a:tc>
                <a:tc>
                  <a:txBody>
                    <a:bodyPr/>
                    <a:lstStyle/>
                    <a:p>
                      <a:r>
                        <a:rPr lang="en-US" sz="1600" dirty="0"/>
                        <a:t>Content that will help create physical education units.</a:t>
                      </a:r>
                    </a:p>
                    <a:p>
                      <a:r>
                        <a:rPr lang="en-US" sz="1600" dirty="0"/>
                        <a:t>(Physical Education Topics are written in bold within the colored boxes on the left side of each grade level).</a:t>
                      </a:r>
                    </a:p>
                  </a:txBody>
                  <a:tcPr/>
                </a:tc>
                <a:extLst>
                  <a:ext uri="{0D108BD9-81ED-4DB2-BD59-A6C34878D82A}">
                    <a16:rowId xmlns:a16="http://schemas.microsoft.com/office/drawing/2014/main" val="2540280400"/>
                  </a:ext>
                </a:extLst>
              </a:tr>
              <a:tr h="370840">
                <a:tc>
                  <a:txBody>
                    <a:bodyPr/>
                    <a:lstStyle/>
                    <a:p>
                      <a:r>
                        <a:rPr lang="en-US" sz="1600" dirty="0"/>
                        <a:t>Skills</a:t>
                      </a:r>
                    </a:p>
                  </a:txBody>
                  <a:tcPr/>
                </a:tc>
                <a:tc>
                  <a:txBody>
                    <a:bodyPr/>
                    <a:lstStyle/>
                    <a:p>
                      <a:r>
                        <a:rPr lang="en-US" sz="1600" dirty="0"/>
                        <a:t>Building blocks in creating curriculum.  Skills determine what outcomes will be taught.  </a:t>
                      </a:r>
                    </a:p>
                    <a:p>
                      <a:r>
                        <a:rPr lang="en-US" sz="1600" dirty="0"/>
                        <a:t>(Skills are only found in Physical Literacy Component #1 for grades K-6.  The skills align to the topic area.  They are not bolded after the Physical Education Topic within the colored boxes on the left side of each grade level).</a:t>
                      </a:r>
                    </a:p>
                  </a:txBody>
                  <a:tcPr/>
                </a:tc>
                <a:extLst>
                  <a:ext uri="{0D108BD9-81ED-4DB2-BD59-A6C34878D82A}">
                    <a16:rowId xmlns:a16="http://schemas.microsoft.com/office/drawing/2014/main" val="3217534609"/>
                  </a:ext>
                </a:extLst>
              </a:tr>
              <a:tr h="370840">
                <a:tc>
                  <a:txBody>
                    <a:bodyPr/>
                    <a:lstStyle/>
                    <a:p>
                      <a:r>
                        <a:rPr lang="en-US" sz="1600" dirty="0"/>
                        <a:t>Outcomes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Student expectations that will be assessed.  (Learning Objectives) (White section in the outcome documents).</a:t>
                      </a:r>
                    </a:p>
                  </a:txBody>
                  <a:tcPr/>
                </a:tc>
                <a:extLst>
                  <a:ext uri="{0D108BD9-81ED-4DB2-BD59-A6C34878D82A}">
                    <a16:rowId xmlns:a16="http://schemas.microsoft.com/office/drawing/2014/main" val="2639441913"/>
                  </a:ext>
                </a:extLst>
              </a:tr>
            </a:tbl>
          </a:graphicData>
        </a:graphic>
      </p:graphicFrame>
    </p:spTree>
    <p:extLst>
      <p:ext uri="{BB962C8B-B14F-4D97-AF65-F5344CB8AC3E}">
        <p14:creationId xmlns:p14="http://schemas.microsoft.com/office/powerpoint/2010/main" val="788209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CCEB5B5-1E4C-2DBF-4D84-60F462D6940B}"/>
              </a:ext>
            </a:extLst>
          </p:cNvPr>
          <p:cNvSpPr>
            <a:spLocks noGrp="1"/>
          </p:cNvSpPr>
          <p:nvPr>
            <p:ph type="title"/>
          </p:nvPr>
        </p:nvSpPr>
        <p:spPr>
          <a:xfrm>
            <a:off x="1474848" y="103648"/>
            <a:ext cx="9242304" cy="984603"/>
          </a:xfrm>
        </p:spPr>
        <p:txBody>
          <a:bodyPr/>
          <a:lstStyle/>
          <a:p>
            <a:r>
              <a:rPr lang="en-US" dirty="0"/>
              <a:t>Physical Education Components</a:t>
            </a:r>
          </a:p>
        </p:txBody>
      </p:sp>
      <p:graphicFrame>
        <p:nvGraphicFramePr>
          <p:cNvPr id="8" name="Table 8">
            <a:extLst>
              <a:ext uri="{FF2B5EF4-FFF2-40B4-BE49-F238E27FC236}">
                <a16:creationId xmlns:a16="http://schemas.microsoft.com/office/drawing/2014/main" id="{FB9975E4-B858-45EB-8A19-50BE07ABBBE0}"/>
              </a:ext>
            </a:extLst>
          </p:cNvPr>
          <p:cNvGraphicFramePr>
            <a:graphicFrameLocks noGrp="1"/>
          </p:cNvGraphicFramePr>
          <p:nvPr>
            <p:ph idx="1"/>
            <p:extLst>
              <p:ext uri="{D42A27DB-BD31-4B8C-83A1-F6EECF244321}">
                <p14:modId xmlns:p14="http://schemas.microsoft.com/office/powerpoint/2010/main" val="3401386995"/>
              </p:ext>
            </p:extLst>
          </p:nvPr>
        </p:nvGraphicFramePr>
        <p:xfrm>
          <a:off x="1981200" y="1088251"/>
          <a:ext cx="9705726" cy="5552252"/>
        </p:xfrm>
        <a:graphic>
          <a:graphicData uri="http://schemas.openxmlformats.org/drawingml/2006/table">
            <a:tbl>
              <a:tblPr firstRow="1" bandRow="1">
                <a:tableStyleId>{5C22544A-7EE6-4342-B048-85BDC9FD1C3A}</a:tableStyleId>
              </a:tblPr>
              <a:tblGrid>
                <a:gridCol w="1451157">
                  <a:extLst>
                    <a:ext uri="{9D8B030D-6E8A-4147-A177-3AD203B41FA5}">
                      <a16:colId xmlns:a16="http://schemas.microsoft.com/office/drawing/2014/main" val="2561177540"/>
                    </a:ext>
                  </a:extLst>
                </a:gridCol>
                <a:gridCol w="1961199">
                  <a:extLst>
                    <a:ext uri="{9D8B030D-6E8A-4147-A177-3AD203B41FA5}">
                      <a16:colId xmlns:a16="http://schemas.microsoft.com/office/drawing/2014/main" val="1543484789"/>
                    </a:ext>
                  </a:extLst>
                </a:gridCol>
                <a:gridCol w="2020588">
                  <a:extLst>
                    <a:ext uri="{9D8B030D-6E8A-4147-A177-3AD203B41FA5}">
                      <a16:colId xmlns:a16="http://schemas.microsoft.com/office/drawing/2014/main" val="3353361582"/>
                    </a:ext>
                  </a:extLst>
                </a:gridCol>
                <a:gridCol w="1996626">
                  <a:extLst>
                    <a:ext uri="{9D8B030D-6E8A-4147-A177-3AD203B41FA5}">
                      <a16:colId xmlns:a16="http://schemas.microsoft.com/office/drawing/2014/main" val="1255692739"/>
                    </a:ext>
                  </a:extLst>
                </a:gridCol>
                <a:gridCol w="2276156">
                  <a:extLst>
                    <a:ext uri="{9D8B030D-6E8A-4147-A177-3AD203B41FA5}">
                      <a16:colId xmlns:a16="http://schemas.microsoft.com/office/drawing/2014/main" val="3185747065"/>
                    </a:ext>
                  </a:extLst>
                </a:gridCol>
              </a:tblGrid>
              <a:tr h="9603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Physical Literacy Components</a:t>
                      </a:r>
                    </a:p>
                  </a:txBody>
                  <a:tcPr anchor="ctr"/>
                </a:tc>
                <a:tc>
                  <a:txBody>
                    <a:bodyPr/>
                    <a:lstStyle/>
                    <a:p>
                      <a:r>
                        <a:rPr lang="en-US" sz="1100" dirty="0"/>
                        <a:t>K-3 (PE Topics)</a:t>
                      </a:r>
                    </a:p>
                  </a:txBody>
                  <a:tcPr anchor="ctr"/>
                </a:tc>
                <a:tc>
                  <a:txBody>
                    <a:bodyPr/>
                    <a:lstStyle/>
                    <a:p>
                      <a:r>
                        <a:rPr lang="en-US" sz="1100" dirty="0"/>
                        <a:t>4-6 (PE Topics)</a:t>
                      </a:r>
                    </a:p>
                  </a:txBody>
                  <a:tcPr anchor="ctr"/>
                </a:tc>
                <a:tc>
                  <a:txBody>
                    <a:bodyPr/>
                    <a:lstStyle/>
                    <a:p>
                      <a:r>
                        <a:rPr lang="en-US" sz="1100" dirty="0"/>
                        <a:t>7-9 (PE Topics)</a:t>
                      </a:r>
                    </a:p>
                  </a:txBody>
                  <a:tcPr anchor="ctr"/>
                </a:tc>
                <a:tc>
                  <a:txBody>
                    <a:bodyPr/>
                    <a:lstStyle/>
                    <a:p>
                      <a:r>
                        <a:rPr lang="en-US" sz="1100" dirty="0"/>
                        <a:t>10-12 (PE Topics)</a:t>
                      </a:r>
                    </a:p>
                  </a:txBody>
                  <a:tcPr anchor="ctr"/>
                </a:tc>
                <a:extLst>
                  <a:ext uri="{0D108BD9-81ED-4DB2-BD59-A6C34878D82A}">
                    <a16:rowId xmlns:a16="http://schemas.microsoft.com/office/drawing/2014/main" val="1655738909"/>
                  </a:ext>
                </a:extLst>
              </a:tr>
              <a:tr h="113726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u="none" dirty="0"/>
                        <a:t>Motor Skills</a:t>
                      </a:r>
                    </a:p>
                  </a:txBody>
                  <a:tcPr anchor="ctr"/>
                </a:tc>
                <a:tc>
                  <a:txBody>
                    <a:bodyPr/>
                    <a:lstStyle/>
                    <a:p>
                      <a:r>
                        <a:rPr lang="en-US" sz="1050" dirty="0"/>
                        <a:t>Locomotor, </a:t>
                      </a:r>
                      <a:r>
                        <a:rPr lang="en-US" sz="1050" dirty="0" err="1"/>
                        <a:t>Nonlocomotor</a:t>
                      </a:r>
                      <a:r>
                        <a:rPr lang="en-US" sz="1050" dirty="0"/>
                        <a:t>, and Manipulatives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Locomotor, </a:t>
                      </a:r>
                      <a:r>
                        <a:rPr lang="en-US" sz="1050" dirty="0" err="1"/>
                        <a:t>Nonlocomotor</a:t>
                      </a:r>
                      <a:r>
                        <a:rPr lang="en-US" sz="1050" dirty="0"/>
                        <a:t>, and Manipulatives</a:t>
                      </a:r>
                    </a:p>
                    <a:p>
                      <a:endParaRPr lang="en-US" sz="1050" dirty="0"/>
                    </a:p>
                  </a:txBody>
                  <a:tcPr anchor="ctr"/>
                </a:tc>
                <a:tc>
                  <a:txBody>
                    <a:bodyPr/>
                    <a:lstStyle/>
                    <a:p>
                      <a:r>
                        <a:rPr lang="en-US" sz="1050" dirty="0"/>
                        <a:t>Dance and rhythms, Specialized skills and movement patterns, Application of specialized manipulative skills, outdoor pursuits, Individual performance activities</a:t>
                      </a:r>
                    </a:p>
                  </a:txBody>
                  <a:tcPr anchor="ctr"/>
                </a:tc>
                <a:tc>
                  <a:txBody>
                    <a:bodyPr/>
                    <a:lstStyle/>
                    <a:p>
                      <a:r>
                        <a:rPr lang="en-US" sz="1050"/>
                        <a:t>Combined movement skills and patterns, Specialized skill performance, </a:t>
                      </a:r>
                      <a:endParaRPr lang="en-US" sz="1050" dirty="0"/>
                    </a:p>
                  </a:txBody>
                  <a:tcPr anchor="ctr"/>
                </a:tc>
                <a:extLst>
                  <a:ext uri="{0D108BD9-81ED-4DB2-BD59-A6C34878D82A}">
                    <a16:rowId xmlns:a16="http://schemas.microsoft.com/office/drawing/2014/main" val="4110665592"/>
                  </a:ext>
                </a:extLst>
              </a:tr>
              <a:tr h="709890">
                <a:tc>
                  <a:txBody>
                    <a:bodyPr/>
                    <a:lstStyle/>
                    <a:p>
                      <a:r>
                        <a:rPr lang="en-US" sz="1050" b="1" u="none" dirty="0"/>
                        <a:t>Movement Concepts and Performance</a:t>
                      </a:r>
                    </a:p>
                  </a:txBody>
                  <a:tcPr anchor="ctr"/>
                </a:tc>
                <a:tc>
                  <a:txBody>
                    <a:bodyPr/>
                    <a:lstStyle/>
                    <a:p>
                      <a:r>
                        <a:rPr lang="en-US" sz="1050" dirty="0"/>
                        <a:t>Space, Pathways, shapes, levels, Speed, direction, force and Strategies and tactics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Space, Pathways, shapes, levels, Speed, direction, force and Strategies and tactics</a:t>
                      </a:r>
                    </a:p>
                    <a:p>
                      <a:endParaRPr lang="en-US" sz="1050" dirty="0"/>
                    </a:p>
                  </a:txBody>
                  <a:tcPr anchor="ctr"/>
                </a:tc>
                <a:tc>
                  <a:txBody>
                    <a:bodyPr/>
                    <a:lstStyle/>
                    <a:p>
                      <a:r>
                        <a:rPr lang="en-US" sz="1050" dirty="0"/>
                        <a:t>Tactics and principles and principles and critical elements</a:t>
                      </a:r>
                    </a:p>
                  </a:txBody>
                  <a:tcPr anchor="ctr"/>
                </a:tc>
                <a:tc>
                  <a:txBody>
                    <a:bodyPr/>
                    <a:lstStyle/>
                    <a:p>
                      <a:r>
                        <a:rPr lang="en-US" sz="1050" dirty="0"/>
                        <a:t>Strategies and tactics and Principles and critical elements</a:t>
                      </a:r>
                    </a:p>
                  </a:txBody>
                  <a:tcPr anchor="ctr"/>
                </a:tc>
                <a:extLst>
                  <a:ext uri="{0D108BD9-81ED-4DB2-BD59-A6C34878D82A}">
                    <a16:rowId xmlns:a16="http://schemas.microsoft.com/office/drawing/2014/main" val="3697326329"/>
                  </a:ext>
                </a:extLst>
              </a:tr>
              <a:tr h="1023988">
                <a:tc>
                  <a:txBody>
                    <a:bodyPr/>
                    <a:lstStyle/>
                    <a:p>
                      <a:r>
                        <a:rPr lang="en-US" sz="1050" b="1" u="none" dirty="0"/>
                        <a:t>Level of Fitness</a:t>
                      </a:r>
                    </a:p>
                  </a:txBody>
                  <a:tcPr anchor="ctr"/>
                </a:tc>
                <a:tc>
                  <a:txBody>
                    <a:bodyPr/>
                    <a:lstStyle/>
                    <a:p>
                      <a:r>
                        <a:rPr lang="en-US" sz="1050"/>
                        <a:t>Physical activity knowledge, Engages in physical activity, Fitness knowledge, and Nutrition</a:t>
                      </a:r>
                      <a:endParaRPr lang="en-US" sz="1050" dirty="0"/>
                    </a:p>
                  </a:txBody>
                  <a:tcPr anchor="ctr"/>
                </a:tc>
                <a:tc>
                  <a:txBody>
                    <a:bodyPr/>
                    <a:lstStyle/>
                    <a:p>
                      <a:r>
                        <a:rPr lang="en-US" sz="1050"/>
                        <a:t>Engages in physical activity, fitness knowledge, nutrition, and assessment of program planning</a:t>
                      </a:r>
                      <a:endParaRPr lang="en-US" sz="1050" dirty="0"/>
                    </a:p>
                  </a:txBody>
                  <a:tcPr anchor="ctr"/>
                </a:tc>
                <a:tc>
                  <a:txBody>
                    <a:bodyPr/>
                    <a:lstStyle/>
                    <a:p>
                      <a:r>
                        <a:rPr lang="en-US" sz="1050" dirty="0"/>
                        <a:t>Physical activity knowledge, Engages in physical activity, Fitness knowledge, Nutrition, Assessment and program planning, and Healthy Habits in relation to fitness</a:t>
                      </a:r>
                    </a:p>
                  </a:txBody>
                  <a:tcPr anchor="ctr"/>
                </a:tc>
                <a:tc>
                  <a:txBody>
                    <a:bodyPr/>
                    <a:lstStyle/>
                    <a:p>
                      <a:r>
                        <a:rPr lang="en-US" sz="1050" dirty="0"/>
                        <a:t>Physical Activity knowledge, Engages in Physical, Fitness Knowledge, Nutrition, Assessment and program planning, Healthy Habits in relation to fitness, and Accessing information</a:t>
                      </a:r>
                    </a:p>
                  </a:txBody>
                  <a:tcPr anchor="ctr"/>
                </a:tc>
                <a:extLst>
                  <a:ext uri="{0D108BD9-81ED-4DB2-BD59-A6C34878D82A}">
                    <a16:rowId xmlns:a16="http://schemas.microsoft.com/office/drawing/2014/main" val="1296705941"/>
                  </a:ext>
                </a:extLst>
              </a:tr>
              <a:tr h="909149">
                <a:tc>
                  <a:txBody>
                    <a:bodyPr/>
                    <a:lstStyle/>
                    <a:p>
                      <a:r>
                        <a:rPr lang="en-US" sz="1050" b="1" u="none" dirty="0"/>
                        <a:t>Cooperative skills and positive behavior</a:t>
                      </a:r>
                    </a:p>
                  </a:txBody>
                  <a:tcPr anchor="ctr"/>
                </a:tc>
                <a:tc>
                  <a:txBody>
                    <a:bodyPr/>
                    <a:lstStyle/>
                    <a:p>
                      <a:r>
                        <a:rPr lang="en-US" sz="1050"/>
                        <a:t>Personal responsibility, Accepting feedback, Working with others, Rules and Etiquette, and Safety</a:t>
                      </a:r>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a:t>Personal responsibility, Accepting feedback, Working with others, Rules and Etiquette, and Safety</a:t>
                      </a:r>
                    </a:p>
                    <a:p>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Personal responsibility, Accepting feedback, Working with others, Rules and Etiquette, and Safety</a:t>
                      </a:r>
                    </a:p>
                    <a:p>
                      <a:endParaRPr lang="en-US" sz="1050" dirty="0"/>
                    </a:p>
                  </a:txBody>
                  <a:tcPr anchor="ctr"/>
                </a:tc>
                <a:tc>
                  <a:txBody>
                    <a:bodyPr/>
                    <a:lstStyle/>
                    <a:p>
                      <a:r>
                        <a:rPr lang="en-US" sz="1050" dirty="0"/>
                        <a:t>Personal Responsibility, Cooperation, Rules and Etiquette, and Safety,</a:t>
                      </a:r>
                    </a:p>
                  </a:txBody>
                  <a:tcPr anchor="ctr"/>
                </a:tc>
                <a:extLst>
                  <a:ext uri="{0D108BD9-81ED-4DB2-BD59-A6C34878D82A}">
                    <a16:rowId xmlns:a16="http://schemas.microsoft.com/office/drawing/2014/main" val="2920185951"/>
                  </a:ext>
                </a:extLst>
              </a:tr>
              <a:tr h="762402">
                <a:tc>
                  <a:txBody>
                    <a:bodyPr/>
                    <a:lstStyle/>
                    <a:p>
                      <a:r>
                        <a:rPr lang="en-US" sz="1050" b="1" u="none" dirty="0"/>
                        <a:t>Value of Physical Activity</a:t>
                      </a:r>
                    </a:p>
                  </a:txBody>
                  <a:tcPr anchor="ctr"/>
                </a:tc>
                <a:tc>
                  <a:txBody>
                    <a:bodyPr/>
                    <a:lstStyle/>
                    <a:p>
                      <a:r>
                        <a:rPr lang="en-US" sz="1050"/>
                        <a:t>Health, Challenge, and Self expression and enjoyment</a:t>
                      </a:r>
                      <a:endParaRPr lang="en-US" sz="1050" dirty="0"/>
                    </a:p>
                  </a:txBody>
                  <a:tcPr anchor="ctr"/>
                </a:tc>
                <a:tc>
                  <a:txBody>
                    <a:bodyPr/>
                    <a:lstStyle/>
                    <a:p>
                      <a:r>
                        <a:rPr lang="en-US" sz="1050"/>
                        <a:t>Health, Challenge, Self expression and enjoyment, and Social interaction</a:t>
                      </a:r>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a:t>Health, Challenge, Self expression and enjoyment, and Social interaction</a:t>
                      </a:r>
                    </a:p>
                    <a:p>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Health, Challenge, Self expression and enjoyment, and Social interaction</a:t>
                      </a:r>
                    </a:p>
                    <a:p>
                      <a:endParaRPr lang="en-US" sz="1050" dirty="0"/>
                    </a:p>
                  </a:txBody>
                  <a:tcPr anchor="ctr"/>
                </a:tc>
                <a:extLst>
                  <a:ext uri="{0D108BD9-81ED-4DB2-BD59-A6C34878D82A}">
                    <a16:rowId xmlns:a16="http://schemas.microsoft.com/office/drawing/2014/main" val="3426876253"/>
                  </a:ext>
                </a:extLst>
              </a:tr>
            </a:tbl>
          </a:graphicData>
        </a:graphic>
      </p:graphicFrame>
    </p:spTree>
    <p:extLst>
      <p:ext uri="{BB962C8B-B14F-4D97-AF65-F5344CB8AC3E}">
        <p14:creationId xmlns:p14="http://schemas.microsoft.com/office/powerpoint/2010/main" val="36116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861238"/>
            <a:ext cx="9859887" cy="4996762"/>
          </a:xfrm>
        </p:spPr>
        <p:txBody>
          <a:bodyPr>
            <a:normAutofit fontScale="70000" lnSpcReduction="20000"/>
          </a:bodyPr>
          <a:lstStyle/>
          <a:p>
            <a:r>
              <a:rPr lang="en-US" dirty="0"/>
              <a:t>5 Physical Literacy Components</a:t>
            </a:r>
          </a:p>
          <a:p>
            <a:pPr lvl="1"/>
            <a:r>
              <a:rPr lang="en-US" dirty="0"/>
              <a:t>Motor Skills</a:t>
            </a:r>
          </a:p>
          <a:p>
            <a:pPr lvl="1"/>
            <a:r>
              <a:rPr lang="en-US" dirty="0"/>
              <a:t>Movement Concepts</a:t>
            </a:r>
          </a:p>
          <a:p>
            <a:pPr lvl="1"/>
            <a:r>
              <a:rPr lang="en-US" dirty="0"/>
              <a:t>Level of Fitness</a:t>
            </a:r>
          </a:p>
          <a:p>
            <a:pPr lvl="1"/>
            <a:r>
              <a:rPr lang="en-US" dirty="0"/>
              <a:t>Cooperative Skills </a:t>
            </a:r>
          </a:p>
          <a:p>
            <a:pPr lvl="1"/>
            <a:r>
              <a:rPr lang="en-US" dirty="0"/>
              <a:t>Value of Physical Activity </a:t>
            </a:r>
            <a:br>
              <a:rPr lang="en-US" dirty="0"/>
            </a:br>
            <a:endParaRPr lang="en-US" dirty="0"/>
          </a:p>
          <a:p>
            <a:pPr>
              <a:lnSpc>
                <a:spcPct val="120000"/>
              </a:lnSpc>
            </a:pPr>
            <a:r>
              <a:rPr lang="en-US" dirty="0"/>
              <a:t>Benchmarks 3, 6, 9, and 12 </a:t>
            </a:r>
          </a:p>
          <a:p>
            <a:pPr marL="0" indent="0">
              <a:lnSpc>
                <a:spcPct val="120000"/>
              </a:lnSpc>
              <a:buNone/>
            </a:pPr>
            <a:endParaRPr lang="en-US" dirty="0"/>
          </a:p>
          <a:p>
            <a:pPr>
              <a:lnSpc>
                <a:spcPct val="120000"/>
              </a:lnSpc>
            </a:pPr>
            <a:r>
              <a:rPr lang="en-US" dirty="0"/>
              <a:t>Planned outcomes for every grade level</a:t>
            </a:r>
          </a:p>
          <a:p>
            <a:pPr>
              <a:lnSpc>
                <a:spcPct val="120000"/>
              </a:lnSpc>
            </a:pPr>
            <a:endParaRPr lang="en-US" dirty="0"/>
          </a:p>
          <a:p>
            <a:pPr>
              <a:lnSpc>
                <a:spcPct val="120000"/>
              </a:lnSpc>
            </a:pPr>
            <a:r>
              <a:rPr lang="en-US" dirty="0"/>
              <a:t>Easy to follow the progression of outcomes from grade-to-grade</a:t>
            </a:r>
          </a:p>
          <a:p>
            <a:pPr>
              <a:lnSpc>
                <a:spcPct val="120000"/>
              </a:lnSpc>
            </a:pPr>
            <a:endParaRPr lang="en-US" dirty="0"/>
          </a:p>
          <a:p>
            <a:pPr>
              <a:lnSpc>
                <a:spcPct val="120000"/>
              </a:lnSpc>
            </a:pPr>
            <a:r>
              <a:rPr lang="en-US" dirty="0"/>
              <a:t>Does not include aquatics</a:t>
            </a:r>
          </a:p>
          <a:p>
            <a:endParaRPr lang="en-US" dirty="0"/>
          </a:p>
        </p:txBody>
      </p:sp>
    </p:spTree>
    <p:extLst>
      <p:ext uri="{BB962C8B-B14F-4D97-AF65-F5344CB8AC3E}">
        <p14:creationId xmlns:p14="http://schemas.microsoft.com/office/powerpoint/2010/main" val="348434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B486A-8520-40F3-8090-48BEC03D9ECF}"/>
              </a:ext>
            </a:extLst>
          </p:cNvPr>
          <p:cNvSpPr>
            <a:spLocks noGrp="1"/>
          </p:cNvSpPr>
          <p:nvPr>
            <p:ph type="title"/>
          </p:nvPr>
        </p:nvSpPr>
        <p:spPr>
          <a:xfrm>
            <a:off x="1474848" y="55753"/>
            <a:ext cx="9242304" cy="984603"/>
          </a:xfrm>
        </p:spPr>
        <p:txBody>
          <a:bodyPr/>
          <a:lstStyle/>
          <a:p>
            <a:r>
              <a:rPr lang="en-US" dirty="0"/>
              <a:t>Physical Education Outcomes</a:t>
            </a:r>
          </a:p>
        </p:txBody>
      </p:sp>
      <p:sp>
        <p:nvSpPr>
          <p:cNvPr id="3" name="Content Placeholder 2">
            <a:extLst>
              <a:ext uri="{FF2B5EF4-FFF2-40B4-BE49-F238E27FC236}">
                <a16:creationId xmlns:a16="http://schemas.microsoft.com/office/drawing/2014/main" id="{2727840F-C0D9-4A3A-AE04-ADB76E919F0C}"/>
              </a:ext>
            </a:extLst>
          </p:cNvPr>
          <p:cNvSpPr>
            <a:spLocks noGrp="1"/>
          </p:cNvSpPr>
          <p:nvPr>
            <p:ph idx="1"/>
          </p:nvPr>
        </p:nvSpPr>
        <p:spPr>
          <a:xfrm>
            <a:off x="1257300" y="1438275"/>
            <a:ext cx="3935187" cy="5011511"/>
          </a:xfrm>
        </p:spPr>
        <p:txBody>
          <a:bodyPr>
            <a:normAutofit/>
          </a:bodyPr>
          <a:lstStyle/>
          <a:p>
            <a:r>
              <a:rPr lang="en-US" dirty="0"/>
              <a:t>Gray – Physical Literacy Component</a:t>
            </a:r>
          </a:p>
          <a:p>
            <a:r>
              <a:rPr lang="en-US" dirty="0"/>
              <a:t>Purple Box- Grade Level</a:t>
            </a:r>
          </a:p>
          <a:p>
            <a:r>
              <a:rPr lang="en-US" dirty="0"/>
              <a:t>Rainbow Color (Left Side)</a:t>
            </a:r>
          </a:p>
          <a:p>
            <a:pPr lvl="1"/>
            <a:r>
              <a:rPr lang="en-US" b="1" dirty="0"/>
              <a:t>Topics in Bold</a:t>
            </a:r>
          </a:p>
          <a:p>
            <a:pPr lvl="1"/>
            <a:r>
              <a:rPr lang="en-US" dirty="0"/>
              <a:t>Skills-Follow topics in Physical Literacy Skill #1 Motor Skills only in grades K-6.</a:t>
            </a:r>
          </a:p>
          <a:p>
            <a:r>
              <a:rPr lang="en-US" dirty="0"/>
              <a:t>White - Outcomes</a:t>
            </a:r>
          </a:p>
          <a:p>
            <a:pPr marL="0" indent="0">
              <a:buNone/>
            </a:pPr>
            <a:endParaRPr lang="en-US" dirty="0"/>
          </a:p>
        </p:txBody>
      </p:sp>
      <p:pic>
        <p:nvPicPr>
          <p:cNvPr id="5" name="Picture 4">
            <a:extLst>
              <a:ext uri="{FF2B5EF4-FFF2-40B4-BE49-F238E27FC236}">
                <a16:creationId xmlns:a16="http://schemas.microsoft.com/office/drawing/2014/main" id="{33FBB9FB-B102-D41F-FC05-017EE06ACA74}"/>
              </a:ext>
            </a:extLst>
          </p:cNvPr>
          <p:cNvPicPr>
            <a:picLocks noChangeAspect="1"/>
          </p:cNvPicPr>
          <p:nvPr/>
        </p:nvPicPr>
        <p:blipFill>
          <a:blip r:embed="rId2"/>
          <a:stretch>
            <a:fillRect/>
          </a:stretch>
        </p:blipFill>
        <p:spPr>
          <a:xfrm>
            <a:off x="5322608" y="1438275"/>
            <a:ext cx="6429838" cy="4950094"/>
          </a:xfrm>
          <a:prstGeom prst="rect">
            <a:avLst/>
          </a:prstGeom>
        </p:spPr>
      </p:pic>
    </p:spTree>
    <p:extLst>
      <p:ext uri="{BB962C8B-B14F-4D97-AF65-F5344CB8AC3E}">
        <p14:creationId xmlns:p14="http://schemas.microsoft.com/office/powerpoint/2010/main" val="2535922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0FEAA-7AF3-4BAE-BE11-0CAC3134F327}"/>
              </a:ext>
            </a:extLst>
          </p:cNvPr>
          <p:cNvSpPr>
            <a:spLocks noGrp="1"/>
          </p:cNvSpPr>
          <p:nvPr>
            <p:ph type="title"/>
          </p:nvPr>
        </p:nvSpPr>
        <p:spPr>
          <a:xfrm>
            <a:off x="1474848" y="58511"/>
            <a:ext cx="9242304" cy="984603"/>
          </a:xfrm>
        </p:spPr>
        <p:txBody>
          <a:bodyPr/>
          <a:lstStyle/>
          <a:p>
            <a:r>
              <a:rPr lang="en-US" dirty="0"/>
              <a:t>Physical Education Outcomes</a:t>
            </a:r>
          </a:p>
        </p:txBody>
      </p:sp>
      <p:sp>
        <p:nvSpPr>
          <p:cNvPr id="3" name="Footer Placeholder 2">
            <a:extLst>
              <a:ext uri="{FF2B5EF4-FFF2-40B4-BE49-F238E27FC236}">
                <a16:creationId xmlns:a16="http://schemas.microsoft.com/office/drawing/2014/main" id="{DDA4CC05-DF56-4006-BB92-CDFBEC900CCF}"/>
              </a:ext>
            </a:extLst>
          </p:cNvPr>
          <p:cNvSpPr>
            <a:spLocks noGrp="1"/>
          </p:cNvSpPr>
          <p:nvPr>
            <p:ph type="ftr" sz="quarter" idx="11"/>
          </p:nvPr>
        </p:nvSpPr>
        <p:spPr/>
        <p:txBody>
          <a:bodyPr/>
          <a:lstStyle/>
          <a:p>
            <a:r>
              <a:rPr lang="en-US" dirty="0"/>
              <a:t>Jen B</a:t>
            </a:r>
          </a:p>
        </p:txBody>
      </p:sp>
      <p:sp>
        <p:nvSpPr>
          <p:cNvPr id="6" name="Content Placeholder 5">
            <a:extLst>
              <a:ext uri="{FF2B5EF4-FFF2-40B4-BE49-F238E27FC236}">
                <a16:creationId xmlns:a16="http://schemas.microsoft.com/office/drawing/2014/main" id="{55ED2E21-98D8-0269-ED2E-AB25D7F49E3F}"/>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86FE98EF-B9B4-9903-021D-976CDC5DC69D}"/>
              </a:ext>
            </a:extLst>
          </p:cNvPr>
          <p:cNvPicPr>
            <a:picLocks noChangeAspect="1"/>
          </p:cNvPicPr>
          <p:nvPr/>
        </p:nvPicPr>
        <p:blipFill>
          <a:blip r:embed="rId2"/>
          <a:stretch>
            <a:fillRect/>
          </a:stretch>
        </p:blipFill>
        <p:spPr>
          <a:xfrm>
            <a:off x="1474848" y="1391257"/>
            <a:ext cx="10581836" cy="4075485"/>
          </a:xfrm>
          <a:prstGeom prst="rect">
            <a:avLst/>
          </a:prstGeom>
        </p:spPr>
      </p:pic>
    </p:spTree>
    <p:extLst>
      <p:ext uri="{BB962C8B-B14F-4D97-AF65-F5344CB8AC3E}">
        <p14:creationId xmlns:p14="http://schemas.microsoft.com/office/powerpoint/2010/main" val="4086454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9701-6D00-2FFB-27D9-EFD2FD7226EB}"/>
              </a:ext>
            </a:extLst>
          </p:cNvPr>
          <p:cNvSpPr>
            <a:spLocks noGrp="1"/>
          </p:cNvSpPr>
          <p:nvPr>
            <p:ph type="title"/>
          </p:nvPr>
        </p:nvSpPr>
        <p:spPr/>
        <p:txBody>
          <a:bodyPr/>
          <a:lstStyle/>
          <a:p>
            <a:r>
              <a:rPr lang="en-US" dirty="0"/>
              <a:t>*Disclaimer </a:t>
            </a:r>
          </a:p>
        </p:txBody>
      </p:sp>
      <p:sp>
        <p:nvSpPr>
          <p:cNvPr id="3" name="Content Placeholder 2">
            <a:extLst>
              <a:ext uri="{FF2B5EF4-FFF2-40B4-BE49-F238E27FC236}">
                <a16:creationId xmlns:a16="http://schemas.microsoft.com/office/drawing/2014/main" id="{FE94DC36-1381-B5B1-D48B-330BD788B27C}"/>
              </a:ext>
            </a:extLst>
          </p:cNvPr>
          <p:cNvSpPr>
            <a:spLocks noGrp="1"/>
          </p:cNvSpPr>
          <p:nvPr>
            <p:ph idx="1"/>
          </p:nvPr>
        </p:nvSpPr>
        <p:spPr/>
        <p:txBody>
          <a:bodyPr>
            <a:normAutofit fontScale="92500" lnSpcReduction="10000"/>
          </a:bodyPr>
          <a:lstStyle/>
          <a:p>
            <a:r>
              <a:rPr lang="en-US" dirty="0"/>
              <a:t>These outcomes are not the approved standards for PA currently.  </a:t>
            </a:r>
          </a:p>
          <a:p>
            <a:r>
              <a:rPr lang="en-US" dirty="0"/>
              <a:t>We look to share this work with the State School Board Association once we are invited.</a:t>
            </a:r>
          </a:p>
          <a:p>
            <a:r>
              <a:rPr lang="en-US" dirty="0"/>
              <a:t>They can however be used to help keep your health and physical education programs more current to the forever changing health literacy and physical literacy climate.</a:t>
            </a:r>
          </a:p>
          <a:p>
            <a:r>
              <a:rPr lang="en-US" dirty="0"/>
              <a:t>PA Code 22, Chapter 4 also encourages the use of materials to expand or improve existing academic standards.</a:t>
            </a:r>
          </a:p>
        </p:txBody>
      </p:sp>
      <p:sp>
        <p:nvSpPr>
          <p:cNvPr id="4" name="Footer Placeholder 3">
            <a:extLst>
              <a:ext uri="{FF2B5EF4-FFF2-40B4-BE49-F238E27FC236}">
                <a16:creationId xmlns:a16="http://schemas.microsoft.com/office/drawing/2014/main" id="{A3FD6824-812F-5191-AB11-F5D6DB255BAD}"/>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228372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ABDE3-AD17-B9BF-1DC4-6C80EEA832AD}"/>
              </a:ext>
            </a:extLst>
          </p:cNvPr>
          <p:cNvSpPr>
            <a:spLocks noGrp="1"/>
          </p:cNvSpPr>
          <p:nvPr>
            <p:ph type="title"/>
          </p:nvPr>
        </p:nvSpPr>
        <p:spPr/>
        <p:txBody>
          <a:bodyPr/>
          <a:lstStyle/>
          <a:p>
            <a:r>
              <a:rPr lang="en-US" dirty="0"/>
              <a:t>Support from Chapter 4 PA Code 22</a:t>
            </a:r>
          </a:p>
        </p:txBody>
      </p:sp>
      <p:sp>
        <p:nvSpPr>
          <p:cNvPr id="3" name="Content Placeholder 2">
            <a:extLst>
              <a:ext uri="{FF2B5EF4-FFF2-40B4-BE49-F238E27FC236}">
                <a16:creationId xmlns:a16="http://schemas.microsoft.com/office/drawing/2014/main" id="{38D185F5-CF4B-2324-679A-3789EDA8C1FE}"/>
              </a:ext>
            </a:extLst>
          </p:cNvPr>
          <p:cNvSpPr>
            <a:spLocks noGrp="1"/>
          </p:cNvSpPr>
          <p:nvPr>
            <p:ph idx="1"/>
          </p:nvPr>
        </p:nvSpPr>
        <p:spPr/>
        <p:txBody>
          <a:bodyPr/>
          <a:lstStyle/>
          <a:p>
            <a:pPr algn="l"/>
            <a:r>
              <a:rPr lang="en-US" b="1" i="0" dirty="0">
                <a:solidFill>
                  <a:srgbClr val="333333"/>
                </a:solidFill>
                <a:effectLst/>
                <a:latin typeface="New Century Schoolbook"/>
              </a:rPr>
              <a:t>§ 4.12. Academic standards.</a:t>
            </a:r>
          </a:p>
          <a:p>
            <a:pPr algn="l"/>
            <a:r>
              <a:rPr lang="en-US" b="0" i="0" dirty="0">
                <a:solidFill>
                  <a:srgbClr val="333333"/>
                </a:solidFill>
                <a:effectLst/>
                <a:latin typeface="New Century Schoolbook"/>
              </a:rPr>
              <a:t> (a)  School entities may develop, expand or improve existing academic standards in the following content areas:</a:t>
            </a:r>
          </a:p>
          <a:p>
            <a:r>
              <a:rPr lang="en-US" b="0" i="0" dirty="0">
                <a:solidFill>
                  <a:srgbClr val="333333"/>
                </a:solidFill>
                <a:effectLst/>
                <a:latin typeface="New Century Schoolbook"/>
              </a:rPr>
              <a:t> (6)  </a:t>
            </a:r>
            <a:r>
              <a:rPr lang="en-US" b="0" i="1" dirty="0">
                <a:solidFill>
                  <a:srgbClr val="333333"/>
                </a:solidFill>
                <a:effectLst/>
                <a:latin typeface="New Century Schoolbook"/>
              </a:rPr>
              <a:t>Health, safety and physical education. </a:t>
            </a:r>
            <a:r>
              <a:rPr lang="en-US" b="0" i="0" dirty="0">
                <a:solidFill>
                  <a:srgbClr val="333333"/>
                </a:solidFill>
                <a:effectLst/>
                <a:latin typeface="New Century Schoolbook"/>
              </a:rPr>
              <a:t>Study of concepts and skills which affect personal, family and community health and safety, nutrition, physical fitness, movement concepts and strategies, safety in physical activity settings, and leadership and cooperation in physical activities.</a:t>
            </a:r>
            <a:endParaRPr lang="en-US" dirty="0"/>
          </a:p>
        </p:txBody>
      </p:sp>
      <p:sp>
        <p:nvSpPr>
          <p:cNvPr id="4" name="Footer Placeholder 3">
            <a:extLst>
              <a:ext uri="{FF2B5EF4-FFF2-40B4-BE49-F238E27FC236}">
                <a16:creationId xmlns:a16="http://schemas.microsoft.com/office/drawing/2014/main" id="{F6C25CFB-8498-6DE1-0905-BF564649A47F}"/>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54926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76F93-5445-AE5A-FAA2-97508860B807}"/>
              </a:ext>
            </a:extLst>
          </p:cNvPr>
          <p:cNvSpPr>
            <a:spLocks noGrp="1"/>
          </p:cNvSpPr>
          <p:nvPr>
            <p:ph type="title"/>
          </p:nvPr>
        </p:nvSpPr>
        <p:spPr/>
        <p:txBody>
          <a:bodyPr/>
          <a:lstStyle/>
          <a:p>
            <a:r>
              <a:rPr lang="en-US" dirty="0"/>
              <a:t>Objectives for Trainings</a:t>
            </a:r>
          </a:p>
        </p:txBody>
      </p:sp>
      <p:graphicFrame>
        <p:nvGraphicFramePr>
          <p:cNvPr id="5" name="Table 5">
            <a:extLst>
              <a:ext uri="{FF2B5EF4-FFF2-40B4-BE49-F238E27FC236}">
                <a16:creationId xmlns:a16="http://schemas.microsoft.com/office/drawing/2014/main" id="{EB636289-1D61-7A5B-BC78-ED0B1948B69B}"/>
              </a:ext>
            </a:extLst>
          </p:cNvPr>
          <p:cNvGraphicFramePr>
            <a:graphicFrameLocks noGrp="1"/>
          </p:cNvGraphicFramePr>
          <p:nvPr>
            <p:ph idx="1"/>
            <p:extLst>
              <p:ext uri="{D42A27DB-BD31-4B8C-83A1-F6EECF244321}">
                <p14:modId xmlns:p14="http://schemas.microsoft.com/office/powerpoint/2010/main" val="3995941198"/>
              </p:ext>
            </p:extLst>
          </p:nvPr>
        </p:nvGraphicFramePr>
        <p:xfrm>
          <a:off x="1563688" y="2160588"/>
          <a:ext cx="10018712" cy="3850640"/>
        </p:xfrm>
        <a:graphic>
          <a:graphicData uri="http://schemas.openxmlformats.org/drawingml/2006/table">
            <a:tbl>
              <a:tblPr firstRow="1" bandRow="1">
                <a:tableStyleId>{5C22544A-7EE6-4342-B048-85BDC9FD1C3A}</a:tableStyleId>
              </a:tblPr>
              <a:tblGrid>
                <a:gridCol w="5009356">
                  <a:extLst>
                    <a:ext uri="{9D8B030D-6E8A-4147-A177-3AD203B41FA5}">
                      <a16:colId xmlns:a16="http://schemas.microsoft.com/office/drawing/2014/main" val="407393650"/>
                    </a:ext>
                  </a:extLst>
                </a:gridCol>
                <a:gridCol w="5009356">
                  <a:extLst>
                    <a:ext uri="{9D8B030D-6E8A-4147-A177-3AD203B41FA5}">
                      <a16:colId xmlns:a16="http://schemas.microsoft.com/office/drawing/2014/main" val="523691966"/>
                    </a:ext>
                  </a:extLst>
                </a:gridCol>
              </a:tblGrid>
              <a:tr h="370840">
                <a:tc>
                  <a:txBody>
                    <a:bodyPr/>
                    <a:lstStyle/>
                    <a:p>
                      <a:r>
                        <a:rPr lang="en-US" dirty="0"/>
                        <a:t>Day 1</a:t>
                      </a:r>
                    </a:p>
                  </a:txBody>
                  <a:tcPr/>
                </a:tc>
                <a:tc>
                  <a:txBody>
                    <a:bodyPr/>
                    <a:lstStyle/>
                    <a:p>
                      <a:r>
                        <a:rPr lang="en-US" dirty="0"/>
                        <a:t>Day 2</a:t>
                      </a:r>
                    </a:p>
                  </a:txBody>
                  <a:tcPr/>
                </a:tc>
                <a:extLst>
                  <a:ext uri="{0D108BD9-81ED-4DB2-BD59-A6C34878D82A}">
                    <a16:rowId xmlns:a16="http://schemas.microsoft.com/office/drawing/2014/main" val="183552031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Navigate PDE SAS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Times New Roman" panose="02020603050405020304" pitchFamily="18" charset="0"/>
                        </a:rPr>
                        <a:t>Explain how the HPE outcomes can be used to build a block plan</a:t>
                      </a:r>
                    </a:p>
                  </a:txBody>
                  <a:tcPr/>
                </a:tc>
                <a:extLst>
                  <a:ext uri="{0D108BD9-81ED-4DB2-BD59-A6C34878D82A}">
                    <a16:rowId xmlns:a16="http://schemas.microsoft.com/office/drawing/2014/main" val="151314360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Locate the HPE outcomes on PDE SAS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Times New Roman" panose="02020603050405020304" pitchFamily="18" charset="0"/>
                        </a:rPr>
                        <a:t>Create a block plan based on the HPE outcomes</a:t>
                      </a:r>
                    </a:p>
                  </a:txBody>
                  <a:tcPr/>
                </a:tc>
                <a:extLst>
                  <a:ext uri="{0D108BD9-81ED-4DB2-BD59-A6C34878D82A}">
                    <a16:rowId xmlns:a16="http://schemas.microsoft.com/office/drawing/2014/main" val="270407747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Understand how the HPE outcomes are organized</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Times New Roman" panose="02020603050405020304" pitchFamily="18" charset="0"/>
                        </a:rPr>
                        <a:t>Demonstrate how to navigate and complete a curriculum mapping template for your school and district.</a:t>
                      </a:r>
                    </a:p>
                  </a:txBody>
                  <a:tcPr/>
                </a:tc>
                <a:extLst>
                  <a:ext uri="{0D108BD9-81ED-4DB2-BD59-A6C34878D82A}">
                    <a16:rowId xmlns:a16="http://schemas.microsoft.com/office/drawing/2014/main" val="2629346456"/>
                  </a:ext>
                </a:extLst>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Explain how the HPE outcomes can be used to build a scope and sequence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Times New Roman" panose="02020603050405020304" pitchFamily="18" charset="0"/>
                        </a:rPr>
                        <a:t>Explain and create an individual lesson plan for health or physical education.</a:t>
                      </a:r>
                    </a:p>
                  </a:txBody>
                  <a:tcPr/>
                </a:tc>
                <a:extLst>
                  <a:ext uri="{0D108BD9-81ED-4DB2-BD59-A6C34878D82A}">
                    <a16:rowId xmlns:a16="http://schemas.microsoft.com/office/drawing/2014/main" val="2674615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Create a scope and sequence based on the HPE outcomes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Times New Roman" panose="02020603050405020304" pitchFamily="18" charset="0"/>
                        </a:rPr>
                        <a:t>Identify examples of assessments that can be utilized during curriculum writing.</a:t>
                      </a:r>
                    </a:p>
                    <a:p>
                      <a:endParaRPr lang="en-US" dirty="0"/>
                    </a:p>
                  </a:txBody>
                  <a:tcPr/>
                </a:tc>
                <a:extLst>
                  <a:ext uri="{0D108BD9-81ED-4DB2-BD59-A6C34878D82A}">
                    <a16:rowId xmlns:a16="http://schemas.microsoft.com/office/drawing/2014/main" val="863463576"/>
                  </a:ext>
                </a:extLst>
              </a:tr>
            </a:tbl>
          </a:graphicData>
        </a:graphic>
      </p:graphicFrame>
      <p:sp>
        <p:nvSpPr>
          <p:cNvPr id="4" name="Footer Placeholder 3">
            <a:extLst>
              <a:ext uri="{FF2B5EF4-FFF2-40B4-BE49-F238E27FC236}">
                <a16:creationId xmlns:a16="http://schemas.microsoft.com/office/drawing/2014/main" id="{7D79E478-4906-9A31-9318-B682CA37BDB6}"/>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17328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C491B-F92D-00EF-E888-FA87B6658D61}"/>
              </a:ext>
            </a:extLst>
          </p:cNvPr>
          <p:cNvSpPr>
            <a:spLocks noGrp="1"/>
          </p:cNvSpPr>
          <p:nvPr>
            <p:ph type="ctrTitle"/>
          </p:nvPr>
        </p:nvSpPr>
        <p:spPr/>
        <p:txBody>
          <a:bodyPr/>
          <a:lstStyle/>
          <a:p>
            <a:r>
              <a:rPr lang="en-US" dirty="0"/>
              <a:t>Session 2</a:t>
            </a:r>
          </a:p>
        </p:txBody>
      </p:sp>
      <p:sp>
        <p:nvSpPr>
          <p:cNvPr id="4" name="Subtitle 3">
            <a:extLst>
              <a:ext uri="{FF2B5EF4-FFF2-40B4-BE49-F238E27FC236}">
                <a16:creationId xmlns:a16="http://schemas.microsoft.com/office/drawing/2014/main" id="{02DC3F80-0B57-9280-6B72-253C6DF5FA24}"/>
              </a:ext>
            </a:extLst>
          </p:cNvPr>
          <p:cNvSpPr>
            <a:spLocks noGrp="1"/>
          </p:cNvSpPr>
          <p:nvPr>
            <p:ph type="subTitle" idx="1"/>
          </p:nvPr>
        </p:nvSpPr>
        <p:spPr/>
        <p:txBody>
          <a:bodyPr/>
          <a:lstStyle/>
          <a:p>
            <a:endParaRPr lang="en-US"/>
          </a:p>
        </p:txBody>
      </p:sp>
      <p:sp>
        <p:nvSpPr>
          <p:cNvPr id="3" name="Footer Placeholder 2">
            <a:extLst>
              <a:ext uri="{FF2B5EF4-FFF2-40B4-BE49-F238E27FC236}">
                <a16:creationId xmlns:a16="http://schemas.microsoft.com/office/drawing/2014/main" id="{4E0719B2-25E1-90AB-7371-F1027B8CB767}"/>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04685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91DD7-C7DB-4536-88E3-BC8442535EF5}"/>
              </a:ext>
            </a:extLst>
          </p:cNvPr>
          <p:cNvSpPr>
            <a:spLocks noGrp="1"/>
          </p:cNvSpPr>
          <p:nvPr>
            <p:ph type="title"/>
          </p:nvPr>
        </p:nvSpPr>
        <p:spPr/>
        <p:txBody>
          <a:bodyPr/>
          <a:lstStyle/>
          <a:p>
            <a:r>
              <a:rPr lang="en-US" dirty="0"/>
              <a:t>ENGAGE Health and Physical Education</a:t>
            </a:r>
          </a:p>
        </p:txBody>
      </p:sp>
      <p:sp>
        <p:nvSpPr>
          <p:cNvPr id="3" name="Content Placeholder 2">
            <a:extLst>
              <a:ext uri="{FF2B5EF4-FFF2-40B4-BE49-F238E27FC236}">
                <a16:creationId xmlns:a16="http://schemas.microsoft.com/office/drawing/2014/main" id="{711EE9EF-CBE6-4F5A-BE19-1DB1E3114F76}"/>
              </a:ext>
            </a:extLst>
          </p:cNvPr>
          <p:cNvSpPr>
            <a:spLocks noGrp="1"/>
          </p:cNvSpPr>
          <p:nvPr>
            <p:ph idx="1"/>
          </p:nvPr>
        </p:nvSpPr>
        <p:spPr/>
        <p:txBody>
          <a:bodyPr/>
          <a:lstStyle/>
          <a:p>
            <a:r>
              <a:rPr lang="en-US" dirty="0"/>
              <a:t>Pennsylvania Department of Education</a:t>
            </a:r>
          </a:p>
          <a:p>
            <a:r>
              <a:rPr lang="en-US" dirty="0"/>
              <a:t>PA HPE Program Improvement Committee (PIC)</a:t>
            </a:r>
          </a:p>
          <a:p>
            <a:r>
              <a:rPr lang="en-US" dirty="0"/>
              <a:t>State Agencies</a:t>
            </a:r>
          </a:p>
          <a:p>
            <a:r>
              <a:rPr lang="en-US" dirty="0"/>
              <a:t>Higher Education</a:t>
            </a:r>
          </a:p>
          <a:p>
            <a:r>
              <a:rPr lang="en-US" dirty="0"/>
              <a:t>SHAPE PA</a:t>
            </a:r>
          </a:p>
          <a:p>
            <a:r>
              <a:rPr lang="en-US" dirty="0"/>
              <a:t>IUs</a:t>
            </a:r>
          </a:p>
        </p:txBody>
      </p:sp>
      <p:sp>
        <p:nvSpPr>
          <p:cNvPr id="4" name="Footer Placeholder 3">
            <a:extLst>
              <a:ext uri="{FF2B5EF4-FFF2-40B4-BE49-F238E27FC236}">
                <a16:creationId xmlns:a16="http://schemas.microsoft.com/office/drawing/2014/main" id="{693C79AC-7C63-4844-BF1E-C86BAF9F0768}"/>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1771775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EEC31-78BA-4464-8CEF-7D40F44D2BDE}"/>
              </a:ext>
            </a:extLst>
          </p:cNvPr>
          <p:cNvSpPr>
            <a:spLocks noGrp="1"/>
          </p:cNvSpPr>
          <p:nvPr>
            <p:ph type="title"/>
          </p:nvPr>
        </p:nvSpPr>
        <p:spPr/>
        <p:txBody>
          <a:bodyPr>
            <a:normAutofit fontScale="90000"/>
          </a:bodyPr>
          <a:lstStyle/>
          <a:p>
            <a:r>
              <a:rPr lang="en-US" sz="4000" dirty="0"/>
              <a:t>PA Health/Physical Education Program Improvement Committee (PIC)</a:t>
            </a:r>
            <a:endParaRPr lang="en-US" dirty="0"/>
          </a:p>
        </p:txBody>
      </p:sp>
      <p:sp>
        <p:nvSpPr>
          <p:cNvPr id="3" name="Content Placeholder 2">
            <a:extLst>
              <a:ext uri="{FF2B5EF4-FFF2-40B4-BE49-F238E27FC236}">
                <a16:creationId xmlns:a16="http://schemas.microsoft.com/office/drawing/2014/main" id="{4F436F57-F3EB-4538-A5E6-8CDD82E25F65}"/>
              </a:ext>
            </a:extLst>
          </p:cNvPr>
          <p:cNvSpPr>
            <a:spLocks noGrp="1"/>
          </p:cNvSpPr>
          <p:nvPr>
            <p:ph idx="1"/>
          </p:nvPr>
        </p:nvSpPr>
        <p:spPr/>
        <p:txBody>
          <a:bodyPr/>
          <a:lstStyle/>
          <a:p>
            <a:r>
              <a:rPr lang="en-US" dirty="0"/>
              <a:t>Higher Education</a:t>
            </a:r>
          </a:p>
          <a:p>
            <a:r>
              <a:rPr lang="en-US" dirty="0"/>
              <a:t>State Agencies</a:t>
            </a:r>
          </a:p>
          <a:p>
            <a:r>
              <a:rPr lang="en-US" dirty="0"/>
              <a:t>K-12 Teachers</a:t>
            </a:r>
          </a:p>
        </p:txBody>
      </p:sp>
      <p:sp>
        <p:nvSpPr>
          <p:cNvPr id="4" name="Footer Placeholder 3">
            <a:extLst>
              <a:ext uri="{FF2B5EF4-FFF2-40B4-BE49-F238E27FC236}">
                <a16:creationId xmlns:a16="http://schemas.microsoft.com/office/drawing/2014/main" id="{B2C3C654-1D13-485A-8FBA-11FC64DEC845}"/>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1992809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7D7F0-60C7-4FB6-9681-00A93B85EC8F}"/>
              </a:ext>
            </a:extLst>
          </p:cNvPr>
          <p:cNvSpPr>
            <a:spLocks noGrp="1"/>
          </p:cNvSpPr>
          <p:nvPr>
            <p:ph type="title"/>
          </p:nvPr>
        </p:nvSpPr>
        <p:spPr/>
        <p:txBody>
          <a:bodyPr/>
          <a:lstStyle/>
          <a:p>
            <a:r>
              <a:rPr lang="en-US" dirty="0"/>
              <a:t>State Agency Partners</a:t>
            </a:r>
          </a:p>
        </p:txBody>
      </p:sp>
      <p:sp>
        <p:nvSpPr>
          <p:cNvPr id="3" name="Content Placeholder 2">
            <a:extLst>
              <a:ext uri="{FF2B5EF4-FFF2-40B4-BE49-F238E27FC236}">
                <a16:creationId xmlns:a16="http://schemas.microsoft.com/office/drawing/2014/main" id="{6C5DD2BF-DBFC-44C3-B31A-BD8183B9B15D}"/>
              </a:ext>
            </a:extLst>
          </p:cNvPr>
          <p:cNvSpPr>
            <a:spLocks noGrp="1"/>
          </p:cNvSpPr>
          <p:nvPr>
            <p:ph idx="1"/>
          </p:nvPr>
        </p:nvSpPr>
        <p:spPr/>
        <p:txBody>
          <a:bodyPr>
            <a:normAutofit fontScale="70000" lnSpcReduction="20000"/>
          </a:bodyPr>
          <a:lstStyle/>
          <a:p>
            <a:r>
              <a:rPr lang="en-US" sz="2400" dirty="0"/>
              <a:t>(DOH) Department of Health</a:t>
            </a:r>
          </a:p>
          <a:p>
            <a:r>
              <a:rPr lang="en-US" sz="2400" dirty="0"/>
              <a:t>(PCCD) PA Commission on Crime/Delinquency</a:t>
            </a:r>
          </a:p>
          <a:p>
            <a:r>
              <a:rPr lang="en-US" sz="2400" dirty="0"/>
              <a:t>(OMHSAS) Office of Mental Health and Substance Abuse Services</a:t>
            </a:r>
          </a:p>
          <a:p>
            <a:r>
              <a:rPr lang="en-US" sz="2400" dirty="0"/>
              <a:t>(PDE) Pennsylvania Department of Education (Office for Safe Schools/Division of Food and Nutrition</a:t>
            </a:r>
          </a:p>
          <a:p>
            <a:r>
              <a:rPr lang="en-US" sz="2400" dirty="0"/>
              <a:t>(DDAP) Department of Drug and Alcohol Programs</a:t>
            </a:r>
          </a:p>
          <a:p>
            <a:r>
              <a:rPr lang="en-US" sz="2400" dirty="0"/>
              <a:t>(DOA) Department of Agriculture</a:t>
            </a:r>
          </a:p>
          <a:p>
            <a:r>
              <a:rPr lang="en-US" sz="2400" dirty="0"/>
              <a:t>(LCB) Liquor Control Board</a:t>
            </a:r>
          </a:p>
          <a:p>
            <a:r>
              <a:rPr lang="en-US" sz="2400" dirty="0"/>
              <a:t>(PSP) State Police</a:t>
            </a:r>
          </a:p>
        </p:txBody>
      </p:sp>
      <p:sp>
        <p:nvSpPr>
          <p:cNvPr id="4" name="Footer Placeholder 3">
            <a:extLst>
              <a:ext uri="{FF2B5EF4-FFF2-40B4-BE49-F238E27FC236}">
                <a16:creationId xmlns:a16="http://schemas.microsoft.com/office/drawing/2014/main" id="{27E4487D-B1B6-490C-A9E0-99F18204AAD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435896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F101F-7E6C-4AFB-A31B-282466EF49B4}"/>
              </a:ext>
            </a:extLst>
          </p:cNvPr>
          <p:cNvSpPr>
            <a:spLocks noGrp="1"/>
          </p:cNvSpPr>
          <p:nvPr>
            <p:ph type="title"/>
          </p:nvPr>
        </p:nvSpPr>
        <p:spPr/>
        <p:txBody>
          <a:bodyPr/>
          <a:lstStyle/>
          <a:p>
            <a:r>
              <a:rPr lang="en-US" dirty="0"/>
              <a:t>Higher Education</a:t>
            </a:r>
          </a:p>
        </p:txBody>
      </p:sp>
      <p:sp>
        <p:nvSpPr>
          <p:cNvPr id="3" name="Content Placeholder 2">
            <a:extLst>
              <a:ext uri="{FF2B5EF4-FFF2-40B4-BE49-F238E27FC236}">
                <a16:creationId xmlns:a16="http://schemas.microsoft.com/office/drawing/2014/main" id="{377E0285-5E39-41C1-8325-52011E2AE72C}"/>
              </a:ext>
            </a:extLst>
          </p:cNvPr>
          <p:cNvSpPr>
            <a:spLocks noGrp="1"/>
          </p:cNvSpPr>
          <p:nvPr>
            <p:ph idx="1"/>
          </p:nvPr>
        </p:nvSpPr>
        <p:spPr/>
        <p:txBody>
          <a:bodyPr>
            <a:normAutofit fontScale="92500" lnSpcReduction="10000"/>
          </a:bodyPr>
          <a:lstStyle/>
          <a:p>
            <a:r>
              <a:rPr lang="en-US" sz="2200" dirty="0"/>
              <a:t>Department Chair</a:t>
            </a:r>
          </a:p>
          <a:p>
            <a:pPr lvl="1"/>
            <a:r>
              <a:rPr lang="en-US" sz="2200" dirty="0"/>
              <a:t>Edinboro University</a:t>
            </a:r>
          </a:p>
          <a:p>
            <a:pPr lvl="1"/>
            <a:r>
              <a:rPr lang="en-US" sz="2200" dirty="0"/>
              <a:t>Slippery Rock University</a:t>
            </a:r>
          </a:p>
          <a:p>
            <a:pPr lvl="1"/>
            <a:r>
              <a:rPr lang="en-US" sz="2200" dirty="0"/>
              <a:t>Indiana University of Pennsylvania</a:t>
            </a:r>
          </a:p>
          <a:p>
            <a:pPr lvl="1"/>
            <a:r>
              <a:rPr lang="en-US" sz="2200" dirty="0"/>
              <a:t>Lock Haven University</a:t>
            </a:r>
          </a:p>
          <a:p>
            <a:pPr lvl="1"/>
            <a:r>
              <a:rPr lang="en-US" sz="2200" dirty="0"/>
              <a:t>East Stroudsburg University</a:t>
            </a:r>
          </a:p>
          <a:p>
            <a:pPr lvl="1"/>
            <a:r>
              <a:rPr lang="en-US" sz="2200" dirty="0"/>
              <a:t>West Chester University</a:t>
            </a:r>
          </a:p>
          <a:p>
            <a:endParaRPr lang="en-US" dirty="0"/>
          </a:p>
        </p:txBody>
      </p:sp>
      <p:sp>
        <p:nvSpPr>
          <p:cNvPr id="4" name="Footer Placeholder 3">
            <a:extLst>
              <a:ext uri="{FF2B5EF4-FFF2-40B4-BE49-F238E27FC236}">
                <a16:creationId xmlns:a16="http://schemas.microsoft.com/office/drawing/2014/main" id="{CECF2C85-681C-42CC-B2A1-B3DCD1B71973}"/>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28704349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AA5A2-E471-4AC7-B24F-E944B784D871}"/>
              </a:ext>
            </a:extLst>
          </p:cNvPr>
          <p:cNvSpPr>
            <a:spLocks noGrp="1"/>
          </p:cNvSpPr>
          <p:nvPr>
            <p:ph type="title"/>
          </p:nvPr>
        </p:nvSpPr>
        <p:spPr/>
        <p:txBody>
          <a:bodyPr/>
          <a:lstStyle/>
          <a:p>
            <a:r>
              <a:rPr lang="en-US" dirty="0"/>
              <a:t>SHAPE PA</a:t>
            </a:r>
          </a:p>
        </p:txBody>
      </p:sp>
      <p:sp>
        <p:nvSpPr>
          <p:cNvPr id="3" name="Content Placeholder 2">
            <a:extLst>
              <a:ext uri="{FF2B5EF4-FFF2-40B4-BE49-F238E27FC236}">
                <a16:creationId xmlns:a16="http://schemas.microsoft.com/office/drawing/2014/main" id="{EF60199A-63EF-4557-B619-1640F8BC9B1C}"/>
              </a:ext>
            </a:extLst>
          </p:cNvPr>
          <p:cNvSpPr>
            <a:spLocks noGrp="1"/>
          </p:cNvSpPr>
          <p:nvPr>
            <p:ph idx="1"/>
          </p:nvPr>
        </p:nvSpPr>
        <p:spPr/>
        <p:txBody>
          <a:bodyPr/>
          <a:lstStyle/>
          <a:p>
            <a:r>
              <a:rPr lang="en-US" dirty="0"/>
              <a:t>Executive Committee</a:t>
            </a:r>
          </a:p>
          <a:p>
            <a:pPr lvl="1"/>
            <a:r>
              <a:rPr lang="en-US" dirty="0"/>
              <a:t>Health Committee</a:t>
            </a:r>
          </a:p>
          <a:p>
            <a:pPr lvl="1"/>
            <a:r>
              <a:rPr lang="en-US" dirty="0"/>
              <a:t>Physical Education Committee</a:t>
            </a:r>
          </a:p>
          <a:p>
            <a:pPr lvl="1"/>
            <a:r>
              <a:rPr lang="en-US" dirty="0"/>
              <a:t>Advocacy Committee</a:t>
            </a:r>
          </a:p>
          <a:p>
            <a:pPr lvl="1"/>
            <a:r>
              <a:rPr lang="en-US" dirty="0"/>
              <a:t>Active Members</a:t>
            </a:r>
          </a:p>
          <a:p>
            <a:endParaRPr lang="en-US" dirty="0"/>
          </a:p>
        </p:txBody>
      </p:sp>
      <p:sp>
        <p:nvSpPr>
          <p:cNvPr id="4" name="Footer Placeholder 3">
            <a:extLst>
              <a:ext uri="{FF2B5EF4-FFF2-40B4-BE49-F238E27FC236}">
                <a16:creationId xmlns:a16="http://schemas.microsoft.com/office/drawing/2014/main" id="{517A6F71-FE56-4359-8742-D34AF2D3E520}"/>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2101959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79F27-3A1A-4B60-8A74-2C52EC176CA5}"/>
              </a:ext>
            </a:extLst>
          </p:cNvPr>
          <p:cNvSpPr>
            <a:spLocks noGrp="1"/>
          </p:cNvSpPr>
          <p:nvPr>
            <p:ph type="title"/>
          </p:nvPr>
        </p:nvSpPr>
        <p:spPr/>
        <p:txBody>
          <a:bodyPr/>
          <a:lstStyle/>
          <a:p>
            <a:r>
              <a:rPr lang="en-US" dirty="0"/>
              <a:t>Intermediate Units</a:t>
            </a:r>
          </a:p>
        </p:txBody>
      </p:sp>
      <p:sp>
        <p:nvSpPr>
          <p:cNvPr id="3" name="Content Placeholder 2">
            <a:extLst>
              <a:ext uri="{FF2B5EF4-FFF2-40B4-BE49-F238E27FC236}">
                <a16:creationId xmlns:a16="http://schemas.microsoft.com/office/drawing/2014/main" id="{AC860B42-6B13-452F-9852-1F53B581A01B}"/>
              </a:ext>
            </a:extLst>
          </p:cNvPr>
          <p:cNvSpPr>
            <a:spLocks noGrp="1"/>
          </p:cNvSpPr>
          <p:nvPr>
            <p:ph idx="1"/>
          </p:nvPr>
        </p:nvSpPr>
        <p:spPr/>
        <p:txBody>
          <a:bodyPr/>
          <a:lstStyle/>
          <a:p>
            <a:r>
              <a:rPr lang="en-US" dirty="0"/>
              <a:t>Executive Directors</a:t>
            </a:r>
          </a:p>
          <a:p>
            <a:pPr lvl="1"/>
            <a:r>
              <a:rPr lang="en-US" dirty="0"/>
              <a:t>Curriculum Supervisors</a:t>
            </a:r>
          </a:p>
        </p:txBody>
      </p:sp>
      <p:sp>
        <p:nvSpPr>
          <p:cNvPr id="4" name="Footer Placeholder 3">
            <a:extLst>
              <a:ext uri="{FF2B5EF4-FFF2-40B4-BE49-F238E27FC236}">
                <a16:creationId xmlns:a16="http://schemas.microsoft.com/office/drawing/2014/main" id="{31E81AD2-F8E3-4B75-B0FC-8E3A1A7BA11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2782299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8E468-8B9B-440D-BE4B-23CD7AD76231}"/>
              </a:ext>
            </a:extLst>
          </p:cNvPr>
          <p:cNvSpPr>
            <a:spLocks noGrp="1"/>
          </p:cNvSpPr>
          <p:nvPr>
            <p:ph type="title"/>
          </p:nvPr>
        </p:nvSpPr>
        <p:spPr/>
        <p:txBody>
          <a:bodyPr>
            <a:normAutofit fontScale="90000"/>
          </a:bodyPr>
          <a:lstStyle/>
          <a:p>
            <a:r>
              <a:rPr lang="en-US" dirty="0"/>
              <a:t>ENGAGE Health and Physical Education: Purpose</a:t>
            </a:r>
          </a:p>
        </p:txBody>
      </p:sp>
      <p:sp>
        <p:nvSpPr>
          <p:cNvPr id="3" name="Content Placeholder 2">
            <a:extLst>
              <a:ext uri="{FF2B5EF4-FFF2-40B4-BE49-F238E27FC236}">
                <a16:creationId xmlns:a16="http://schemas.microsoft.com/office/drawing/2014/main" id="{08FF1FCB-DDD9-4F36-B350-C484E719179C}"/>
              </a:ext>
            </a:extLst>
          </p:cNvPr>
          <p:cNvSpPr>
            <a:spLocks noGrp="1"/>
          </p:cNvSpPr>
          <p:nvPr>
            <p:ph idx="1"/>
          </p:nvPr>
        </p:nvSpPr>
        <p:spPr/>
        <p:txBody>
          <a:bodyPr/>
          <a:lstStyle/>
          <a:p>
            <a:r>
              <a:rPr lang="en-US" dirty="0"/>
              <a:t>Develop and share resources, trainings, funding opportunities, and toolkits.</a:t>
            </a:r>
          </a:p>
          <a:p>
            <a:r>
              <a:rPr lang="en-US" dirty="0"/>
              <a:t>Communicate health and physical education needs and support at a state-wide and local level.</a:t>
            </a:r>
          </a:p>
          <a:p>
            <a:r>
              <a:rPr lang="en-US" dirty="0"/>
              <a:t>Streamline all health and physical education materials to all Health and Physical Education professionals.</a:t>
            </a:r>
          </a:p>
        </p:txBody>
      </p:sp>
      <p:sp>
        <p:nvSpPr>
          <p:cNvPr id="4" name="Footer Placeholder 3">
            <a:extLst>
              <a:ext uri="{FF2B5EF4-FFF2-40B4-BE49-F238E27FC236}">
                <a16:creationId xmlns:a16="http://schemas.microsoft.com/office/drawing/2014/main" id="{1D128077-108F-45AC-9ED1-1ECACEA7B6B8}"/>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3374784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5DA02-D4D3-492B-8B06-74BF0076AA7C}"/>
              </a:ext>
            </a:extLst>
          </p:cNvPr>
          <p:cNvSpPr>
            <a:spLocks noGrp="1"/>
          </p:cNvSpPr>
          <p:nvPr>
            <p:ph type="title"/>
          </p:nvPr>
        </p:nvSpPr>
        <p:spPr/>
        <p:txBody>
          <a:bodyPr>
            <a:normAutofit/>
          </a:bodyPr>
          <a:lstStyle/>
          <a:p>
            <a:r>
              <a:rPr lang="en-US" sz="4000" dirty="0"/>
              <a:t>Statewide System of Support Action Steps</a:t>
            </a:r>
            <a:endParaRPr lang="en-US" dirty="0"/>
          </a:p>
        </p:txBody>
      </p:sp>
      <p:sp>
        <p:nvSpPr>
          <p:cNvPr id="3" name="Content Placeholder 2">
            <a:extLst>
              <a:ext uri="{FF2B5EF4-FFF2-40B4-BE49-F238E27FC236}">
                <a16:creationId xmlns:a16="http://schemas.microsoft.com/office/drawing/2014/main" id="{E087949A-67BF-435D-9D2F-699AB583A79D}"/>
              </a:ext>
            </a:extLst>
          </p:cNvPr>
          <p:cNvSpPr>
            <a:spLocks noGrp="1"/>
          </p:cNvSpPr>
          <p:nvPr>
            <p:ph idx="1"/>
          </p:nvPr>
        </p:nvSpPr>
        <p:spPr/>
        <p:txBody>
          <a:bodyPr>
            <a:normAutofit fontScale="92500" lnSpcReduction="10000"/>
          </a:bodyPr>
          <a:lstStyle/>
          <a:p>
            <a:r>
              <a:rPr lang="en-US" sz="2400" dirty="0"/>
              <a:t>Partner with universities, IU</a:t>
            </a:r>
            <a:r>
              <a:rPr lang="en-US" dirty="0"/>
              <a:t>s</a:t>
            </a:r>
            <a:r>
              <a:rPr lang="en-US" sz="2400" dirty="0"/>
              <a:t>, and school districts to provide free to low-cost trainings throughout the year for health and physical education professionals.</a:t>
            </a:r>
          </a:p>
          <a:p>
            <a:r>
              <a:rPr lang="en-US" sz="2400" dirty="0"/>
              <a:t>To improve the delivery of health and physical education in Pennsylvania.</a:t>
            </a:r>
          </a:p>
          <a:p>
            <a:r>
              <a:rPr lang="en-US" sz="2400" dirty="0"/>
              <a:t>To encourage collaboration amongst health and physical education professionals.</a:t>
            </a:r>
          </a:p>
          <a:p>
            <a:r>
              <a:rPr lang="en-US" sz="2400" dirty="0"/>
              <a:t>To keep all outcomes up to date.</a:t>
            </a:r>
          </a:p>
          <a:p>
            <a:r>
              <a:rPr lang="en-US" sz="2400" dirty="0"/>
              <a:t>Provide a healthier style of living to all students.</a:t>
            </a:r>
          </a:p>
          <a:p>
            <a:r>
              <a:rPr lang="en-US" sz="2400" dirty="0"/>
              <a:t>Reduce the rates of high-risk behaviors amongst our youth.</a:t>
            </a:r>
          </a:p>
          <a:p>
            <a:endParaRPr lang="en-US" dirty="0"/>
          </a:p>
        </p:txBody>
      </p:sp>
      <p:sp>
        <p:nvSpPr>
          <p:cNvPr id="4" name="Footer Placeholder 3">
            <a:extLst>
              <a:ext uri="{FF2B5EF4-FFF2-40B4-BE49-F238E27FC236}">
                <a16:creationId xmlns:a16="http://schemas.microsoft.com/office/drawing/2014/main" id="{79051350-0DD3-409D-A12A-142067CD6AF0}"/>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3010744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5C25-4998-4839-A583-CA6BDC09E717}"/>
              </a:ext>
            </a:extLst>
          </p:cNvPr>
          <p:cNvSpPr>
            <a:spLocks noGrp="1"/>
          </p:cNvSpPr>
          <p:nvPr>
            <p:ph type="title"/>
          </p:nvPr>
        </p:nvSpPr>
        <p:spPr/>
        <p:txBody>
          <a:bodyPr>
            <a:noAutofit/>
          </a:bodyPr>
          <a:lstStyle/>
          <a:p>
            <a:r>
              <a:rPr lang="en-US" dirty="0">
                <a:latin typeface="Calibri" pitchFamily="34" charset="0"/>
                <a:cs typeface="Calibri" pitchFamily="34" charset="0"/>
              </a:rPr>
              <a:t>Work Sessions with Intermediate Units (IUs)</a:t>
            </a:r>
            <a:endParaRPr lang="en-US" dirty="0"/>
          </a:p>
        </p:txBody>
      </p:sp>
      <p:sp>
        <p:nvSpPr>
          <p:cNvPr id="3" name="Content Placeholder 2">
            <a:extLst>
              <a:ext uri="{FF2B5EF4-FFF2-40B4-BE49-F238E27FC236}">
                <a16:creationId xmlns:a16="http://schemas.microsoft.com/office/drawing/2014/main" id="{B142A814-6E0B-4681-99D4-16587CE71B86}"/>
              </a:ext>
            </a:extLst>
          </p:cNvPr>
          <p:cNvSpPr>
            <a:spLocks noGrp="1"/>
          </p:cNvSpPr>
          <p:nvPr>
            <p:ph idx="1"/>
          </p:nvPr>
        </p:nvSpPr>
        <p:spPr/>
        <p:txBody>
          <a:bodyPr>
            <a:normAutofit lnSpcReduction="10000"/>
          </a:bodyPr>
          <a:lstStyle/>
          <a:p>
            <a:r>
              <a:rPr lang="en-US" dirty="0">
                <a:latin typeface="Calibri" panose="020F0502020204030204" pitchFamily="34" charset="0"/>
                <a:cs typeface="Calibri" panose="020F0502020204030204" pitchFamily="34" charset="0"/>
              </a:rPr>
              <a:t>For Professional Development opportunities we will begin work sessions with our IUs as it relates to curriculum support.</a:t>
            </a:r>
          </a:p>
          <a:p>
            <a:r>
              <a:rPr lang="en-US" dirty="0">
                <a:latin typeface="Calibri" panose="020F0502020204030204" pitchFamily="34" charset="0"/>
                <a:cs typeface="Calibri" panose="020F0502020204030204" pitchFamily="34" charset="0"/>
              </a:rPr>
              <a:t>Health and Physical Education teachers will meet to discuss curriculum, assessments, best practices and share resources.</a:t>
            </a:r>
          </a:p>
          <a:p>
            <a:r>
              <a:rPr lang="en-US" dirty="0">
                <a:latin typeface="Calibri" panose="020F0502020204030204" pitchFamily="34" charset="0"/>
                <a:cs typeface="Calibri" panose="020F0502020204030204" pitchFamily="34" charset="0"/>
              </a:rPr>
              <a:t>Surveys and questionnaires may be given to provide feedback at the state level. These documents can also ignite conversations for teachers to discuss.</a:t>
            </a:r>
          </a:p>
          <a:p>
            <a:r>
              <a:rPr lang="en-US" dirty="0">
                <a:latin typeface="Calibri" panose="020F0502020204030204" pitchFamily="34" charset="0"/>
                <a:cs typeface="Calibri" panose="020F0502020204030204" pitchFamily="34" charset="0"/>
              </a:rPr>
              <a:t>Mini-Training Series - Offered periodically throughout each school year.</a:t>
            </a:r>
          </a:p>
          <a:p>
            <a:endParaRPr lang="en-US" dirty="0"/>
          </a:p>
        </p:txBody>
      </p:sp>
      <p:sp>
        <p:nvSpPr>
          <p:cNvPr id="4" name="Footer Placeholder 3">
            <a:extLst>
              <a:ext uri="{FF2B5EF4-FFF2-40B4-BE49-F238E27FC236}">
                <a16:creationId xmlns:a16="http://schemas.microsoft.com/office/drawing/2014/main" id="{F39E9586-DB1D-428D-83FC-4A4DD51B455B}"/>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1687253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93A87-A94C-4626-BE17-83A040DD271A}"/>
              </a:ext>
            </a:extLst>
          </p:cNvPr>
          <p:cNvSpPr>
            <a:spLocks noGrp="1"/>
          </p:cNvSpPr>
          <p:nvPr>
            <p:ph type="title"/>
          </p:nvPr>
        </p:nvSpPr>
        <p:spPr/>
        <p:txBody>
          <a:bodyPr/>
          <a:lstStyle/>
          <a:p>
            <a:r>
              <a:rPr lang="en-US" dirty="0"/>
              <a:t>Outcomes Brief History</a:t>
            </a:r>
          </a:p>
        </p:txBody>
      </p:sp>
      <p:sp>
        <p:nvSpPr>
          <p:cNvPr id="3" name="Content Placeholder 2">
            <a:extLst>
              <a:ext uri="{FF2B5EF4-FFF2-40B4-BE49-F238E27FC236}">
                <a16:creationId xmlns:a16="http://schemas.microsoft.com/office/drawing/2014/main" id="{4FD45AE5-A246-4CA4-9749-713D61F1114F}"/>
              </a:ext>
            </a:extLst>
          </p:cNvPr>
          <p:cNvSpPr>
            <a:spLocks noGrp="1"/>
          </p:cNvSpPr>
          <p:nvPr>
            <p:ph idx="1"/>
          </p:nvPr>
        </p:nvSpPr>
        <p:spPr/>
        <p:txBody>
          <a:bodyPr>
            <a:normAutofit fontScale="92500"/>
          </a:bodyPr>
          <a:lstStyle/>
          <a:p>
            <a:pPr marL="793750" indent="-223838">
              <a:buSzPct val="100000"/>
              <a:buFont typeface="Arial" pitchFamily="34" charset="0"/>
              <a:buChar char="•"/>
            </a:pPr>
            <a:r>
              <a:rPr lang="en-US" sz="2000" dirty="0">
                <a:latin typeface="Calibri" pitchFamily="34" charset="0"/>
                <a:cs typeface="Calibri" pitchFamily="34" charset="0"/>
              </a:rPr>
              <a:t>Process began in January of 2016</a:t>
            </a:r>
          </a:p>
          <a:p>
            <a:pPr marL="793750" indent="-223838">
              <a:buSzPct val="100000"/>
              <a:buFont typeface="Arial" pitchFamily="34" charset="0"/>
              <a:buChar char="•"/>
            </a:pPr>
            <a:r>
              <a:rPr lang="en-US" sz="2000" dirty="0">
                <a:latin typeface="Calibri" pitchFamily="34" charset="0"/>
                <a:cs typeface="Calibri" pitchFamily="34" charset="0"/>
              </a:rPr>
              <a:t>Draft of Outcomes was developed by 2017</a:t>
            </a:r>
          </a:p>
          <a:p>
            <a:pPr marL="793750" lvl="1" indent="-223838">
              <a:buSzPct val="100000"/>
              <a:buFont typeface="Arial" pitchFamily="34" charset="0"/>
              <a:buChar char="•"/>
            </a:pPr>
            <a:r>
              <a:rPr lang="en-US" sz="2000" dirty="0">
                <a:latin typeface="Calibri" pitchFamily="34" charset="0"/>
                <a:cs typeface="Calibri" pitchFamily="34" charset="0"/>
              </a:rPr>
              <a:t>Group Reviews of Outcomes - edits, spelling, grammar, etc.</a:t>
            </a:r>
          </a:p>
          <a:p>
            <a:pPr marL="793750" lvl="1" indent="-223838">
              <a:buSzPct val="100000"/>
              <a:buFont typeface="Arial" pitchFamily="34" charset="0"/>
              <a:buChar char="•"/>
            </a:pPr>
            <a:r>
              <a:rPr lang="en-US" sz="2000" dirty="0">
                <a:latin typeface="Calibri" pitchFamily="34" charset="0"/>
                <a:cs typeface="Calibri" pitchFamily="34" charset="0"/>
              </a:rPr>
              <a:t>Invited State Agencies to review H/PE outcomes</a:t>
            </a:r>
          </a:p>
          <a:p>
            <a:pPr marL="793750" lvl="1" indent="-223838">
              <a:buSzPct val="100000"/>
              <a:buFont typeface="Arial" pitchFamily="34" charset="0"/>
              <a:buChar char="•"/>
            </a:pPr>
            <a:r>
              <a:rPr lang="en-US" sz="2000" dirty="0">
                <a:latin typeface="Calibri" pitchFamily="34" charset="0"/>
                <a:cs typeface="Calibri" pitchFamily="34" charset="0"/>
              </a:rPr>
              <a:t>Reviewed comments/suggestions from state department reviews</a:t>
            </a:r>
          </a:p>
          <a:p>
            <a:pPr marL="793750" lvl="1" indent="-223838">
              <a:buSzPct val="100000"/>
              <a:buFont typeface="Arial" pitchFamily="34" charset="0"/>
              <a:buChar char="•"/>
            </a:pPr>
            <a:r>
              <a:rPr lang="en-US" sz="2000" dirty="0">
                <a:latin typeface="Calibri" pitchFamily="34" charset="0"/>
                <a:cs typeface="Calibri" pitchFamily="34" charset="0"/>
              </a:rPr>
              <a:t>Reviewed by professionals throughout the state</a:t>
            </a:r>
          </a:p>
          <a:p>
            <a:pPr marL="793750" lvl="1" indent="-223838">
              <a:buSzPct val="100000"/>
              <a:buFont typeface="Arial" pitchFamily="34" charset="0"/>
              <a:buChar char="•"/>
            </a:pPr>
            <a:r>
              <a:rPr lang="en-US" sz="2000" dirty="0">
                <a:latin typeface="Calibri" pitchFamily="34" charset="0"/>
                <a:cs typeface="Calibri" pitchFamily="34" charset="0"/>
              </a:rPr>
              <a:t>Added additional content, especially for health, to include mandated  and current topics</a:t>
            </a:r>
            <a:endParaRPr lang="en-US" sz="1100" b="1" dirty="0">
              <a:latin typeface="Calibri" pitchFamily="34" charset="0"/>
              <a:cs typeface="Calibri" pitchFamily="34" charset="0"/>
            </a:endParaRPr>
          </a:p>
          <a:p>
            <a:endParaRPr lang="en-US" dirty="0"/>
          </a:p>
        </p:txBody>
      </p:sp>
      <p:sp>
        <p:nvSpPr>
          <p:cNvPr id="4" name="Footer Placeholder 3">
            <a:extLst>
              <a:ext uri="{FF2B5EF4-FFF2-40B4-BE49-F238E27FC236}">
                <a16:creationId xmlns:a16="http://schemas.microsoft.com/office/drawing/2014/main" id="{9DE2E22B-85AE-40C5-ABC8-0DD5C317BCCE}"/>
              </a:ext>
            </a:extLst>
          </p:cNvPr>
          <p:cNvSpPr>
            <a:spLocks noGrp="1"/>
          </p:cNvSpPr>
          <p:nvPr>
            <p:ph type="ftr" sz="quarter" idx="11"/>
          </p:nvPr>
        </p:nvSpPr>
        <p:spPr/>
        <p:txBody>
          <a:bodyPr/>
          <a:lstStyle/>
          <a:p>
            <a:r>
              <a:rPr lang="en-US" dirty="0"/>
              <a:t>Jeff</a:t>
            </a:r>
          </a:p>
        </p:txBody>
      </p:sp>
    </p:spTree>
    <p:extLst>
      <p:ext uri="{BB962C8B-B14F-4D97-AF65-F5344CB8AC3E}">
        <p14:creationId xmlns:p14="http://schemas.microsoft.com/office/powerpoint/2010/main" val="3774646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DA42A5-3F51-3F08-8296-47BF1D6F132C}"/>
              </a:ext>
            </a:extLst>
          </p:cNvPr>
          <p:cNvSpPr>
            <a:spLocks noGrp="1"/>
          </p:cNvSpPr>
          <p:nvPr>
            <p:ph type="ctrTitle"/>
          </p:nvPr>
        </p:nvSpPr>
        <p:spPr/>
        <p:txBody>
          <a:bodyPr/>
          <a:lstStyle/>
          <a:p>
            <a:r>
              <a:rPr lang="en-US" dirty="0"/>
              <a:t>Session 3</a:t>
            </a:r>
          </a:p>
        </p:txBody>
      </p:sp>
      <p:sp>
        <p:nvSpPr>
          <p:cNvPr id="2" name="Subtitle 1">
            <a:extLst>
              <a:ext uri="{FF2B5EF4-FFF2-40B4-BE49-F238E27FC236}">
                <a16:creationId xmlns:a16="http://schemas.microsoft.com/office/drawing/2014/main" id="{D1290C01-E191-0EDE-5397-A63F3C6442CD}"/>
              </a:ext>
            </a:extLst>
          </p:cNvPr>
          <p:cNvSpPr>
            <a:spLocks noGrp="1"/>
          </p:cNvSpPr>
          <p:nvPr>
            <p:ph type="subTitle" idx="1"/>
          </p:nvPr>
        </p:nvSpPr>
        <p:spPr/>
        <p:txBody>
          <a:bodyPr/>
          <a:lstStyle/>
          <a:p>
            <a:endParaRPr lang="en-US"/>
          </a:p>
        </p:txBody>
      </p:sp>
      <p:sp>
        <p:nvSpPr>
          <p:cNvPr id="4" name="Footer Placeholder 3">
            <a:extLst>
              <a:ext uri="{FF2B5EF4-FFF2-40B4-BE49-F238E27FC236}">
                <a16:creationId xmlns:a16="http://schemas.microsoft.com/office/drawing/2014/main" id="{F87153DB-534C-0045-457C-AB87C75F361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752380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B7255-0E6E-4DA8-8861-6E60DCE301CF}"/>
              </a:ext>
            </a:extLst>
          </p:cNvPr>
          <p:cNvSpPr>
            <a:spLocks noGrp="1"/>
          </p:cNvSpPr>
          <p:nvPr>
            <p:ph type="title"/>
          </p:nvPr>
        </p:nvSpPr>
        <p:spPr/>
        <p:txBody>
          <a:bodyPr/>
          <a:lstStyle/>
          <a:p>
            <a:r>
              <a:rPr lang="en-US" sz="4000" dirty="0">
                <a:latin typeface="Corbel" panose="020B0503020204020204" pitchFamily="34" charset="0"/>
                <a:cs typeface="Calibri" pitchFamily="34" charset="0"/>
              </a:rPr>
              <a:t>Accessing the Outcomes on the SAS Portal</a:t>
            </a:r>
            <a:endParaRPr lang="en-US" dirty="0">
              <a:latin typeface="Corbel" panose="020B0503020204020204" pitchFamily="34" charset="0"/>
            </a:endParaRPr>
          </a:p>
        </p:txBody>
      </p:sp>
      <p:sp>
        <p:nvSpPr>
          <p:cNvPr id="3" name="Content Placeholder 2">
            <a:extLst>
              <a:ext uri="{FF2B5EF4-FFF2-40B4-BE49-F238E27FC236}">
                <a16:creationId xmlns:a16="http://schemas.microsoft.com/office/drawing/2014/main" id="{5AD458CF-7D7D-4132-96FE-EF230369F961}"/>
              </a:ext>
            </a:extLst>
          </p:cNvPr>
          <p:cNvSpPr>
            <a:spLocks noGrp="1"/>
          </p:cNvSpPr>
          <p:nvPr>
            <p:ph idx="1"/>
          </p:nvPr>
        </p:nvSpPr>
        <p:spPr>
          <a:xfrm>
            <a:off x="1563442" y="2553829"/>
            <a:ext cx="10018713" cy="3086099"/>
          </a:xfrm>
        </p:spPr>
        <p:txBody>
          <a:bodyPr>
            <a:normAutofit fontScale="25000" lnSpcReduction="20000"/>
          </a:bodyPr>
          <a:lstStyle/>
          <a:p>
            <a:pPr marL="6350" indent="-6350">
              <a:buNone/>
            </a:pPr>
            <a:r>
              <a:rPr lang="en-US" sz="5600" dirty="0">
                <a:latin typeface="Corbel" panose="020B0503020204020204" pitchFamily="34" charset="0"/>
                <a:cs typeface="Calibri" pitchFamily="34" charset="0"/>
              </a:rPr>
              <a:t>Although not officially adopted, they will be available on the SAS portal on the PDE website.  They may be used as a resource for lessons and curriculum writing.  You will first need to follow the instructions to register. Then.... In your browser go to </a:t>
            </a:r>
            <a:r>
              <a:rPr lang="en-US" sz="5600" b="1" dirty="0">
                <a:latin typeface="Corbel" panose="020B0503020204020204" pitchFamily="34" charset="0"/>
                <a:cs typeface="Calibri" pitchFamily="34" charset="0"/>
                <a:hlinkClick r:id="rId2"/>
              </a:rPr>
              <a:t>www.pdesas.org</a:t>
            </a:r>
            <a:endParaRPr lang="en-US" sz="4000" b="1" dirty="0">
              <a:latin typeface="Corbel" panose="020B0503020204020204" pitchFamily="34" charset="0"/>
              <a:cs typeface="Calibri" pitchFamily="34" charset="0"/>
            </a:endParaRPr>
          </a:p>
          <a:p>
            <a:pPr marL="6350" indent="-6350">
              <a:buNone/>
            </a:pPr>
            <a:r>
              <a:rPr lang="en-US" sz="5600" b="1" dirty="0">
                <a:latin typeface="Corbel" panose="020B0503020204020204" pitchFamily="34" charset="0"/>
                <a:cs typeface="Calibri" pitchFamily="34" charset="0"/>
              </a:rPr>
              <a:t>Here are the directions for accessing them:</a:t>
            </a:r>
            <a:br>
              <a:rPr lang="en-US" dirty="0">
                <a:latin typeface="Corbel" panose="020B0503020204020204" pitchFamily="34" charset="0"/>
                <a:cs typeface="Calibri" pitchFamily="34" charset="0"/>
              </a:rPr>
            </a:br>
            <a:endParaRPr lang="en-US" sz="4000" dirty="0">
              <a:latin typeface="Corbel" panose="020B0503020204020204" pitchFamily="34" charset="0"/>
              <a:cs typeface="Calibri" pitchFamily="34" charset="0"/>
            </a:endParaRPr>
          </a:p>
          <a:p>
            <a:pPr marL="231775" indent="-231775">
              <a:buFont typeface="Arial" pitchFamily="34" charset="0"/>
              <a:buChar char="•"/>
            </a:pPr>
            <a:r>
              <a:rPr lang="en-US" sz="5600" dirty="0">
                <a:latin typeface="Corbel" panose="020B0503020204020204" pitchFamily="34" charset="0"/>
                <a:cs typeface="Calibri" pitchFamily="34" charset="0"/>
              </a:rPr>
              <a:t> At top right corner, click on the box that says "</a:t>
            </a:r>
            <a:r>
              <a:rPr lang="en-US" sz="5600" b="1" dirty="0" err="1">
                <a:latin typeface="Corbel" panose="020B0503020204020204" pitchFamily="34" charset="0"/>
                <a:cs typeface="Calibri" pitchFamily="34" charset="0"/>
              </a:rPr>
              <a:t>MySAS</a:t>
            </a:r>
            <a:r>
              <a:rPr lang="en-US" sz="5600" b="1" dirty="0">
                <a:latin typeface="Corbel" panose="020B0503020204020204" pitchFamily="34" charset="0"/>
                <a:cs typeface="Calibri" pitchFamily="34" charset="0"/>
              </a:rPr>
              <a:t> Tools</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Communities</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Find a Community</a:t>
            </a:r>
            <a:r>
              <a:rPr lang="en-US" sz="5600" dirty="0">
                <a:latin typeface="Corbel" panose="020B0503020204020204" pitchFamily="34" charset="0"/>
                <a:cs typeface="Calibri" pitchFamily="34" charset="0"/>
              </a:rPr>
              <a:t>“ (right side of page)</a:t>
            </a:r>
          </a:p>
          <a:p>
            <a:pPr marL="231775" indent="-231775">
              <a:buFont typeface="Arial" pitchFamily="34" charset="0"/>
              <a:buChar char="•"/>
            </a:pPr>
            <a:r>
              <a:rPr lang="en-US" sz="5600" dirty="0">
                <a:latin typeface="Corbel" panose="020B0503020204020204" pitchFamily="34" charset="0"/>
                <a:cs typeface="Calibri" pitchFamily="34" charset="0"/>
              </a:rPr>
              <a:t>Search for "</a:t>
            </a:r>
            <a:r>
              <a:rPr lang="en-US" sz="5600" b="1" dirty="0">
                <a:latin typeface="Corbel" panose="020B0503020204020204" pitchFamily="34" charset="0"/>
                <a:cs typeface="Calibri" pitchFamily="34" charset="0"/>
              </a:rPr>
              <a:t>Physical Education Learning Community</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Health, Safety and Physical Education Learning Community</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Join this Community</a:t>
            </a:r>
            <a:r>
              <a:rPr lang="en-US" sz="5600" dirty="0">
                <a:latin typeface="Corbel" panose="020B0503020204020204" pitchFamily="34" charset="0"/>
                <a:cs typeface="Calibri" pitchFamily="34" charset="0"/>
              </a:rPr>
              <a:t>"</a:t>
            </a:r>
          </a:p>
          <a:p>
            <a:pPr marL="231775" indent="-231775">
              <a:buFont typeface="Arial" pitchFamily="34" charset="0"/>
              <a:buChar char="•"/>
            </a:pPr>
            <a:r>
              <a:rPr lang="en-US" sz="5600" dirty="0">
                <a:latin typeface="Corbel" panose="020B0503020204020204" pitchFamily="34" charset="0"/>
                <a:cs typeface="Calibri" pitchFamily="34" charset="0"/>
              </a:rPr>
              <a:t>Scroll to bottom of page</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Shared Content</a:t>
            </a:r>
            <a:r>
              <a:rPr lang="en-US" sz="5600" dirty="0">
                <a:latin typeface="Corbel" panose="020B0503020204020204" pitchFamily="34" charset="0"/>
                <a:cs typeface="Calibri" pitchFamily="34" charset="0"/>
              </a:rPr>
              <a:t>" button</a:t>
            </a:r>
          </a:p>
          <a:p>
            <a:pPr marL="231775" indent="-231775">
              <a:buFont typeface="Arial" pitchFamily="34" charset="0"/>
              <a:buChar char="•"/>
            </a:pPr>
            <a:r>
              <a:rPr lang="en-US" sz="5600" dirty="0">
                <a:latin typeface="Corbel" panose="020B0503020204020204" pitchFamily="34" charset="0"/>
                <a:cs typeface="Calibri" pitchFamily="34" charset="0"/>
              </a:rPr>
              <a:t>Scroll to folder of interest</a:t>
            </a:r>
          </a:p>
          <a:p>
            <a:pPr marL="231775" indent="-231775">
              <a:buFont typeface="Arial" pitchFamily="34" charset="0"/>
              <a:buChar char="•"/>
            </a:pPr>
            <a:r>
              <a:rPr lang="en-US" sz="5600" dirty="0">
                <a:latin typeface="Corbel" panose="020B0503020204020204" pitchFamily="34" charset="0"/>
                <a:cs typeface="Calibri" pitchFamily="34" charset="0"/>
              </a:rPr>
              <a:t>Click on "</a:t>
            </a:r>
            <a:r>
              <a:rPr lang="en-US" sz="5600" b="1" dirty="0">
                <a:latin typeface="Corbel" panose="020B0503020204020204" pitchFamily="34" charset="0"/>
                <a:cs typeface="Calibri" pitchFamily="34" charset="0"/>
              </a:rPr>
              <a:t>&gt;</a:t>
            </a:r>
            <a:r>
              <a:rPr lang="en-US" sz="5600" dirty="0">
                <a:latin typeface="Corbel" panose="020B0503020204020204" pitchFamily="34" charset="0"/>
                <a:cs typeface="Calibri" pitchFamily="34" charset="0"/>
              </a:rPr>
              <a:t>" to access files</a:t>
            </a:r>
          </a:p>
          <a:p>
            <a:endParaRPr lang="en-US" dirty="0"/>
          </a:p>
        </p:txBody>
      </p:sp>
      <p:sp>
        <p:nvSpPr>
          <p:cNvPr id="4" name="Footer Placeholder 3">
            <a:extLst>
              <a:ext uri="{FF2B5EF4-FFF2-40B4-BE49-F238E27FC236}">
                <a16:creationId xmlns:a16="http://schemas.microsoft.com/office/drawing/2014/main" id="{41393235-5342-4A31-8EE0-C566D04BD30E}"/>
              </a:ext>
            </a:extLst>
          </p:cNvPr>
          <p:cNvSpPr>
            <a:spLocks noGrp="1"/>
          </p:cNvSpPr>
          <p:nvPr>
            <p:ph type="ftr" sz="quarter" idx="11"/>
          </p:nvPr>
        </p:nvSpPr>
        <p:spPr/>
        <p:txBody>
          <a:bodyPr/>
          <a:lstStyle/>
          <a:p>
            <a:r>
              <a:rPr lang="en-US" dirty="0"/>
              <a:t>Nick</a:t>
            </a:r>
          </a:p>
        </p:txBody>
      </p:sp>
    </p:spTree>
    <p:extLst>
      <p:ext uri="{BB962C8B-B14F-4D97-AF65-F5344CB8AC3E}">
        <p14:creationId xmlns:p14="http://schemas.microsoft.com/office/powerpoint/2010/main" val="2838226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D1B64B-251E-446A-A285-6626C4EC01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CD02B5D1-60D4-4D5B-AFD9-C986E22743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3" name="Freeform 6">
              <a:extLst>
                <a:ext uri="{FF2B5EF4-FFF2-40B4-BE49-F238E27FC236}">
                  <a16:creationId xmlns:a16="http://schemas.microsoft.com/office/drawing/2014/main" id="{54E16489-5A93-4D86-AAAD-52DB55A814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99456E-7EAD-49F1-B2FE-C2C561C0BE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22702DF-10E7-4320-B99B-75D2EE97FC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1EFA49A8-FE55-4D51-B1C9-11F13FFB71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4C63B37C-8CEE-4A72-AFD8-3C2DBD372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31245F86-6106-4758-A825-71AC9D6F9E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C8F05C69-25FA-4199-B7F3-20C66D7D3DEF}"/>
              </a:ext>
            </a:extLst>
          </p:cNvPr>
          <p:cNvSpPr>
            <a:spLocks noGrp="1"/>
          </p:cNvSpPr>
          <p:nvPr>
            <p:ph type="title"/>
          </p:nvPr>
        </p:nvSpPr>
        <p:spPr>
          <a:xfrm>
            <a:off x="1484312" y="1284051"/>
            <a:ext cx="2812385" cy="3723836"/>
          </a:xfrm>
        </p:spPr>
        <p:txBody>
          <a:bodyPr>
            <a:normAutofit/>
          </a:bodyPr>
          <a:lstStyle/>
          <a:p>
            <a:r>
              <a:rPr lang="en-US" sz="3600" dirty="0">
                <a:solidFill>
                  <a:srgbClr val="000000"/>
                </a:solidFill>
                <a:latin typeface="Corbel" panose="020B0503020204020204" pitchFamily="34" charset="0"/>
                <a:cs typeface="Calibri" pitchFamily="34" charset="0"/>
              </a:rPr>
              <a:t>These are the 3 files you will want to access:</a:t>
            </a:r>
            <a:endParaRPr lang="en-US" sz="3600" dirty="0">
              <a:solidFill>
                <a:srgbClr val="000000"/>
              </a:solidFill>
              <a:latin typeface="Corbel" panose="020B0503020204020204" pitchFamily="34" charset="0"/>
            </a:endParaRPr>
          </a:p>
        </p:txBody>
      </p:sp>
      <p:sp useBgFill="1">
        <p:nvSpPr>
          <p:cNvPr id="20" name="Rounded Rectangle 16">
            <a:extLst>
              <a:ext uri="{FF2B5EF4-FFF2-40B4-BE49-F238E27FC236}">
                <a16:creationId xmlns:a16="http://schemas.microsoft.com/office/drawing/2014/main" id="{A27AE693-58E8-48BC-8ED0-568ABFEAB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1162" y="648931"/>
            <a:ext cx="6881862" cy="5231964"/>
          </a:xfrm>
          <a:prstGeom prst="roundRect">
            <a:avLst>
              <a:gd name="adj" fmla="val 4834"/>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BCFBFDA3-4CE4-4EDC-947D-B4A803EA6BD5}"/>
              </a:ext>
            </a:extLst>
          </p:cNvPr>
          <p:cNvSpPr>
            <a:spLocks noGrp="1"/>
          </p:cNvSpPr>
          <p:nvPr>
            <p:ph type="ftr" sz="quarter" idx="11"/>
          </p:nvPr>
        </p:nvSpPr>
        <p:spPr>
          <a:xfrm>
            <a:off x="2572279" y="5883275"/>
            <a:ext cx="7084177" cy="365125"/>
          </a:xfrm>
        </p:spPr>
        <p:txBody>
          <a:bodyPr>
            <a:normAutofit/>
          </a:bodyPr>
          <a:lstStyle/>
          <a:p>
            <a:pPr>
              <a:spcAft>
                <a:spcPts val="600"/>
              </a:spcAft>
            </a:pPr>
            <a:r>
              <a:rPr lang="en-US">
                <a:solidFill>
                  <a:srgbClr val="000000"/>
                </a:solidFill>
              </a:rPr>
              <a:t>Nick</a:t>
            </a:r>
          </a:p>
        </p:txBody>
      </p:sp>
      <p:graphicFrame>
        <p:nvGraphicFramePr>
          <p:cNvPr id="6" name="Content Placeholder 2">
            <a:extLst>
              <a:ext uri="{FF2B5EF4-FFF2-40B4-BE49-F238E27FC236}">
                <a16:creationId xmlns:a16="http://schemas.microsoft.com/office/drawing/2014/main" id="{16A9B292-B429-B42B-8322-302605D443DF}"/>
              </a:ext>
            </a:extLst>
          </p:cNvPr>
          <p:cNvGraphicFramePr>
            <a:graphicFrameLocks noGrp="1"/>
          </p:cNvGraphicFramePr>
          <p:nvPr>
            <p:ph idx="1"/>
            <p:extLst>
              <p:ext uri="{D42A27DB-BD31-4B8C-83A1-F6EECF244321}">
                <p14:modId xmlns:p14="http://schemas.microsoft.com/office/powerpoint/2010/main" val="4104599238"/>
              </p:ext>
            </p:extLst>
          </p:nvPr>
        </p:nvGraphicFramePr>
        <p:xfrm>
          <a:off x="4941201" y="992181"/>
          <a:ext cx="6237359" cy="4566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9142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67FBA-0CD9-2DD8-9CC3-3A7F6B074872}"/>
              </a:ext>
            </a:extLst>
          </p:cNvPr>
          <p:cNvSpPr>
            <a:spLocks noGrp="1"/>
          </p:cNvSpPr>
          <p:nvPr>
            <p:ph type="title"/>
          </p:nvPr>
        </p:nvSpPr>
        <p:spPr/>
        <p:txBody>
          <a:bodyPr/>
          <a:lstStyle/>
          <a:p>
            <a:r>
              <a:rPr lang="en-US" dirty="0"/>
              <a:t>PE Activity Elementary</a:t>
            </a:r>
          </a:p>
        </p:txBody>
      </p:sp>
      <p:sp>
        <p:nvSpPr>
          <p:cNvPr id="3" name="Content Placeholder 2">
            <a:extLst>
              <a:ext uri="{FF2B5EF4-FFF2-40B4-BE49-F238E27FC236}">
                <a16:creationId xmlns:a16="http://schemas.microsoft.com/office/drawing/2014/main" id="{DD1C0C7F-DEE8-123B-DC80-D24339B38E28}"/>
              </a:ext>
            </a:extLst>
          </p:cNvPr>
          <p:cNvSpPr>
            <a:spLocks noGrp="1"/>
          </p:cNvSpPr>
          <p:nvPr>
            <p:ph idx="1"/>
          </p:nvPr>
        </p:nvSpPr>
        <p:spPr/>
        <p:txBody>
          <a:bodyPr>
            <a:normAutofit fontScale="70000" lnSpcReduction="20000"/>
          </a:bodyPr>
          <a:lstStyle/>
          <a:p>
            <a:endParaRPr lang="en-US" dirty="0"/>
          </a:p>
          <a:p>
            <a:endParaRPr lang="en-US" dirty="0"/>
          </a:p>
          <a:p>
            <a:pPr marL="0" indent="0">
              <a:buNone/>
            </a:pPr>
            <a:r>
              <a:rPr lang="en-US" dirty="0"/>
              <a:t>Directions:</a:t>
            </a:r>
          </a:p>
          <a:p>
            <a:pPr marL="457200" indent="-457200">
              <a:buFont typeface="+mj-lt"/>
              <a:buAutoNum type="arabicPeriod"/>
            </a:pPr>
            <a:r>
              <a:rPr lang="en-US" dirty="0"/>
              <a:t>Select a topic and Physical Literacy Component #1:  Motor Skills and Movement Patterns</a:t>
            </a:r>
          </a:p>
          <a:p>
            <a:pPr lvl="1"/>
            <a:r>
              <a:rPr lang="en-US" dirty="0"/>
              <a:t>   (PE topics are stated in bold on the left side of each grade level in the colored boxes).</a:t>
            </a:r>
          </a:p>
          <a:p>
            <a:pPr marL="457200" indent="-457200">
              <a:buFont typeface="+mj-lt"/>
              <a:buAutoNum type="arabicPeriod"/>
            </a:pPr>
            <a:r>
              <a:rPr lang="en-US" dirty="0"/>
              <a:t>Choose a list of skills within the topics (Only with elementary K-6 in Physical Literacy Component #1).</a:t>
            </a:r>
          </a:p>
          <a:p>
            <a:pPr lvl="1"/>
            <a:r>
              <a:rPr lang="en-US" dirty="0"/>
              <a:t> (Skills are listed with the PE topics on the left side of each grade level and not bolded within the same-colored boxes).</a:t>
            </a:r>
          </a:p>
          <a:p>
            <a:pPr marL="457200" indent="-457200">
              <a:buFont typeface="+mj-lt"/>
              <a:buAutoNum type="arabicPeriod"/>
            </a:pPr>
            <a:r>
              <a:rPr lang="en-US" dirty="0"/>
              <a:t>List the skills in an order of progression.</a:t>
            </a:r>
          </a:p>
          <a:p>
            <a:pPr marL="457200" indent="-457200">
              <a:buFont typeface="+mj-lt"/>
              <a:buAutoNum type="arabicPeriod"/>
            </a:pPr>
            <a:r>
              <a:rPr lang="en-US" dirty="0"/>
              <a:t>Choose an outcome (white section) that aligns with each skill from Step 3.</a:t>
            </a:r>
          </a:p>
        </p:txBody>
      </p:sp>
      <p:sp>
        <p:nvSpPr>
          <p:cNvPr id="4" name="Footer Placeholder 3">
            <a:extLst>
              <a:ext uri="{FF2B5EF4-FFF2-40B4-BE49-F238E27FC236}">
                <a16:creationId xmlns:a16="http://schemas.microsoft.com/office/drawing/2014/main" id="{6423BA52-6525-9F69-8433-35AF19DF5C03}"/>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00872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1ACA3-86FB-060F-278F-2306ABADDF42}"/>
              </a:ext>
            </a:extLst>
          </p:cNvPr>
          <p:cNvSpPr>
            <a:spLocks noGrp="1"/>
          </p:cNvSpPr>
          <p:nvPr>
            <p:ph type="title"/>
          </p:nvPr>
        </p:nvSpPr>
        <p:spPr/>
        <p:txBody>
          <a:bodyPr/>
          <a:lstStyle/>
          <a:p>
            <a:r>
              <a:rPr lang="en-US" dirty="0"/>
              <a:t>PE Activity 2 Secondary</a:t>
            </a:r>
          </a:p>
        </p:txBody>
      </p:sp>
      <p:sp>
        <p:nvSpPr>
          <p:cNvPr id="3" name="Content Placeholder 2">
            <a:extLst>
              <a:ext uri="{FF2B5EF4-FFF2-40B4-BE49-F238E27FC236}">
                <a16:creationId xmlns:a16="http://schemas.microsoft.com/office/drawing/2014/main" id="{01F2238A-1F19-F4CB-3A09-7940C7FFBE52}"/>
              </a:ext>
            </a:extLst>
          </p:cNvPr>
          <p:cNvSpPr>
            <a:spLocks noGrp="1"/>
          </p:cNvSpPr>
          <p:nvPr>
            <p:ph idx="1"/>
          </p:nvPr>
        </p:nvSpPr>
        <p:spPr/>
        <p:txBody>
          <a:bodyPr>
            <a:normAutofit fontScale="92500" lnSpcReduction="20000"/>
          </a:bodyPr>
          <a:lstStyle/>
          <a:p>
            <a:endParaRPr lang="en-US" dirty="0"/>
          </a:p>
          <a:p>
            <a:pPr marL="0" indent="0">
              <a:buNone/>
            </a:pPr>
            <a:r>
              <a:rPr lang="en-US" dirty="0"/>
              <a:t>Directions:</a:t>
            </a:r>
          </a:p>
          <a:p>
            <a:pPr marL="457200" indent="-457200">
              <a:buFont typeface="+mj-lt"/>
              <a:buAutoNum type="arabicPeriod"/>
            </a:pPr>
            <a:r>
              <a:rPr lang="en-US" dirty="0"/>
              <a:t>Select one or more topics of interest to create a unit.  Topics could cover 1 physical literacy component of multiple physical literacy components.</a:t>
            </a:r>
          </a:p>
          <a:p>
            <a:pPr lvl="1"/>
            <a:r>
              <a:rPr lang="en-US" dirty="0"/>
              <a:t>  (PE topics are stated in bold on the left side of each grade level in the colored boxes).</a:t>
            </a:r>
          </a:p>
          <a:p>
            <a:pPr marL="457200" indent="-457200">
              <a:buFont typeface="+mj-lt"/>
              <a:buAutoNum type="arabicPeriod"/>
            </a:pPr>
            <a:r>
              <a:rPr lang="en-US" dirty="0"/>
              <a:t>Select outcomes that align with the topics selected.</a:t>
            </a:r>
          </a:p>
          <a:p>
            <a:pPr lvl="1"/>
            <a:r>
              <a:rPr lang="en-US" dirty="0"/>
              <a:t>  (white section) that aligns with each skill Step 3.</a:t>
            </a:r>
          </a:p>
          <a:p>
            <a:pPr marL="457200" indent="-457200">
              <a:buFont typeface="+mj-lt"/>
              <a:buAutoNum type="arabicPeriod"/>
            </a:pPr>
            <a:r>
              <a:rPr lang="en-US" dirty="0"/>
              <a:t>List topics and outcomes together in a sequential order.</a:t>
            </a:r>
          </a:p>
        </p:txBody>
      </p:sp>
      <p:sp>
        <p:nvSpPr>
          <p:cNvPr id="4" name="Footer Placeholder 3">
            <a:extLst>
              <a:ext uri="{FF2B5EF4-FFF2-40B4-BE49-F238E27FC236}">
                <a16:creationId xmlns:a16="http://schemas.microsoft.com/office/drawing/2014/main" id="{7E0E9827-A1E4-0B56-6EF2-9187B6AD4983}"/>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354030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D25AD-7F79-8E4C-CC2C-4275522BBDAA}"/>
              </a:ext>
            </a:extLst>
          </p:cNvPr>
          <p:cNvSpPr>
            <a:spLocks noGrp="1"/>
          </p:cNvSpPr>
          <p:nvPr>
            <p:ph type="title"/>
          </p:nvPr>
        </p:nvSpPr>
        <p:spPr/>
        <p:txBody>
          <a:bodyPr/>
          <a:lstStyle/>
          <a:p>
            <a:r>
              <a:rPr lang="en-US" dirty="0"/>
              <a:t>Health Activity</a:t>
            </a:r>
          </a:p>
        </p:txBody>
      </p:sp>
      <p:sp>
        <p:nvSpPr>
          <p:cNvPr id="3" name="Content Placeholder 2">
            <a:extLst>
              <a:ext uri="{FF2B5EF4-FFF2-40B4-BE49-F238E27FC236}">
                <a16:creationId xmlns:a16="http://schemas.microsoft.com/office/drawing/2014/main" id="{E0530F13-B3CA-9900-1D35-F916628E45A6}"/>
              </a:ext>
            </a:extLst>
          </p:cNvPr>
          <p:cNvSpPr>
            <a:spLocks noGrp="1"/>
          </p:cNvSpPr>
          <p:nvPr>
            <p:ph idx="1"/>
          </p:nvPr>
        </p:nvSpPr>
        <p:spPr/>
        <p:txBody>
          <a:bodyPr>
            <a:normAutofit fontScale="92500" lnSpcReduction="20000"/>
          </a:bodyPr>
          <a:lstStyle/>
          <a:p>
            <a:pPr marL="0" indent="0">
              <a:buNone/>
            </a:pPr>
            <a:r>
              <a:rPr lang="en-US" dirty="0"/>
              <a:t>Directions:</a:t>
            </a:r>
          </a:p>
          <a:p>
            <a:pPr marL="457200" indent="-457200">
              <a:buFont typeface="+mj-lt"/>
              <a:buAutoNum type="arabicPeriod"/>
            </a:pPr>
            <a:r>
              <a:rPr lang="en-US" dirty="0"/>
              <a:t>Select 3 Core Concepts under #1 (purple section).</a:t>
            </a:r>
          </a:p>
          <a:p>
            <a:pPr marL="457200" indent="-457200">
              <a:buFont typeface="+mj-lt"/>
              <a:buAutoNum type="arabicPeriod"/>
            </a:pPr>
            <a:r>
              <a:rPr lang="en-US" dirty="0"/>
              <a:t>Place those 3 Core Concepts in a sequential order (1</a:t>
            </a:r>
            <a:r>
              <a:rPr lang="en-US" baseline="30000" dirty="0"/>
              <a:t>st</a:t>
            </a:r>
            <a:r>
              <a:rPr lang="en-US" dirty="0"/>
              <a:t> taught, 2</a:t>
            </a:r>
            <a:r>
              <a:rPr lang="en-US" baseline="30000" dirty="0"/>
              <a:t>nd</a:t>
            </a:r>
            <a:r>
              <a:rPr lang="en-US" dirty="0"/>
              <a:t> taught, and 3</a:t>
            </a:r>
            <a:r>
              <a:rPr lang="en-US" baseline="30000" dirty="0"/>
              <a:t>rd</a:t>
            </a:r>
            <a:r>
              <a:rPr lang="en-US" dirty="0"/>
              <a:t> taught)</a:t>
            </a:r>
          </a:p>
          <a:p>
            <a:pPr marL="457200" indent="-457200">
              <a:buFont typeface="+mj-lt"/>
              <a:buAutoNum type="arabicPeriod"/>
            </a:pPr>
            <a:r>
              <a:rPr lang="en-US" dirty="0"/>
              <a:t>Select 1 Health Literacy Skill from #2-8 that aligns with each core concept.</a:t>
            </a:r>
          </a:p>
          <a:p>
            <a:pPr marL="457200" indent="-457200">
              <a:buFont typeface="+mj-lt"/>
              <a:buAutoNum type="arabicPeriod"/>
            </a:pPr>
            <a:r>
              <a:rPr lang="en-US" dirty="0"/>
              <a:t>The outcomes selected could come from the same health-literacy skill or multiple health-literacy skills</a:t>
            </a:r>
          </a:p>
          <a:p>
            <a:pPr>
              <a:buFont typeface="Wingdings" panose="05000000000000000000" pitchFamily="2" charset="2"/>
              <a:buChar char="v"/>
            </a:pPr>
            <a:r>
              <a:rPr lang="en-US" dirty="0"/>
              <a:t>One to two health literacy skills is more than enough for one individual lesson.  </a:t>
            </a:r>
          </a:p>
        </p:txBody>
      </p:sp>
      <p:sp>
        <p:nvSpPr>
          <p:cNvPr id="4" name="Footer Placeholder 3">
            <a:extLst>
              <a:ext uri="{FF2B5EF4-FFF2-40B4-BE49-F238E27FC236}">
                <a16:creationId xmlns:a16="http://schemas.microsoft.com/office/drawing/2014/main" id="{1CD457B8-E65F-6777-D39B-258C05E1D8A0}"/>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289904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4CF04-37FF-4D86-A2E2-F721C1BA9953}"/>
              </a:ext>
            </a:extLst>
          </p:cNvPr>
          <p:cNvSpPr>
            <a:spLocks noGrp="1"/>
          </p:cNvSpPr>
          <p:nvPr>
            <p:ph type="title"/>
          </p:nvPr>
        </p:nvSpPr>
        <p:spPr/>
        <p:txBody>
          <a:bodyPr/>
          <a:lstStyle/>
          <a:p>
            <a:r>
              <a:rPr lang="en-US" dirty="0"/>
              <a:t>PA Proud</a:t>
            </a:r>
          </a:p>
        </p:txBody>
      </p:sp>
      <p:sp>
        <p:nvSpPr>
          <p:cNvPr id="3" name="Content Placeholder 2">
            <a:extLst>
              <a:ext uri="{FF2B5EF4-FFF2-40B4-BE49-F238E27FC236}">
                <a16:creationId xmlns:a16="http://schemas.microsoft.com/office/drawing/2014/main" id="{94A244BF-0DDA-4491-92A3-8166C94C709D}"/>
              </a:ext>
            </a:extLst>
          </p:cNvPr>
          <p:cNvSpPr>
            <a:spLocks noGrp="1"/>
          </p:cNvSpPr>
          <p:nvPr>
            <p:ph idx="1"/>
          </p:nvPr>
        </p:nvSpPr>
        <p:spPr/>
        <p:txBody>
          <a:bodyPr>
            <a:normAutofit fontScale="92500" lnSpcReduction="20000"/>
          </a:bodyPr>
          <a:lstStyle/>
          <a:p>
            <a:r>
              <a:rPr lang="en-US" dirty="0"/>
              <a:t>Enhance the delivery of trainings for health and physical educators.</a:t>
            </a:r>
          </a:p>
          <a:p>
            <a:r>
              <a:rPr lang="en-US" dirty="0"/>
              <a:t>Provide a better education to our youth.</a:t>
            </a:r>
          </a:p>
          <a:p>
            <a:r>
              <a:rPr lang="en-US" dirty="0"/>
              <a:t>Encourage lifelong physical activity.</a:t>
            </a:r>
          </a:p>
          <a:p>
            <a:r>
              <a:rPr lang="en-US" dirty="0"/>
              <a:t>Become an advocate for physical and health literacy.</a:t>
            </a:r>
          </a:p>
          <a:p>
            <a:r>
              <a:rPr lang="en-US" dirty="0"/>
              <a:t>Collaborate with all health and physical education professionals.</a:t>
            </a:r>
          </a:p>
          <a:p>
            <a:r>
              <a:rPr lang="en-US" dirty="0"/>
              <a:t>Share resources.</a:t>
            </a:r>
          </a:p>
          <a:p>
            <a:r>
              <a:rPr lang="en-US" dirty="0"/>
              <a:t>Reduce the behavioral risks for our students.</a:t>
            </a:r>
          </a:p>
          <a:p>
            <a:endParaRPr lang="en-US" dirty="0"/>
          </a:p>
        </p:txBody>
      </p:sp>
      <p:sp>
        <p:nvSpPr>
          <p:cNvPr id="4" name="Footer Placeholder 3">
            <a:extLst>
              <a:ext uri="{FF2B5EF4-FFF2-40B4-BE49-F238E27FC236}">
                <a16:creationId xmlns:a16="http://schemas.microsoft.com/office/drawing/2014/main" id="{6ECB93D0-CD78-4737-9C37-9DCD1EDE655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Cindy </a:t>
            </a:r>
          </a:p>
        </p:txBody>
      </p:sp>
    </p:spTree>
    <p:extLst>
      <p:ext uri="{BB962C8B-B14F-4D97-AF65-F5344CB8AC3E}">
        <p14:creationId xmlns:p14="http://schemas.microsoft.com/office/powerpoint/2010/main" val="12014645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593D3-4F9B-44C3-80AA-8B56830148F6}"/>
              </a:ext>
            </a:extLst>
          </p:cNvPr>
          <p:cNvSpPr>
            <a:spLocks noGrp="1"/>
          </p:cNvSpPr>
          <p:nvPr>
            <p:ph type="title"/>
          </p:nvPr>
        </p:nvSpPr>
        <p:spPr/>
        <p:txBody>
          <a:bodyPr>
            <a:noAutofit/>
          </a:bodyPr>
          <a:lstStyle/>
          <a:p>
            <a:r>
              <a:rPr lang="en-US" sz="3200" dirty="0"/>
              <a:t>HPED PIC Committee Contact Information</a:t>
            </a:r>
          </a:p>
        </p:txBody>
      </p:sp>
      <p:graphicFrame>
        <p:nvGraphicFramePr>
          <p:cNvPr id="4" name="Table 4">
            <a:extLst>
              <a:ext uri="{FF2B5EF4-FFF2-40B4-BE49-F238E27FC236}">
                <a16:creationId xmlns:a16="http://schemas.microsoft.com/office/drawing/2014/main" id="{DB2D7D4F-2A49-D228-561C-231F20E0F3BE}"/>
              </a:ext>
            </a:extLst>
          </p:cNvPr>
          <p:cNvGraphicFramePr>
            <a:graphicFrameLocks noGrp="1"/>
          </p:cNvGraphicFramePr>
          <p:nvPr>
            <p:ph idx="1"/>
          </p:nvPr>
        </p:nvGraphicFramePr>
        <p:xfrm>
          <a:off x="1563442" y="2031225"/>
          <a:ext cx="10018712" cy="4114800"/>
        </p:xfrm>
        <a:graphic>
          <a:graphicData uri="http://schemas.openxmlformats.org/drawingml/2006/table">
            <a:tbl>
              <a:tblPr firstRow="1" bandRow="1">
                <a:tableStyleId>{2D5ABB26-0587-4C30-8999-92F81FD0307C}</a:tableStyleId>
              </a:tblPr>
              <a:tblGrid>
                <a:gridCol w="5009356">
                  <a:extLst>
                    <a:ext uri="{9D8B030D-6E8A-4147-A177-3AD203B41FA5}">
                      <a16:colId xmlns:a16="http://schemas.microsoft.com/office/drawing/2014/main" val="2420450433"/>
                    </a:ext>
                  </a:extLst>
                </a:gridCol>
                <a:gridCol w="5009356">
                  <a:extLst>
                    <a:ext uri="{9D8B030D-6E8A-4147-A177-3AD203B41FA5}">
                      <a16:colId xmlns:a16="http://schemas.microsoft.com/office/drawing/2014/main" val="3475617511"/>
                    </a:ext>
                  </a:extLst>
                </a:gridCol>
              </a:tblGrid>
              <a:tr h="370840">
                <a:tc>
                  <a:txBody>
                    <a:bodyPr/>
                    <a:lstStyle/>
                    <a:p>
                      <a:r>
                        <a:rPr lang="en-US" sz="1800" b="1" kern="1200" dirty="0">
                          <a:solidFill>
                            <a:schemeClr val="tx1"/>
                          </a:solidFill>
                          <a:effectLst/>
                          <a:latin typeface="+mn-lt"/>
                          <a:ea typeface="+mn-ea"/>
                          <a:cs typeface="+mn-cs"/>
                        </a:rPr>
                        <a:t>Dr. Kim Razzano</a:t>
                      </a:r>
                    </a:p>
                    <a:p>
                      <a:r>
                        <a:rPr lang="en-US" sz="1800" kern="1200" dirty="0">
                          <a:solidFill>
                            <a:schemeClr val="tx1"/>
                          </a:solidFill>
                          <a:effectLst/>
                          <a:latin typeface="+mn-lt"/>
                          <a:ea typeface="+mn-ea"/>
                          <a:cs typeface="+mn-cs"/>
                        </a:rPr>
                        <a:t>Professor</a:t>
                      </a:r>
                    </a:p>
                    <a:p>
                      <a:r>
                        <a:rPr lang="en-US" sz="1800" kern="1200" dirty="0">
                          <a:solidFill>
                            <a:schemeClr val="tx1"/>
                          </a:solidFill>
                          <a:effectLst/>
                          <a:latin typeface="+mn-lt"/>
                          <a:ea typeface="+mn-ea"/>
                          <a:cs typeface="+mn-cs"/>
                        </a:rPr>
                        <a:t>East Stroudsburg University</a:t>
                      </a:r>
                    </a:p>
                    <a:p>
                      <a:r>
                        <a:rPr lang="en-US" sz="1800" b="1" u="sng" kern="1200" dirty="0">
                          <a:solidFill>
                            <a:schemeClr val="tx1"/>
                          </a:solidFill>
                          <a:effectLst/>
                          <a:latin typeface="+mn-lt"/>
                          <a:ea typeface="+mn-ea"/>
                          <a:cs typeface="+mn-cs"/>
                          <a:hlinkClick r:id="rId2"/>
                        </a:rPr>
                        <a:t>krazzano@esu.edu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Nick Slotterback</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Pennsylvania Department of Education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Health and Physical Education Advisor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u="sng" kern="1200" dirty="0">
                          <a:solidFill>
                            <a:schemeClr val="tx1"/>
                          </a:solidFill>
                          <a:effectLst/>
                          <a:latin typeface="+mn-lt"/>
                          <a:ea typeface="+mn-ea"/>
                          <a:cs typeface="+mn-cs"/>
                          <a:hlinkClick r:id="rId3"/>
                        </a:rPr>
                        <a:t>nslotterba@pa.gov</a:t>
                      </a: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val="2299937555"/>
                  </a:ext>
                </a:extLst>
              </a:tr>
              <a:tr h="37084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Jeffrey Jacobs</a:t>
                      </a:r>
                    </a:p>
                    <a:p>
                      <a:r>
                        <a:rPr lang="en-US" sz="1800" kern="1200" dirty="0">
                          <a:solidFill>
                            <a:schemeClr val="tx1"/>
                          </a:solidFill>
                          <a:effectLst/>
                          <a:latin typeface="+mn-lt"/>
                          <a:ea typeface="+mn-ea"/>
                          <a:cs typeface="+mn-cs"/>
                        </a:rPr>
                        <a:t>Retired HPED Teacher</a:t>
                      </a:r>
                    </a:p>
                    <a:p>
                      <a:r>
                        <a:rPr lang="en-US" sz="1800" kern="1200" dirty="0" err="1">
                          <a:solidFill>
                            <a:schemeClr val="tx1"/>
                          </a:solidFill>
                          <a:effectLst/>
                          <a:latin typeface="+mn-lt"/>
                          <a:ea typeface="+mn-ea"/>
                          <a:cs typeface="+mn-cs"/>
                        </a:rPr>
                        <a:t>Methacton</a:t>
                      </a:r>
                      <a:r>
                        <a:rPr lang="en-US" sz="1800" kern="1200" dirty="0">
                          <a:solidFill>
                            <a:schemeClr val="tx1"/>
                          </a:solidFill>
                          <a:effectLst/>
                          <a:latin typeface="+mn-lt"/>
                          <a:ea typeface="+mn-ea"/>
                          <a:cs typeface="+mn-cs"/>
                        </a:rPr>
                        <a:t> School District</a:t>
                      </a:r>
                    </a:p>
                    <a:p>
                      <a:r>
                        <a:rPr lang="en-US" sz="1800" b="1" u="sng" kern="1200" dirty="0">
                          <a:solidFill>
                            <a:schemeClr val="tx1"/>
                          </a:solidFill>
                          <a:effectLst/>
                          <a:latin typeface="+mn-lt"/>
                          <a:ea typeface="+mn-ea"/>
                          <a:cs typeface="+mn-cs"/>
                          <a:hlinkClick r:id="rId4"/>
                        </a:rPr>
                        <a:t>jjacobshpe@gmail.com</a:t>
                      </a:r>
                      <a:r>
                        <a:rPr lang="en-US" sz="1800" b="1" kern="1200" dirty="0">
                          <a:solidFill>
                            <a:schemeClr val="tx1"/>
                          </a:solidFill>
                          <a:effectLst/>
                          <a:latin typeface="+mn-lt"/>
                          <a:ea typeface="+mn-ea"/>
                          <a:cs typeface="+mn-cs"/>
                        </a:rPr>
                        <a:t>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Rudella</a:t>
                      </a:r>
                    </a:p>
                    <a:p>
                      <a:r>
                        <a:rPr lang="en-US" dirty="0"/>
                        <a:t>Associate Professor</a:t>
                      </a:r>
                    </a:p>
                    <a:p>
                      <a:r>
                        <a:rPr lang="en-US" dirty="0"/>
                        <a:t>Lock Haven University</a:t>
                      </a:r>
                    </a:p>
                    <a:p>
                      <a:r>
                        <a:rPr lang="en-US" dirty="0">
                          <a:hlinkClick r:id="rId5"/>
                        </a:rPr>
                        <a:t>jlr1147@lockhaven.edu</a:t>
                      </a:r>
                      <a:r>
                        <a:rPr lang="en-US" dirty="0"/>
                        <a:t> </a:t>
                      </a:r>
                    </a:p>
                  </a:txBody>
                  <a:tcPr/>
                </a:tc>
                <a:extLst>
                  <a:ext uri="{0D108BD9-81ED-4DB2-BD59-A6C34878D82A}">
                    <a16:rowId xmlns:a16="http://schemas.microsoft.com/office/drawing/2014/main" val="554897818"/>
                  </a:ext>
                </a:extLst>
              </a:tr>
              <a:tr h="74168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Dr. Cindy Allen	</a:t>
                      </a:r>
                    </a:p>
                    <a:p>
                      <a:r>
                        <a:rPr lang="en-US" sz="1800" kern="1200" dirty="0">
                          <a:solidFill>
                            <a:schemeClr val="tx1"/>
                          </a:solidFill>
                          <a:effectLst/>
                          <a:latin typeface="+mn-lt"/>
                          <a:ea typeface="+mn-ea"/>
                          <a:cs typeface="+mn-cs"/>
                        </a:rPr>
                        <a:t>Emeritus Professor</a:t>
                      </a:r>
                    </a:p>
                    <a:p>
                      <a:r>
                        <a:rPr lang="en-US" sz="1800" kern="1200" dirty="0">
                          <a:solidFill>
                            <a:schemeClr val="tx1"/>
                          </a:solidFill>
                          <a:effectLst/>
                          <a:latin typeface="+mn-lt"/>
                          <a:ea typeface="+mn-ea"/>
                          <a:cs typeface="+mn-cs"/>
                        </a:rPr>
                        <a:t>Lock Haven University</a:t>
                      </a:r>
                    </a:p>
                    <a:p>
                      <a:r>
                        <a:rPr lang="en-US" sz="1800" b="1" u="sng" kern="1200" dirty="0">
                          <a:solidFill>
                            <a:schemeClr val="tx1"/>
                          </a:solidFill>
                          <a:effectLst/>
                          <a:latin typeface="+mn-lt"/>
                          <a:ea typeface="+mn-ea"/>
                          <a:cs typeface="+mn-cs"/>
                          <a:hlinkClick r:id="rId6"/>
                        </a:rPr>
                        <a:t>callen2@lockhaven.edu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Butz</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Elementary Physical Education Teacher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Northern Lehigh School District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hlinkClick r:id="rId7"/>
                        </a:rPr>
                        <a:t>jbutz@nlsd.org</a:t>
                      </a:r>
                      <a:r>
                        <a:rPr lang="en-US" sz="1800" kern="1200" dirty="0">
                          <a:solidFill>
                            <a:schemeClr val="tx1"/>
                          </a:solidFill>
                          <a:effectLst/>
                          <a:latin typeface="+mn-lt"/>
                          <a:ea typeface="+mn-ea"/>
                          <a:cs typeface="+mn-cs"/>
                        </a:rPr>
                        <a:t> </a:t>
                      </a:r>
                    </a:p>
                  </a:txBody>
                  <a:tcPr/>
                </a:tc>
                <a:extLst>
                  <a:ext uri="{0D108BD9-81ED-4DB2-BD59-A6C34878D82A}">
                    <a16:rowId xmlns:a16="http://schemas.microsoft.com/office/drawing/2014/main" val="1563414844"/>
                  </a:ext>
                </a:extLst>
              </a:tr>
            </a:tbl>
          </a:graphicData>
        </a:graphic>
      </p:graphicFrame>
    </p:spTree>
    <p:extLst>
      <p:ext uri="{BB962C8B-B14F-4D97-AF65-F5344CB8AC3E}">
        <p14:creationId xmlns:p14="http://schemas.microsoft.com/office/powerpoint/2010/main" val="328582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16ECD-DB9E-426F-A26B-CF6649C9DF69}"/>
              </a:ext>
            </a:extLst>
          </p:cNvPr>
          <p:cNvSpPr>
            <a:spLocks noGrp="1"/>
          </p:cNvSpPr>
          <p:nvPr>
            <p:ph type="title"/>
          </p:nvPr>
        </p:nvSpPr>
        <p:spPr/>
        <p:txBody>
          <a:bodyPr/>
          <a:lstStyle/>
          <a:p>
            <a:r>
              <a:rPr lang="en-US" dirty="0"/>
              <a:t>Tried to Accomplish the Following:</a:t>
            </a:r>
          </a:p>
        </p:txBody>
      </p:sp>
      <p:sp>
        <p:nvSpPr>
          <p:cNvPr id="3" name="Content Placeholder 2">
            <a:extLst>
              <a:ext uri="{FF2B5EF4-FFF2-40B4-BE49-F238E27FC236}">
                <a16:creationId xmlns:a16="http://schemas.microsoft.com/office/drawing/2014/main" id="{F80E7449-8857-449D-BFD2-1CDF015B67B9}"/>
              </a:ext>
            </a:extLst>
          </p:cNvPr>
          <p:cNvSpPr>
            <a:spLocks noGrp="1"/>
          </p:cNvSpPr>
          <p:nvPr>
            <p:ph idx="1"/>
          </p:nvPr>
        </p:nvSpPr>
        <p:spPr>
          <a:xfrm>
            <a:off x="1563442" y="1828800"/>
            <a:ext cx="10018713" cy="4785064"/>
          </a:xfrm>
        </p:spPr>
        <p:txBody>
          <a:bodyPr>
            <a:normAutofit/>
          </a:bodyPr>
          <a:lstStyle/>
          <a:p>
            <a:endParaRPr lang="en-US" sz="2400" dirty="0"/>
          </a:p>
          <a:p>
            <a:endParaRPr lang="en-US" dirty="0"/>
          </a:p>
          <a:p>
            <a:endParaRPr lang="en-US" sz="2400" dirty="0"/>
          </a:p>
          <a:p>
            <a:endParaRPr lang="en-US" dirty="0"/>
          </a:p>
        </p:txBody>
      </p:sp>
      <p:sp>
        <p:nvSpPr>
          <p:cNvPr id="4" name="Footer Placeholder 3">
            <a:extLst>
              <a:ext uri="{FF2B5EF4-FFF2-40B4-BE49-F238E27FC236}">
                <a16:creationId xmlns:a16="http://schemas.microsoft.com/office/drawing/2014/main" id="{6FF36375-B7E5-4215-9C18-1DC51D82F3B3}"/>
              </a:ext>
            </a:extLst>
          </p:cNvPr>
          <p:cNvSpPr>
            <a:spLocks noGrp="1"/>
          </p:cNvSpPr>
          <p:nvPr>
            <p:ph type="ftr" sz="quarter" idx="11"/>
          </p:nvPr>
        </p:nvSpPr>
        <p:spPr/>
        <p:txBody>
          <a:bodyPr/>
          <a:lstStyle/>
          <a:p>
            <a:r>
              <a:rPr lang="en-US" dirty="0"/>
              <a:t>Jeff</a:t>
            </a:r>
          </a:p>
        </p:txBody>
      </p:sp>
      <p:graphicFrame>
        <p:nvGraphicFramePr>
          <p:cNvPr id="5" name="Table 5">
            <a:extLst>
              <a:ext uri="{FF2B5EF4-FFF2-40B4-BE49-F238E27FC236}">
                <a16:creationId xmlns:a16="http://schemas.microsoft.com/office/drawing/2014/main" id="{2CA57784-6800-CBD8-CE00-FA46C3853B8D}"/>
              </a:ext>
            </a:extLst>
          </p:cNvPr>
          <p:cNvGraphicFramePr>
            <a:graphicFrameLocks noGrp="1"/>
          </p:cNvGraphicFramePr>
          <p:nvPr>
            <p:extLst>
              <p:ext uri="{D42A27DB-BD31-4B8C-83A1-F6EECF244321}">
                <p14:modId xmlns:p14="http://schemas.microsoft.com/office/powerpoint/2010/main" val="4058909666"/>
              </p:ext>
            </p:extLst>
          </p:nvPr>
        </p:nvGraphicFramePr>
        <p:xfrm>
          <a:off x="2032000" y="2031225"/>
          <a:ext cx="8128000" cy="352050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681378986"/>
                    </a:ext>
                  </a:extLst>
                </a:gridCol>
                <a:gridCol w="4064000">
                  <a:extLst>
                    <a:ext uri="{9D8B030D-6E8A-4147-A177-3AD203B41FA5}">
                      <a16:colId xmlns:a16="http://schemas.microsoft.com/office/drawing/2014/main" val="3432405682"/>
                    </a:ext>
                  </a:extLst>
                </a:gridCol>
              </a:tblGrid>
              <a:tr h="397705">
                <a:tc gridSpan="2">
                  <a:txBody>
                    <a:bodyPr/>
                    <a:lstStyle/>
                    <a:p>
                      <a:pPr algn="ctr"/>
                      <a:r>
                        <a:rPr lang="en-US" sz="2800" dirty="0"/>
                        <a:t>GOALS</a:t>
                      </a:r>
                    </a:p>
                  </a:txBody>
                  <a:tcPr/>
                </a:tc>
                <a:tc hMerge="1">
                  <a:txBody>
                    <a:bodyPr/>
                    <a:lstStyle/>
                    <a:p>
                      <a:endParaRPr lang="en-US" dirty="0"/>
                    </a:p>
                  </a:txBody>
                  <a:tcPr/>
                </a:tc>
                <a:extLst>
                  <a:ext uri="{0D108BD9-81ED-4DB2-BD59-A6C34878D82A}">
                    <a16:rowId xmlns:a16="http://schemas.microsoft.com/office/drawing/2014/main" val="1963671613"/>
                  </a:ext>
                </a:extLst>
              </a:tr>
              <a:tr h="695982">
                <a:tc>
                  <a:txBody>
                    <a:bodyPr/>
                    <a:lstStyle/>
                    <a:p>
                      <a:r>
                        <a:rPr lang="en-US" dirty="0"/>
                        <a:t>Make more up-to-date and relevant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Develop helpful and appropriate resources</a:t>
                      </a:r>
                    </a:p>
                  </a:txBody>
                  <a:tcPr/>
                </a:tc>
                <a:extLst>
                  <a:ext uri="{0D108BD9-81ED-4DB2-BD59-A6C34878D82A}">
                    <a16:rowId xmlns:a16="http://schemas.microsoft.com/office/drawing/2014/main" val="1711775695"/>
                  </a:ext>
                </a:extLst>
              </a:tr>
              <a:tr h="695982">
                <a:tc>
                  <a:txBody>
                    <a:bodyPr/>
                    <a:lstStyle/>
                    <a:p>
                      <a:r>
                        <a:rPr lang="en-US" dirty="0"/>
                        <a:t>Shift from content to developmentally age-appropriate lifelong skills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Supports updates to completing a curriculum framework for health and physical education</a:t>
                      </a:r>
                    </a:p>
                  </a:txBody>
                  <a:tcPr/>
                </a:tc>
                <a:extLst>
                  <a:ext uri="{0D108BD9-81ED-4DB2-BD59-A6C34878D82A}">
                    <a16:rowId xmlns:a16="http://schemas.microsoft.com/office/drawing/2014/main" val="4146935088"/>
                  </a:ext>
                </a:extLst>
              </a:tr>
              <a:tr h="695982">
                <a:tc>
                  <a:txBody>
                    <a:bodyPr/>
                    <a:lstStyle/>
                    <a:p>
                      <a:r>
                        <a:rPr lang="en-US" dirty="0"/>
                        <a:t>Provide greater scope and depth for each outcome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Teacher-friendly- easy to understand and use</a:t>
                      </a:r>
                    </a:p>
                  </a:txBody>
                  <a:tcPr/>
                </a:tc>
                <a:extLst>
                  <a:ext uri="{0D108BD9-81ED-4DB2-BD59-A6C34878D82A}">
                    <a16:rowId xmlns:a16="http://schemas.microsoft.com/office/drawing/2014/main" val="3906681402"/>
                  </a:ext>
                </a:extLst>
              </a:tr>
              <a:tr h="695982">
                <a:tc>
                  <a:txBody>
                    <a:bodyPr/>
                    <a:lstStyle/>
                    <a:p>
                      <a:r>
                        <a:rPr lang="en-US" dirty="0"/>
                        <a:t>Remove outcomes that were no longer relevant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Made accessible for teachers, administrators, parents and students</a:t>
                      </a:r>
                    </a:p>
                  </a:txBody>
                  <a:tcPr/>
                </a:tc>
                <a:extLst>
                  <a:ext uri="{0D108BD9-81ED-4DB2-BD59-A6C34878D82A}">
                    <a16:rowId xmlns:a16="http://schemas.microsoft.com/office/drawing/2014/main" val="3079716342"/>
                  </a:ext>
                </a:extLst>
              </a:tr>
            </a:tbl>
          </a:graphicData>
        </a:graphic>
      </p:graphicFrame>
    </p:spTree>
    <p:extLst>
      <p:ext uri="{BB962C8B-B14F-4D97-AF65-F5344CB8AC3E}">
        <p14:creationId xmlns:p14="http://schemas.microsoft.com/office/powerpoint/2010/main" val="633848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B2FB9-E7E5-4786-BE98-B343269D506E}"/>
              </a:ext>
            </a:extLst>
          </p:cNvPr>
          <p:cNvSpPr>
            <a:spLocks noGrp="1"/>
          </p:cNvSpPr>
          <p:nvPr>
            <p:ph type="title"/>
          </p:nvPr>
        </p:nvSpPr>
        <p:spPr>
          <a:xfrm>
            <a:off x="1474848" y="332912"/>
            <a:ext cx="9242304" cy="984603"/>
          </a:xfrm>
        </p:spPr>
        <p:txBody>
          <a:bodyPr/>
          <a:lstStyle/>
          <a:p>
            <a:r>
              <a:rPr lang="en-US" dirty="0"/>
              <a:t>PIC Trainings and Resources</a:t>
            </a:r>
          </a:p>
        </p:txBody>
      </p:sp>
      <p:sp>
        <p:nvSpPr>
          <p:cNvPr id="3" name="Content Placeholder 2">
            <a:extLst>
              <a:ext uri="{FF2B5EF4-FFF2-40B4-BE49-F238E27FC236}">
                <a16:creationId xmlns:a16="http://schemas.microsoft.com/office/drawing/2014/main" id="{C9E0A306-72A2-4898-9821-3AB3506ED924}"/>
              </a:ext>
            </a:extLst>
          </p:cNvPr>
          <p:cNvSpPr>
            <a:spLocks noGrp="1"/>
          </p:cNvSpPr>
          <p:nvPr>
            <p:ph idx="1"/>
          </p:nvPr>
        </p:nvSpPr>
        <p:spPr>
          <a:xfrm>
            <a:off x="1563442" y="1535838"/>
            <a:ext cx="10018713" cy="4989250"/>
          </a:xfrm>
        </p:spPr>
        <p:txBody>
          <a:bodyPr>
            <a:normAutofit fontScale="85000" lnSpcReduction="20000"/>
          </a:bodyPr>
          <a:lstStyle/>
          <a:p>
            <a:pPr>
              <a:lnSpc>
                <a:spcPct val="100000"/>
              </a:lnSpc>
            </a:pPr>
            <a:r>
              <a:rPr lang="en-US" dirty="0"/>
              <a:t>Prerequisite</a:t>
            </a:r>
          </a:p>
          <a:p>
            <a:pPr lvl="1"/>
            <a:r>
              <a:rPr lang="en-US" sz="2400" dirty="0"/>
              <a:t>PDE SAS Webinar</a:t>
            </a:r>
          </a:p>
          <a:p>
            <a:pPr lvl="1"/>
            <a:r>
              <a:rPr lang="en-US" sz="2400" dirty="0"/>
              <a:t>HPED Outcomes 101</a:t>
            </a:r>
          </a:p>
          <a:p>
            <a:pPr>
              <a:lnSpc>
                <a:spcPct val="100000"/>
              </a:lnSpc>
            </a:pPr>
            <a:r>
              <a:rPr lang="en-US" dirty="0"/>
              <a:t>Training Opportunities</a:t>
            </a:r>
          </a:p>
          <a:p>
            <a:pPr lvl="1">
              <a:lnSpc>
                <a:spcPct val="100000"/>
              </a:lnSpc>
            </a:pPr>
            <a:r>
              <a:rPr lang="en-US" sz="2400" dirty="0"/>
              <a:t>Training Modules (Higher Ed/Administrators/PreK-12)</a:t>
            </a:r>
          </a:p>
          <a:p>
            <a:pPr lvl="2"/>
            <a:r>
              <a:rPr lang="en-US" sz="2200" dirty="0"/>
              <a:t>Understanding the Outcomes</a:t>
            </a:r>
          </a:p>
          <a:p>
            <a:pPr lvl="2"/>
            <a:r>
              <a:rPr lang="en-US" sz="2200" dirty="0"/>
              <a:t>Curriculum Mapping/Development</a:t>
            </a:r>
          </a:p>
          <a:p>
            <a:pPr lvl="2"/>
            <a:r>
              <a:rPr lang="en-US" sz="2200" dirty="0"/>
              <a:t>Assessment Development</a:t>
            </a:r>
          </a:p>
          <a:p>
            <a:pPr lvl="1"/>
            <a:r>
              <a:rPr lang="en-US" sz="2600" dirty="0"/>
              <a:t>Follow-up webinars (as needed)</a:t>
            </a:r>
            <a:endParaRPr lang="en-US" sz="2200" dirty="0"/>
          </a:p>
          <a:p>
            <a:r>
              <a:rPr lang="en-US" sz="2500" dirty="0"/>
              <a:t>Resources</a:t>
            </a:r>
          </a:p>
          <a:p>
            <a:pPr lvl="1"/>
            <a:r>
              <a:rPr lang="en-US" sz="2400" dirty="0"/>
              <a:t>Assessment Toolkits</a:t>
            </a:r>
          </a:p>
          <a:p>
            <a:pPr lvl="1"/>
            <a:r>
              <a:rPr lang="en-US" sz="2400" dirty="0"/>
              <a:t>Lesson Plan Template</a:t>
            </a:r>
          </a:p>
          <a:p>
            <a:pPr lvl="1"/>
            <a:r>
              <a:rPr lang="en-US" sz="2400" dirty="0"/>
              <a:t>Curriculum Materials</a:t>
            </a:r>
          </a:p>
        </p:txBody>
      </p:sp>
      <p:sp>
        <p:nvSpPr>
          <p:cNvPr id="4" name="Footer Placeholder 3">
            <a:extLst>
              <a:ext uri="{FF2B5EF4-FFF2-40B4-BE49-F238E27FC236}">
                <a16:creationId xmlns:a16="http://schemas.microsoft.com/office/drawing/2014/main" id="{27DA84F5-5619-4CC4-9D06-D337F9624815}"/>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Jeff</a:t>
            </a:r>
          </a:p>
        </p:txBody>
      </p:sp>
    </p:spTree>
    <p:extLst>
      <p:ext uri="{BB962C8B-B14F-4D97-AF65-F5344CB8AC3E}">
        <p14:creationId xmlns:p14="http://schemas.microsoft.com/office/powerpoint/2010/main" val="1075120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65425-4347-BFE4-EE17-187BCF302724}"/>
              </a:ext>
            </a:extLst>
          </p:cNvPr>
          <p:cNvSpPr>
            <a:spLocks noGrp="1"/>
          </p:cNvSpPr>
          <p:nvPr>
            <p:ph type="title"/>
          </p:nvPr>
        </p:nvSpPr>
        <p:spPr/>
        <p:txBody>
          <a:bodyPr/>
          <a:lstStyle/>
          <a:p>
            <a:r>
              <a:rPr lang="en-US" dirty="0"/>
              <a:t>Terms to Remember</a:t>
            </a:r>
          </a:p>
        </p:txBody>
      </p:sp>
      <p:sp>
        <p:nvSpPr>
          <p:cNvPr id="4" name="Footer Placeholder 3">
            <a:extLst>
              <a:ext uri="{FF2B5EF4-FFF2-40B4-BE49-F238E27FC236}">
                <a16:creationId xmlns:a16="http://schemas.microsoft.com/office/drawing/2014/main" id="{684E3FAC-FAFA-6BBA-3698-688FE6E75EDF}"/>
              </a:ext>
            </a:extLst>
          </p:cNvPr>
          <p:cNvSpPr>
            <a:spLocks noGrp="1"/>
          </p:cNvSpPr>
          <p:nvPr>
            <p:ph type="ftr" sz="quarter" idx="11"/>
          </p:nvPr>
        </p:nvSpPr>
        <p:spPr/>
        <p:txBody>
          <a:bodyPr/>
          <a:lstStyle/>
          <a:p>
            <a:endParaRPr lang="en-US"/>
          </a:p>
        </p:txBody>
      </p:sp>
      <p:sp>
        <p:nvSpPr>
          <p:cNvPr id="5" name="Content Placeholder 4">
            <a:extLst>
              <a:ext uri="{FF2B5EF4-FFF2-40B4-BE49-F238E27FC236}">
                <a16:creationId xmlns:a16="http://schemas.microsoft.com/office/drawing/2014/main" id="{66E42F7C-57EF-8D0B-092F-148FDFE0398C}"/>
              </a:ext>
            </a:extLst>
          </p:cNvPr>
          <p:cNvSpPr>
            <a:spLocks noGrp="1"/>
          </p:cNvSpPr>
          <p:nvPr>
            <p:ph idx="1"/>
          </p:nvPr>
        </p:nvSpPr>
        <p:spPr/>
        <p:txBody>
          <a:bodyPr/>
          <a:lstStyle/>
          <a:p>
            <a:endParaRPr lang="en-US"/>
          </a:p>
        </p:txBody>
      </p:sp>
      <p:graphicFrame>
        <p:nvGraphicFramePr>
          <p:cNvPr id="6" name="Table 7">
            <a:extLst>
              <a:ext uri="{FF2B5EF4-FFF2-40B4-BE49-F238E27FC236}">
                <a16:creationId xmlns:a16="http://schemas.microsoft.com/office/drawing/2014/main" id="{24979561-8253-9313-738B-A6061310CDA5}"/>
              </a:ext>
            </a:extLst>
          </p:cNvPr>
          <p:cNvGraphicFramePr>
            <a:graphicFrameLocks/>
          </p:cNvGraphicFramePr>
          <p:nvPr>
            <p:extLst>
              <p:ext uri="{D42A27DB-BD31-4B8C-83A1-F6EECF244321}">
                <p14:modId xmlns:p14="http://schemas.microsoft.com/office/powerpoint/2010/main" val="3412110124"/>
              </p:ext>
            </p:extLst>
          </p:nvPr>
        </p:nvGraphicFramePr>
        <p:xfrm>
          <a:off x="1563688" y="2160588"/>
          <a:ext cx="10018712" cy="3662680"/>
        </p:xfrm>
        <a:graphic>
          <a:graphicData uri="http://schemas.openxmlformats.org/drawingml/2006/table">
            <a:tbl>
              <a:tblPr firstRow="1" bandRow="1">
                <a:tableStyleId>{5C22544A-7EE6-4342-B048-85BDC9FD1C3A}</a:tableStyleId>
              </a:tblPr>
              <a:tblGrid>
                <a:gridCol w="2734774">
                  <a:extLst>
                    <a:ext uri="{9D8B030D-6E8A-4147-A177-3AD203B41FA5}">
                      <a16:colId xmlns:a16="http://schemas.microsoft.com/office/drawing/2014/main" val="869833184"/>
                    </a:ext>
                  </a:extLst>
                </a:gridCol>
                <a:gridCol w="7283938">
                  <a:extLst>
                    <a:ext uri="{9D8B030D-6E8A-4147-A177-3AD203B41FA5}">
                      <a16:colId xmlns:a16="http://schemas.microsoft.com/office/drawing/2014/main" val="1981935584"/>
                    </a:ext>
                  </a:extLst>
                </a:gridCol>
              </a:tblGrid>
              <a:tr h="370840">
                <a:tc>
                  <a:txBody>
                    <a:bodyPr/>
                    <a:lstStyle/>
                    <a:p>
                      <a:r>
                        <a:rPr lang="en-US" dirty="0"/>
                        <a:t>Health Terms</a:t>
                      </a:r>
                    </a:p>
                  </a:txBody>
                  <a:tcPr/>
                </a:tc>
                <a:tc>
                  <a:txBody>
                    <a:bodyPr/>
                    <a:lstStyle/>
                    <a:p>
                      <a:r>
                        <a:rPr lang="en-US" dirty="0"/>
                        <a:t>Definition</a:t>
                      </a:r>
                    </a:p>
                  </a:txBody>
                  <a:tcPr/>
                </a:tc>
                <a:extLst>
                  <a:ext uri="{0D108BD9-81ED-4DB2-BD59-A6C34878D82A}">
                    <a16:rowId xmlns:a16="http://schemas.microsoft.com/office/drawing/2014/main" val="3968611908"/>
                  </a:ext>
                </a:extLst>
              </a:tr>
              <a:tr h="370840">
                <a:tc>
                  <a:txBody>
                    <a:bodyPr/>
                    <a:lstStyle/>
                    <a:p>
                      <a:r>
                        <a:rPr lang="en-US" sz="1600" dirty="0"/>
                        <a:t>Core Concepts</a:t>
                      </a:r>
                    </a:p>
                  </a:txBody>
                  <a:tcPr/>
                </a:tc>
                <a:tc>
                  <a:txBody>
                    <a:bodyPr/>
                    <a:lstStyle/>
                    <a:p>
                      <a:r>
                        <a:rPr lang="en-US" sz="1600" b="0" i="0" kern="1200" dirty="0">
                          <a:solidFill>
                            <a:schemeClr val="dk1"/>
                          </a:solidFill>
                          <a:effectLst/>
                          <a:latin typeface="+mn-lt"/>
                          <a:ea typeface="+mn-ea"/>
                          <a:cs typeface="+mn-cs"/>
                        </a:rPr>
                        <a:t>Concepts that focus on both health promotion and risk reduction.  Core Concepts are to be included in every health lesson it provides the content for each health topic area. </a:t>
                      </a:r>
                    </a:p>
                    <a:p>
                      <a:r>
                        <a:rPr lang="en-US" sz="1600" b="0" i="0" kern="1200" dirty="0">
                          <a:solidFill>
                            <a:schemeClr val="dk1"/>
                          </a:solidFill>
                          <a:effectLst/>
                          <a:latin typeface="+mn-lt"/>
                          <a:ea typeface="+mn-ea"/>
                          <a:cs typeface="+mn-cs"/>
                        </a:rPr>
                        <a:t> (They are found in section #1).</a:t>
                      </a:r>
                      <a:endParaRPr lang="en-US" sz="1600" dirty="0"/>
                    </a:p>
                  </a:txBody>
                  <a:tcPr/>
                </a:tc>
                <a:extLst>
                  <a:ext uri="{0D108BD9-81ED-4DB2-BD59-A6C34878D82A}">
                    <a16:rowId xmlns:a16="http://schemas.microsoft.com/office/drawing/2014/main" val="2276435188"/>
                  </a:ext>
                </a:extLst>
              </a:tr>
              <a:tr h="370840">
                <a:tc>
                  <a:txBody>
                    <a:bodyPr/>
                    <a:lstStyle/>
                    <a:p>
                      <a:r>
                        <a:rPr lang="en-US" sz="1600" dirty="0"/>
                        <a:t>Health Literacy Skills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Defined as a person's ability to find, understand and use information and services to make health-related decisions for themselves and others.  Adopt and maintain healthy behaviors.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(They are found in sections #2-#8).</a:t>
                      </a:r>
                    </a:p>
                  </a:txBody>
                  <a:tcPr/>
                </a:tc>
                <a:extLst>
                  <a:ext uri="{0D108BD9-81ED-4DB2-BD59-A6C34878D82A}">
                    <a16:rowId xmlns:a16="http://schemas.microsoft.com/office/drawing/2014/main" val="3067876793"/>
                  </a:ext>
                </a:extLst>
              </a:tr>
              <a:tr h="370840">
                <a:tc>
                  <a:txBody>
                    <a:bodyPr/>
                    <a:lstStyle/>
                    <a:p>
                      <a:r>
                        <a:rPr lang="en-US" sz="1600" dirty="0"/>
                        <a:t>Outcomes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Student expectations that will be assessed.  (Learning Objectives) (White section in the outcome documents).</a:t>
                      </a:r>
                    </a:p>
                  </a:txBody>
                  <a:tcPr/>
                </a:tc>
                <a:extLst>
                  <a:ext uri="{0D108BD9-81ED-4DB2-BD59-A6C34878D82A}">
                    <a16:rowId xmlns:a16="http://schemas.microsoft.com/office/drawing/2014/main" val="631910773"/>
                  </a:ext>
                </a:extLst>
              </a:tr>
              <a:tr h="370840">
                <a:tc>
                  <a:txBody>
                    <a:bodyPr/>
                    <a:lstStyle/>
                    <a:p>
                      <a:r>
                        <a:rPr lang="en-US" sz="1600" dirty="0"/>
                        <a:t>Health Topic</a:t>
                      </a:r>
                    </a:p>
                  </a:txBody>
                  <a:tcPr/>
                </a:tc>
                <a:tc>
                  <a:txBody>
                    <a:bodyPr/>
                    <a:lstStyle/>
                    <a:p>
                      <a:r>
                        <a:rPr lang="en-US" sz="1600" dirty="0"/>
                        <a:t>Topics of health that align with each core concepts and health-literacy skills outcome.</a:t>
                      </a:r>
                    </a:p>
                  </a:txBody>
                  <a:tcPr/>
                </a:tc>
                <a:extLst>
                  <a:ext uri="{0D108BD9-81ED-4DB2-BD59-A6C34878D82A}">
                    <a16:rowId xmlns:a16="http://schemas.microsoft.com/office/drawing/2014/main" val="83432824"/>
                  </a:ext>
                </a:extLst>
              </a:tr>
            </a:tbl>
          </a:graphicData>
        </a:graphic>
      </p:graphicFrame>
    </p:spTree>
    <p:extLst>
      <p:ext uri="{BB962C8B-B14F-4D97-AF65-F5344CB8AC3E}">
        <p14:creationId xmlns:p14="http://schemas.microsoft.com/office/powerpoint/2010/main" val="1181565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DF29B-E84D-4B4F-B2F0-B4D8B37603A3}"/>
              </a:ext>
            </a:extLst>
          </p:cNvPr>
          <p:cNvSpPr>
            <a:spLocks noGrp="1"/>
          </p:cNvSpPr>
          <p:nvPr>
            <p:ph type="title"/>
          </p:nvPr>
        </p:nvSpPr>
        <p:spPr/>
        <p:txBody>
          <a:bodyPr/>
          <a:lstStyle/>
          <a:p>
            <a:r>
              <a:rPr lang="en-US" dirty="0"/>
              <a:t>Health and Physical Education Benchmarks</a:t>
            </a:r>
          </a:p>
        </p:txBody>
      </p:sp>
      <p:sp>
        <p:nvSpPr>
          <p:cNvPr id="3" name="Content Placeholder 2">
            <a:extLst>
              <a:ext uri="{FF2B5EF4-FFF2-40B4-BE49-F238E27FC236}">
                <a16:creationId xmlns:a16="http://schemas.microsoft.com/office/drawing/2014/main" id="{A0EF6D32-C6AC-434C-8E8F-0DDA72763A88}"/>
              </a:ext>
            </a:extLst>
          </p:cNvPr>
          <p:cNvSpPr>
            <a:spLocks noGrp="1"/>
          </p:cNvSpPr>
          <p:nvPr>
            <p:ph idx="1"/>
          </p:nvPr>
        </p:nvSpPr>
        <p:spPr/>
        <p:txBody>
          <a:bodyPr/>
          <a:lstStyle/>
          <a:p>
            <a:r>
              <a:rPr lang="en-US" sz="2400" dirty="0">
                <a:latin typeface="Calibri" pitchFamily="34" charset="0"/>
                <a:cs typeface="Calibri" pitchFamily="34" charset="0"/>
              </a:rPr>
              <a:t>Learning outcomes for content and skills are listed for each grade but students are required to demonstrate the skills at each benchmark in 3rd, 6th, 9th, and 12</a:t>
            </a:r>
            <a:r>
              <a:rPr lang="en-US" sz="2400" baseline="30000" dirty="0">
                <a:latin typeface="Calibri" pitchFamily="34" charset="0"/>
                <a:cs typeface="Calibri" pitchFamily="34" charset="0"/>
              </a:rPr>
              <a:t>th</a:t>
            </a:r>
            <a:r>
              <a:rPr lang="en-US" sz="2400" dirty="0">
                <a:latin typeface="Calibri" pitchFamily="34" charset="0"/>
                <a:cs typeface="Calibri" pitchFamily="34" charset="0"/>
              </a:rPr>
              <a:t> grades</a:t>
            </a:r>
          </a:p>
          <a:p>
            <a:r>
              <a:rPr lang="en-US" sz="2400" dirty="0">
                <a:latin typeface="Calibri" pitchFamily="34" charset="0"/>
                <a:cs typeface="Calibri" pitchFamily="34" charset="0"/>
              </a:rPr>
              <a:t>Note for future, especially for Health education, since Health is not taught at every level especially for the elementary level, the outcomes need to be tied into other subject areas…. i.e., literature, language arts, science, etc.</a:t>
            </a:r>
            <a:endParaRPr lang="en-US" sz="1800" dirty="0">
              <a:solidFill>
                <a:srgbClr val="FF0000"/>
              </a:solidFill>
              <a:latin typeface="Calibri" pitchFamily="34" charset="0"/>
              <a:cs typeface="Calibri" pitchFamily="34" charset="0"/>
            </a:endParaRPr>
          </a:p>
        </p:txBody>
      </p:sp>
      <p:sp>
        <p:nvSpPr>
          <p:cNvPr id="4" name="Footer Placeholder 3">
            <a:extLst>
              <a:ext uri="{FF2B5EF4-FFF2-40B4-BE49-F238E27FC236}">
                <a16:creationId xmlns:a16="http://schemas.microsoft.com/office/drawing/2014/main" id="{9A67A30C-D416-4159-B1E9-25116483C020}"/>
              </a:ext>
            </a:extLst>
          </p:cNvPr>
          <p:cNvSpPr>
            <a:spLocks noGrp="1"/>
          </p:cNvSpPr>
          <p:nvPr>
            <p:ph type="ftr" sz="quarter" idx="11"/>
          </p:nvPr>
        </p:nvSpPr>
        <p:spPr/>
        <p:txBody>
          <a:bodyPr/>
          <a:lstStyle/>
          <a:p>
            <a:r>
              <a:rPr lang="en-US" dirty="0"/>
              <a:t>Cindy</a:t>
            </a:r>
          </a:p>
        </p:txBody>
      </p:sp>
    </p:spTree>
    <p:extLst>
      <p:ext uri="{BB962C8B-B14F-4D97-AF65-F5344CB8AC3E}">
        <p14:creationId xmlns:p14="http://schemas.microsoft.com/office/powerpoint/2010/main" val="2870971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62187-3325-44CB-953A-07757713FD4E}"/>
              </a:ext>
            </a:extLst>
          </p:cNvPr>
          <p:cNvSpPr>
            <a:spLocks noGrp="1"/>
          </p:cNvSpPr>
          <p:nvPr>
            <p:ph type="title"/>
          </p:nvPr>
        </p:nvSpPr>
        <p:spPr/>
        <p:txBody>
          <a:bodyPr/>
          <a:lstStyle/>
          <a:p>
            <a:r>
              <a:rPr lang="en-US" sz="4000" dirty="0">
                <a:latin typeface="Calibri" pitchFamily="34" charset="0"/>
                <a:cs typeface="Calibri" pitchFamily="34" charset="0"/>
              </a:rPr>
              <a:t>Health Education Changes</a:t>
            </a:r>
            <a:endParaRPr lang="en-US" dirty="0"/>
          </a:p>
        </p:txBody>
      </p:sp>
      <p:sp>
        <p:nvSpPr>
          <p:cNvPr id="3" name="Content Placeholder 2">
            <a:extLst>
              <a:ext uri="{FF2B5EF4-FFF2-40B4-BE49-F238E27FC236}">
                <a16:creationId xmlns:a16="http://schemas.microsoft.com/office/drawing/2014/main" id="{C3D41B42-AAFB-4849-91F4-5C872C267A33}"/>
              </a:ext>
            </a:extLst>
          </p:cNvPr>
          <p:cNvSpPr>
            <a:spLocks noGrp="1"/>
          </p:cNvSpPr>
          <p:nvPr>
            <p:ph idx="1"/>
          </p:nvPr>
        </p:nvSpPr>
        <p:spPr/>
        <p:txBody>
          <a:bodyPr/>
          <a:lstStyle/>
          <a:p>
            <a:r>
              <a:rPr lang="en-US" dirty="0"/>
              <a:t>Added additional content (for health: Mental health, COVID-19, organ tissue donation awareness, food allergies, diabetes, Lyme disease, suicide prevention, vaping/ E-Cigarettes/</a:t>
            </a:r>
            <a:r>
              <a:rPr lang="en-US" dirty="0" err="1"/>
              <a:t>Juuling</a:t>
            </a:r>
            <a:r>
              <a:rPr lang="en-US" dirty="0"/>
              <a:t>, Lead poisoning, CPR, etc.)</a:t>
            </a:r>
          </a:p>
          <a:p>
            <a:r>
              <a:rPr lang="en-US" dirty="0"/>
              <a:t>Shift from content to developmentally age-appropriate life-long skills</a:t>
            </a:r>
          </a:p>
          <a:p>
            <a:endParaRPr lang="en-US" dirty="0"/>
          </a:p>
        </p:txBody>
      </p:sp>
      <p:sp>
        <p:nvSpPr>
          <p:cNvPr id="4" name="Footer Placeholder 3">
            <a:extLst>
              <a:ext uri="{FF2B5EF4-FFF2-40B4-BE49-F238E27FC236}">
                <a16:creationId xmlns:a16="http://schemas.microsoft.com/office/drawing/2014/main" id="{E340380A-404E-486C-B92F-D91FC9622EE7}"/>
              </a:ext>
            </a:extLst>
          </p:cNvPr>
          <p:cNvSpPr>
            <a:spLocks noGrp="1"/>
          </p:cNvSpPr>
          <p:nvPr>
            <p:ph type="ftr" sz="quarter" idx="11"/>
          </p:nvPr>
        </p:nvSpPr>
        <p:spPr/>
        <p:txBody>
          <a:bodyPr/>
          <a:lstStyle/>
          <a:p>
            <a:r>
              <a:rPr lang="en-US" dirty="0"/>
              <a:t>Cindy</a:t>
            </a:r>
          </a:p>
        </p:txBody>
      </p:sp>
    </p:spTree>
    <p:extLst>
      <p:ext uri="{BB962C8B-B14F-4D97-AF65-F5344CB8AC3E}">
        <p14:creationId xmlns:p14="http://schemas.microsoft.com/office/powerpoint/2010/main" val="1250638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53569-5171-4573-A4D9-6C010B686A88}"/>
              </a:ext>
            </a:extLst>
          </p:cNvPr>
          <p:cNvSpPr>
            <a:spLocks noGrp="1"/>
          </p:cNvSpPr>
          <p:nvPr>
            <p:ph type="title"/>
          </p:nvPr>
        </p:nvSpPr>
        <p:spPr/>
        <p:txBody>
          <a:bodyPr/>
          <a:lstStyle/>
          <a:p>
            <a:r>
              <a:rPr lang="en-US" dirty="0"/>
              <a:t>Health Education</a:t>
            </a:r>
          </a:p>
        </p:txBody>
      </p:sp>
      <p:sp>
        <p:nvSpPr>
          <p:cNvPr id="3" name="Content Placeholder 2">
            <a:extLst>
              <a:ext uri="{FF2B5EF4-FFF2-40B4-BE49-F238E27FC236}">
                <a16:creationId xmlns:a16="http://schemas.microsoft.com/office/drawing/2014/main" id="{757A6604-0FF4-401A-B68F-45E989D25520}"/>
              </a:ext>
            </a:extLst>
          </p:cNvPr>
          <p:cNvSpPr>
            <a:spLocks noGrp="1"/>
          </p:cNvSpPr>
          <p:nvPr>
            <p:ph idx="1"/>
          </p:nvPr>
        </p:nvSpPr>
        <p:spPr>
          <a:xfrm>
            <a:off x="1563442" y="2083778"/>
            <a:ext cx="10018713" cy="4070702"/>
          </a:xfrm>
        </p:spPr>
        <p:txBody>
          <a:bodyPr>
            <a:normAutofit lnSpcReduction="10000"/>
          </a:bodyPr>
          <a:lstStyle/>
          <a:p>
            <a:r>
              <a:rPr lang="en-US" dirty="0"/>
              <a:t>Health Knowledge and Skills-Based Outcomes:</a:t>
            </a:r>
          </a:p>
          <a:p>
            <a:pPr lvl="1"/>
            <a:r>
              <a:rPr lang="en-US" dirty="0"/>
              <a:t>#1 Core Concepts </a:t>
            </a:r>
          </a:p>
          <a:p>
            <a:pPr lvl="1"/>
            <a:r>
              <a:rPr lang="en-US" dirty="0"/>
              <a:t>#2-8 Health-Literacy Skills</a:t>
            </a:r>
            <a:br>
              <a:rPr lang="en-US" dirty="0"/>
            </a:br>
            <a:endParaRPr lang="en-US" dirty="0"/>
          </a:p>
          <a:p>
            <a:r>
              <a:rPr lang="en-US" dirty="0"/>
              <a:t>Benchmarks 3, 6, 9, and 12 </a:t>
            </a:r>
          </a:p>
          <a:p>
            <a:endParaRPr lang="en-US" dirty="0"/>
          </a:p>
          <a:p>
            <a:r>
              <a:rPr lang="en-US" dirty="0"/>
              <a:t>Planned outcomes for every grade level </a:t>
            </a:r>
          </a:p>
          <a:p>
            <a:endParaRPr lang="en-US" dirty="0"/>
          </a:p>
          <a:p>
            <a:r>
              <a:rPr lang="en-US" dirty="0"/>
              <a:t>Easy to follow the progression of outcomes from grade-to-grade</a:t>
            </a:r>
          </a:p>
          <a:p>
            <a:endParaRPr lang="en-US" dirty="0"/>
          </a:p>
        </p:txBody>
      </p:sp>
    </p:spTree>
    <p:extLst>
      <p:ext uri="{BB962C8B-B14F-4D97-AF65-F5344CB8AC3E}">
        <p14:creationId xmlns:p14="http://schemas.microsoft.com/office/powerpoint/2010/main" val="3978763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38357</TotalTime>
  <Words>2465</Words>
  <Application>Microsoft Office PowerPoint</Application>
  <PresentationFormat>Widescreen</PresentationFormat>
  <Paragraphs>339</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Corbel</vt:lpstr>
      <vt:lpstr>New Century Schoolbook</vt:lpstr>
      <vt:lpstr>Wingdings</vt:lpstr>
      <vt:lpstr>Parallax</vt:lpstr>
      <vt:lpstr>PA Health and Physical Education  PreK-12 Knowledge and Skills-Based Outcomes</vt:lpstr>
      <vt:lpstr>Objectives for Trainings</vt:lpstr>
      <vt:lpstr>Outcomes Brief History</vt:lpstr>
      <vt:lpstr>Tried to Accomplish the Following:</vt:lpstr>
      <vt:lpstr>PIC Trainings and Resources</vt:lpstr>
      <vt:lpstr>Terms to Remember</vt:lpstr>
      <vt:lpstr>Health and Physical Education Benchmarks</vt:lpstr>
      <vt:lpstr>Health Education Changes</vt:lpstr>
      <vt:lpstr>Health Education</vt:lpstr>
      <vt:lpstr>Content and Health Literacy Skills</vt:lpstr>
      <vt:lpstr>Health Education Outcomes</vt:lpstr>
      <vt:lpstr>Health Education Outcomes</vt:lpstr>
      <vt:lpstr>Terms to Remember</vt:lpstr>
      <vt:lpstr>Physical Education Components</vt:lpstr>
      <vt:lpstr>Physical Education</vt:lpstr>
      <vt:lpstr>Physical Education Outcomes</vt:lpstr>
      <vt:lpstr>Physical Education Outcomes</vt:lpstr>
      <vt:lpstr>*Disclaimer </vt:lpstr>
      <vt:lpstr>Support from Chapter 4 PA Code 22</vt:lpstr>
      <vt:lpstr>Session 2</vt:lpstr>
      <vt:lpstr>ENGAGE Health and Physical Education</vt:lpstr>
      <vt:lpstr>PA Health/Physical Education Program Improvement Committee (PIC)</vt:lpstr>
      <vt:lpstr>State Agency Partners</vt:lpstr>
      <vt:lpstr>Higher Education</vt:lpstr>
      <vt:lpstr>SHAPE PA</vt:lpstr>
      <vt:lpstr>Intermediate Units</vt:lpstr>
      <vt:lpstr>ENGAGE Health and Physical Education: Purpose</vt:lpstr>
      <vt:lpstr>Statewide System of Support Action Steps</vt:lpstr>
      <vt:lpstr>Work Sessions with Intermediate Units (IUs)</vt:lpstr>
      <vt:lpstr>Session 3</vt:lpstr>
      <vt:lpstr>Accessing the Outcomes on the SAS Portal</vt:lpstr>
      <vt:lpstr>These are the 3 files you will want to access:</vt:lpstr>
      <vt:lpstr>PE Activity Elementary</vt:lpstr>
      <vt:lpstr>PE Activity 2 Secondary</vt:lpstr>
      <vt:lpstr>Health Activity</vt:lpstr>
      <vt:lpstr>PA Proud</vt:lpstr>
      <vt:lpstr>HPED PIC Committee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 Health and Physical Education  PreK-12 Knowledge and Skills-Based Outcomes</dc:title>
  <dc:creator>Rudella, Jennifer L. (jlr1147)</dc:creator>
  <cp:lastModifiedBy>Jennifer Rudella</cp:lastModifiedBy>
  <cp:revision>14</cp:revision>
  <dcterms:created xsi:type="dcterms:W3CDTF">2022-02-21T13:44:55Z</dcterms:created>
  <dcterms:modified xsi:type="dcterms:W3CDTF">2023-01-23T18:35:55Z</dcterms:modified>
</cp:coreProperties>
</file>