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303" r:id="rId2"/>
    <p:sldId id="304" r:id="rId3"/>
    <p:sldId id="305" r:id="rId4"/>
    <p:sldId id="306" r:id="rId5"/>
    <p:sldId id="309" r:id="rId6"/>
    <p:sldId id="308" r:id="rId7"/>
    <p:sldId id="317"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4754" autoAdjust="0"/>
    <p:restoredTop sz="94660"/>
  </p:normalViewPr>
  <p:slideViewPr>
    <p:cSldViewPr snapToGrid="0">
      <p:cViewPr varScale="1">
        <p:scale>
          <a:sx n="82" d="100"/>
          <a:sy n="82" d="100"/>
        </p:scale>
        <p:origin x="1190" y="72"/>
      </p:cViewPr>
      <p:guideLst/>
    </p:cSldViewPr>
  </p:slideViewPr>
  <p:notesTextViewPr>
    <p:cViewPr>
      <p:scale>
        <a:sx n="1" d="1"/>
        <a:sy n="1" d="1"/>
      </p:scale>
      <p:origin x="0" y="0"/>
    </p:cViewPr>
  </p:notesTextViewPr>
  <p:notesViewPr>
    <p:cSldViewPr snapToGrid="0">
      <p:cViewPr varScale="1">
        <p:scale>
          <a:sx n="85" d="100"/>
          <a:sy n="85" d="100"/>
        </p:scale>
        <p:origin x="2910" y="6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lotterback, Nicholas" userId="a2a00ce8-d24c-49fb-8443-756b7d0fe616" providerId="ADAL" clId="{D27CAF06-3954-4283-8614-284657A597E8}"/>
    <pc:docChg chg="modSld">
      <pc:chgData name="Slotterback, Nicholas" userId="a2a00ce8-d24c-49fb-8443-756b7d0fe616" providerId="ADAL" clId="{D27CAF06-3954-4283-8614-284657A597E8}" dt="2023-01-25T14:49:23.761" v="11" actId="20577"/>
      <pc:docMkLst>
        <pc:docMk/>
      </pc:docMkLst>
      <pc:sldChg chg="modSp mod">
        <pc:chgData name="Slotterback, Nicholas" userId="a2a00ce8-d24c-49fb-8443-756b7d0fe616" providerId="ADAL" clId="{D27CAF06-3954-4283-8614-284657A597E8}" dt="2023-01-25T14:49:23.761" v="11" actId="20577"/>
        <pc:sldMkLst>
          <pc:docMk/>
          <pc:sldMk cId="4121237717" sldId="304"/>
        </pc:sldMkLst>
        <pc:spChg chg="mod">
          <ac:chgData name="Slotterback, Nicholas" userId="a2a00ce8-d24c-49fb-8443-756b7d0fe616" providerId="ADAL" clId="{D27CAF06-3954-4283-8614-284657A597E8}" dt="2023-01-25T14:49:23.761" v="11" actId="20577"/>
          <ac:spMkLst>
            <pc:docMk/>
            <pc:sldMk cId="4121237717" sldId="304"/>
            <ac:spMk id="3" creationId="{3842FA35-B021-4EC8-AEFB-CE8FC309EA93}"/>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EEA112B-82C0-4545-A3FE-B9A4518AA95D}" type="datetimeFigureOut">
              <a:rPr lang="en-US" smtClean="0"/>
              <a:t>1/25/2023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268ED6-F942-40D5-BDF2-7EDEC13553CE}" type="slidenum">
              <a:rPr lang="en-US" smtClean="0"/>
              <a:t>‹#›</a:t>
            </a:fld>
            <a:endParaRPr lang="en-US"/>
          </a:p>
        </p:txBody>
      </p:sp>
    </p:spTree>
    <p:extLst>
      <p:ext uri="{BB962C8B-B14F-4D97-AF65-F5344CB8AC3E}">
        <p14:creationId xmlns:p14="http://schemas.microsoft.com/office/powerpoint/2010/main" val="5926444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5E59D06-4488-4139-A6C0-8F3E80EE01DE}" type="datetime1">
              <a:rPr lang="en-US" smtClean="0"/>
              <a:t>1/25/2023</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DCDD5F53-4EB8-48C9-BCD0-B4A2DBF0048B}" type="slidenum">
              <a:rPr lang="en-US" smtClean="0"/>
              <a:t>‹#›</a:t>
            </a:fld>
            <a:endParaRPr lang="en-US"/>
          </a:p>
        </p:txBody>
      </p:sp>
      <p:pic>
        <p:nvPicPr>
          <p:cNvPr id="11" name="Picture 10" descr="Icon&#10;&#10;Description automatically generated">
            <a:extLst>
              <a:ext uri="{FF2B5EF4-FFF2-40B4-BE49-F238E27FC236}">
                <a16:creationId xmlns:a16="http://schemas.microsoft.com/office/drawing/2014/main" id="{8942988C-9A0D-4024-BFD4-9C4682398FA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93444" y="-153981"/>
            <a:ext cx="3068099" cy="1534049"/>
          </a:xfrm>
          <a:prstGeom prst="rect">
            <a:avLst/>
          </a:prstGeom>
        </p:spPr>
      </p:pic>
    </p:spTree>
    <p:extLst>
      <p:ext uri="{BB962C8B-B14F-4D97-AF65-F5344CB8AC3E}">
        <p14:creationId xmlns:p14="http://schemas.microsoft.com/office/powerpoint/2010/main" val="1569009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A70B01D-83BE-49DA-BDEB-40E4B7E75CE9}" type="datetime1">
              <a:rPr lang="en-US" smtClean="0"/>
              <a:t>1/25/2023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DD5F53-4EB8-48C9-BCD0-B4A2DBF0048B}" type="slidenum">
              <a:rPr lang="en-US" smtClean="0"/>
              <a:t>‹#›</a:t>
            </a:fld>
            <a:endParaRPr lang="en-US"/>
          </a:p>
        </p:txBody>
      </p:sp>
    </p:spTree>
    <p:extLst>
      <p:ext uri="{BB962C8B-B14F-4D97-AF65-F5344CB8AC3E}">
        <p14:creationId xmlns:p14="http://schemas.microsoft.com/office/powerpoint/2010/main" val="3091441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929A324-566A-416B-B233-424FF92BAE76}" type="datetime1">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DD5F53-4EB8-48C9-BCD0-B4A2DBF0048B}" type="slidenum">
              <a:rPr lang="en-US" smtClean="0"/>
              <a:t>‹#›</a:t>
            </a:fld>
            <a:endParaRPr lang="en-US"/>
          </a:p>
        </p:txBody>
      </p:sp>
    </p:spTree>
    <p:extLst>
      <p:ext uri="{BB962C8B-B14F-4D97-AF65-F5344CB8AC3E}">
        <p14:creationId xmlns:p14="http://schemas.microsoft.com/office/powerpoint/2010/main" val="39401743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927D0F1-23F2-4B01-93D8-E0926D81114B}" type="datetime1">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DD5F53-4EB8-48C9-BCD0-B4A2DBF0048B}" type="slidenum">
              <a:rPr lang="en-US" smtClean="0"/>
              <a:t>‹#›</a:t>
            </a:fld>
            <a:endParaRPr lang="en-US"/>
          </a:p>
        </p:txBody>
      </p:sp>
    </p:spTree>
    <p:extLst>
      <p:ext uri="{BB962C8B-B14F-4D97-AF65-F5344CB8AC3E}">
        <p14:creationId xmlns:p14="http://schemas.microsoft.com/office/powerpoint/2010/main" val="444948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095E42-EFF8-43CD-8F1A-49144AA2C140}" type="datetime1">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DD5F53-4EB8-48C9-BCD0-B4A2DBF0048B}" type="slidenum">
              <a:rPr lang="en-US" smtClean="0"/>
              <a:t>‹#›</a:t>
            </a:fld>
            <a:endParaRPr lang="en-US"/>
          </a:p>
        </p:txBody>
      </p:sp>
    </p:spTree>
    <p:extLst>
      <p:ext uri="{BB962C8B-B14F-4D97-AF65-F5344CB8AC3E}">
        <p14:creationId xmlns:p14="http://schemas.microsoft.com/office/powerpoint/2010/main" val="9673221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6CA1A91-CFBC-4A1A-9DB9-14D86AB05215}" type="datetime1">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DD5F53-4EB8-48C9-BCD0-B4A2DBF0048B}" type="slidenum">
              <a:rPr lang="en-US" smtClean="0"/>
              <a:t>‹#›</a:t>
            </a:fld>
            <a:endParaRPr lang="en-US"/>
          </a:p>
        </p:txBody>
      </p:sp>
    </p:spTree>
    <p:extLst>
      <p:ext uri="{BB962C8B-B14F-4D97-AF65-F5344CB8AC3E}">
        <p14:creationId xmlns:p14="http://schemas.microsoft.com/office/powerpoint/2010/main" val="32041542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51CFDEE-0BAF-4C09-9A27-891C5330CC9D}" type="datetime1">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DD5F53-4EB8-48C9-BCD0-B4A2DBF0048B}" type="slidenum">
              <a:rPr lang="en-US" smtClean="0"/>
              <a:t>‹#›</a:t>
            </a:fld>
            <a:endParaRPr lang="en-US"/>
          </a:p>
        </p:txBody>
      </p:sp>
    </p:spTree>
    <p:extLst>
      <p:ext uri="{BB962C8B-B14F-4D97-AF65-F5344CB8AC3E}">
        <p14:creationId xmlns:p14="http://schemas.microsoft.com/office/powerpoint/2010/main" val="34605540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4DB77D-B074-4D33-8988-7C9CC7EF04C6}" type="datetime1">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DD5F53-4EB8-48C9-BCD0-B4A2DBF0048B}" type="slidenum">
              <a:rPr lang="en-US" smtClean="0"/>
              <a:t>‹#›</a:t>
            </a:fld>
            <a:endParaRPr lang="en-US"/>
          </a:p>
        </p:txBody>
      </p:sp>
    </p:spTree>
    <p:extLst>
      <p:ext uri="{BB962C8B-B14F-4D97-AF65-F5344CB8AC3E}">
        <p14:creationId xmlns:p14="http://schemas.microsoft.com/office/powerpoint/2010/main" val="20039089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AFF7F8-6711-4FCF-B6CB-E04C3A64302E}" type="datetime1">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DD5F53-4EB8-48C9-BCD0-B4A2DBF0048B}" type="slidenum">
              <a:rPr lang="en-US" smtClean="0"/>
              <a:t>‹#›</a:t>
            </a:fld>
            <a:endParaRPr lang="en-US"/>
          </a:p>
        </p:txBody>
      </p:sp>
    </p:spTree>
    <p:extLst>
      <p:ext uri="{BB962C8B-B14F-4D97-AF65-F5344CB8AC3E}">
        <p14:creationId xmlns:p14="http://schemas.microsoft.com/office/powerpoint/2010/main" val="2683774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63442" y="1046622"/>
            <a:ext cx="9242304" cy="984603"/>
          </a:xfrm>
        </p:spPr>
        <p:txBody>
          <a:bodyPr/>
          <a:lstStyle/>
          <a:p>
            <a:r>
              <a:rPr lang="en-US" dirty="0"/>
              <a:t>Click to edit Master title style</a:t>
            </a:r>
          </a:p>
        </p:txBody>
      </p:sp>
      <p:sp>
        <p:nvSpPr>
          <p:cNvPr id="3" name="Content Placeholder 2"/>
          <p:cNvSpPr>
            <a:spLocks noGrp="1"/>
          </p:cNvSpPr>
          <p:nvPr>
            <p:ph idx="1"/>
          </p:nvPr>
        </p:nvSpPr>
        <p:spPr>
          <a:xfrm>
            <a:off x="1563442" y="2159978"/>
            <a:ext cx="10018713" cy="3086099"/>
          </a:xfrm>
        </p:spPr>
        <p:txBody>
          <a:bodyPr anchor="ct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7A83D5D8-7E67-4C10-94B7-BCEAA7B45177}" type="datetime1">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DCDD5F53-4EB8-48C9-BCD0-B4A2DBF0048B}" type="slidenum">
              <a:rPr lang="en-US" smtClean="0"/>
              <a:t>‹#›</a:t>
            </a:fld>
            <a:endParaRPr lang="en-US"/>
          </a:p>
        </p:txBody>
      </p:sp>
    </p:spTree>
    <p:extLst>
      <p:ext uri="{BB962C8B-B14F-4D97-AF65-F5344CB8AC3E}">
        <p14:creationId xmlns:p14="http://schemas.microsoft.com/office/powerpoint/2010/main" val="38549098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B69BBEE-706A-4535-ACA3-92A1FAF3D187}" type="datetime1">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DD5F53-4EB8-48C9-BCD0-B4A2DBF0048B}" type="slidenum">
              <a:rPr lang="en-US" smtClean="0"/>
              <a:t>‹#›</a:t>
            </a:fld>
            <a:endParaRPr lang="en-US"/>
          </a:p>
        </p:txBody>
      </p:sp>
    </p:spTree>
    <p:extLst>
      <p:ext uri="{BB962C8B-B14F-4D97-AF65-F5344CB8AC3E}">
        <p14:creationId xmlns:p14="http://schemas.microsoft.com/office/powerpoint/2010/main" val="1080717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F926756-F725-4B20-AD5A-C0EF323A98B6}" type="datetime1">
              <a:rPr lang="en-US" smtClean="0"/>
              <a:t>1/25/2023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DD5F53-4EB8-48C9-BCD0-B4A2DBF0048B}" type="slidenum">
              <a:rPr lang="en-US" smtClean="0"/>
              <a:t>‹#›</a:t>
            </a:fld>
            <a:endParaRPr lang="en-US"/>
          </a:p>
        </p:txBody>
      </p:sp>
    </p:spTree>
    <p:extLst>
      <p:ext uri="{BB962C8B-B14F-4D97-AF65-F5344CB8AC3E}">
        <p14:creationId xmlns:p14="http://schemas.microsoft.com/office/powerpoint/2010/main" val="14748617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027B60F-D494-426E-BB46-2A11E7DBB3B7}" type="datetime1">
              <a:rPr lang="en-US" smtClean="0"/>
              <a:t>1/25/2023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DD5F53-4EB8-48C9-BCD0-B4A2DBF0048B}" type="slidenum">
              <a:rPr lang="en-US" smtClean="0"/>
              <a:t>‹#›</a:t>
            </a:fld>
            <a:endParaRPr lang="en-US"/>
          </a:p>
        </p:txBody>
      </p:sp>
    </p:spTree>
    <p:extLst>
      <p:ext uri="{BB962C8B-B14F-4D97-AF65-F5344CB8AC3E}">
        <p14:creationId xmlns:p14="http://schemas.microsoft.com/office/powerpoint/2010/main" val="2926599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FB03EBF-BD6E-42F6-93EB-185C09E15854}" type="datetime1">
              <a:rPr lang="en-US" smtClean="0"/>
              <a:t>1/25/2023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DD5F53-4EB8-48C9-BCD0-B4A2DBF0048B}" type="slidenum">
              <a:rPr lang="en-US" smtClean="0"/>
              <a:t>‹#›</a:t>
            </a:fld>
            <a:endParaRPr lang="en-US"/>
          </a:p>
        </p:txBody>
      </p:sp>
    </p:spTree>
    <p:extLst>
      <p:ext uri="{BB962C8B-B14F-4D97-AF65-F5344CB8AC3E}">
        <p14:creationId xmlns:p14="http://schemas.microsoft.com/office/powerpoint/2010/main" val="108867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F3C960-C935-4394-9DCA-C70AF1BE2B31}" type="datetime1">
              <a:rPr lang="en-US" smtClean="0"/>
              <a:t>1/25/2023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DD5F53-4EB8-48C9-BCD0-B4A2DBF0048B}" type="slidenum">
              <a:rPr lang="en-US" smtClean="0"/>
              <a:t>‹#›</a:t>
            </a:fld>
            <a:endParaRPr lang="en-US"/>
          </a:p>
        </p:txBody>
      </p:sp>
    </p:spTree>
    <p:extLst>
      <p:ext uri="{BB962C8B-B14F-4D97-AF65-F5344CB8AC3E}">
        <p14:creationId xmlns:p14="http://schemas.microsoft.com/office/powerpoint/2010/main" val="3538934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6620509-D14C-4904-BD91-48BD4B1D0A62}" type="datetime1">
              <a:rPr lang="en-US" smtClean="0"/>
              <a:t>1/25/2023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DD5F53-4EB8-48C9-BCD0-B4A2DBF0048B}" type="slidenum">
              <a:rPr lang="en-US" smtClean="0"/>
              <a:t>‹#›</a:t>
            </a:fld>
            <a:endParaRPr lang="en-US"/>
          </a:p>
        </p:txBody>
      </p:sp>
    </p:spTree>
    <p:extLst>
      <p:ext uri="{BB962C8B-B14F-4D97-AF65-F5344CB8AC3E}">
        <p14:creationId xmlns:p14="http://schemas.microsoft.com/office/powerpoint/2010/main" val="2488575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53DAE69-0F32-4722-9614-25DB21D1BEAB}" type="datetime1">
              <a:rPr lang="en-US" smtClean="0"/>
              <a:t>1/25/2023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DD5F53-4EB8-48C9-BCD0-B4A2DBF0048B}" type="slidenum">
              <a:rPr lang="en-US" smtClean="0"/>
              <a:t>‹#›</a:t>
            </a:fld>
            <a:endParaRPr lang="en-US"/>
          </a:p>
        </p:txBody>
      </p:sp>
    </p:spTree>
    <p:extLst>
      <p:ext uri="{BB962C8B-B14F-4D97-AF65-F5344CB8AC3E}">
        <p14:creationId xmlns:p14="http://schemas.microsoft.com/office/powerpoint/2010/main" val="8038667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2780D265-729C-4701-B5B6-4D8EE74C834B}" type="datetime1">
              <a:rPr lang="en-US" smtClean="0"/>
              <a:t>1/25/2023</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CDD5F53-4EB8-48C9-BCD0-B4A2DBF0048B}" type="slidenum">
              <a:rPr lang="en-US" smtClean="0"/>
              <a:t>‹#›</a:t>
            </a:fld>
            <a:endParaRPr lang="en-US"/>
          </a:p>
        </p:txBody>
      </p:sp>
      <p:pic>
        <p:nvPicPr>
          <p:cNvPr id="14" name="Picture 13" descr="Icon&#10;&#10;Description automatically generated">
            <a:extLst>
              <a:ext uri="{FF2B5EF4-FFF2-40B4-BE49-F238E27FC236}">
                <a16:creationId xmlns:a16="http://schemas.microsoft.com/office/drawing/2014/main" id="{0B63776B-F13A-49D0-9AEE-789130C5081B}"/>
              </a:ext>
            </a:extLst>
          </p:cNvPr>
          <p:cNvPicPr>
            <a:picLocks noChangeAspect="1"/>
          </p:cNvPicPr>
          <p:nvPr userDrawn="1"/>
        </p:nvPicPr>
        <p:blipFill>
          <a:blip r:embed="rId19">
            <a:extLst>
              <a:ext uri="{28A0092B-C50C-407E-A947-70E740481C1C}">
                <a14:useLocalDpi xmlns:a14="http://schemas.microsoft.com/office/drawing/2010/main" val="0"/>
              </a:ext>
            </a:extLst>
          </a:blip>
          <a:stretch>
            <a:fillRect/>
          </a:stretch>
        </p:blipFill>
        <p:spPr>
          <a:xfrm>
            <a:off x="9689794" y="-77784"/>
            <a:ext cx="2597139" cy="1298569"/>
          </a:xfrm>
          <a:prstGeom prst="rect">
            <a:avLst/>
          </a:prstGeom>
        </p:spPr>
      </p:pic>
    </p:spTree>
    <p:extLst>
      <p:ext uri="{BB962C8B-B14F-4D97-AF65-F5344CB8AC3E}">
        <p14:creationId xmlns:p14="http://schemas.microsoft.com/office/powerpoint/2010/main" val="18122356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sldNum="0" hdr="0" dt="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nslotterba@pa.gov" TargetMode="External"/><Relationship Id="rId7" Type="http://schemas.openxmlformats.org/officeDocument/2006/relationships/hyperlink" Target="mailto:jbutz@nlsd.org" TargetMode="External"/><Relationship Id="rId2" Type="http://schemas.openxmlformats.org/officeDocument/2006/relationships/hyperlink" Target="mailto:krazzano@esu.edu" TargetMode="External"/><Relationship Id="rId1" Type="http://schemas.openxmlformats.org/officeDocument/2006/relationships/slideLayout" Target="../slideLayouts/slideLayout2.xml"/><Relationship Id="rId6" Type="http://schemas.openxmlformats.org/officeDocument/2006/relationships/hyperlink" Target="mailto:callen2@lockhaven.edu" TargetMode="External"/><Relationship Id="rId5" Type="http://schemas.openxmlformats.org/officeDocument/2006/relationships/hyperlink" Target="mailto:jlr1147@lockhaven.edu" TargetMode="External"/><Relationship Id="rId4" Type="http://schemas.openxmlformats.org/officeDocument/2006/relationships/hyperlink" Target="mailto:jjacobshpe@gmail.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942BD4-9057-4156-BD89-9C707B98F0FF}"/>
              </a:ext>
            </a:extLst>
          </p:cNvPr>
          <p:cNvSpPr>
            <a:spLocks noGrp="1"/>
          </p:cNvSpPr>
          <p:nvPr>
            <p:ph type="ctrTitle"/>
          </p:nvPr>
        </p:nvSpPr>
        <p:spPr>
          <a:xfrm>
            <a:off x="1676400" y="1380068"/>
            <a:ext cx="9826623" cy="2616199"/>
          </a:xfrm>
        </p:spPr>
        <p:txBody>
          <a:bodyPr>
            <a:noAutofit/>
          </a:bodyPr>
          <a:lstStyle/>
          <a:p>
            <a:br>
              <a:rPr lang="en-US" sz="3600" dirty="0"/>
            </a:br>
            <a:r>
              <a:rPr lang="en-US" sz="3600" dirty="0"/>
              <a:t>Scope and Sequence for Health</a:t>
            </a:r>
          </a:p>
        </p:txBody>
      </p:sp>
      <p:sp>
        <p:nvSpPr>
          <p:cNvPr id="3" name="Subtitle 2">
            <a:extLst>
              <a:ext uri="{FF2B5EF4-FFF2-40B4-BE49-F238E27FC236}">
                <a16:creationId xmlns:a16="http://schemas.microsoft.com/office/drawing/2014/main" id="{B6EF9F63-89AD-47E5-8727-3E8BC1B1CE7D}"/>
              </a:ext>
            </a:extLst>
          </p:cNvPr>
          <p:cNvSpPr>
            <a:spLocks noGrp="1"/>
          </p:cNvSpPr>
          <p:nvPr>
            <p:ph type="subTitle" idx="1"/>
          </p:nvPr>
        </p:nvSpPr>
        <p:spPr>
          <a:xfrm>
            <a:off x="4641669" y="4253720"/>
            <a:ext cx="6861354" cy="1388534"/>
          </a:xfrm>
        </p:spPr>
        <p:txBody>
          <a:bodyPr>
            <a:normAutofit/>
          </a:bodyPr>
          <a:lstStyle/>
          <a:p>
            <a:endParaRPr lang="en-US" dirty="0"/>
          </a:p>
        </p:txBody>
      </p:sp>
    </p:spTree>
    <p:extLst>
      <p:ext uri="{BB962C8B-B14F-4D97-AF65-F5344CB8AC3E}">
        <p14:creationId xmlns:p14="http://schemas.microsoft.com/office/powerpoint/2010/main" val="9974650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42FA35-B021-4EC8-AEFB-CE8FC309EA93}"/>
              </a:ext>
            </a:extLst>
          </p:cNvPr>
          <p:cNvSpPr>
            <a:spLocks noGrp="1"/>
          </p:cNvSpPr>
          <p:nvPr>
            <p:ph idx="1"/>
          </p:nvPr>
        </p:nvSpPr>
        <p:spPr>
          <a:xfrm>
            <a:off x="1722268" y="1315616"/>
            <a:ext cx="9859887" cy="3985047"/>
          </a:xfrm>
        </p:spPr>
        <p:txBody>
          <a:bodyPr>
            <a:normAutofit/>
          </a:bodyPr>
          <a:lstStyle/>
          <a:p>
            <a:pPr marL="0" indent="0">
              <a:buNone/>
            </a:pPr>
            <a:r>
              <a:rPr lang="en-US" dirty="0"/>
              <a:t>1.	</a:t>
            </a:r>
            <a:r>
              <a:rPr lang="en-US" sz="2000" b="1" dirty="0"/>
              <a:t>Grade Level: </a:t>
            </a:r>
            <a:r>
              <a:rPr lang="en-US" sz="2000" dirty="0"/>
              <a:t>(</a:t>
            </a:r>
            <a:r>
              <a:rPr lang="en-US" sz="1800" dirty="0">
                <a:effectLst/>
                <a:latin typeface="Segoe UI" panose="020B0502040204020203" pitchFamily="34" charset="0"/>
              </a:rPr>
              <a:t>Decide which grade level will be used to write the unit of instruction</a:t>
            </a:r>
            <a:r>
              <a:rPr lang="en-US" sz="2000" dirty="0"/>
              <a:t>)</a:t>
            </a:r>
          </a:p>
          <a:p>
            <a:pPr marL="0" indent="0">
              <a:buNone/>
            </a:pPr>
            <a:endParaRPr lang="en-US" dirty="0"/>
          </a:p>
          <a:p>
            <a:pPr marL="0" indent="0">
              <a:buNone/>
            </a:pPr>
            <a:endParaRPr lang="en-US" dirty="0"/>
          </a:p>
          <a:p>
            <a:pPr marL="457200" indent="-457200">
              <a:buAutoNum type="arabicPeriod" startAt="2"/>
            </a:pPr>
            <a:r>
              <a:rPr lang="en-US" sz="2000" b="1" dirty="0"/>
              <a:t>Choose the Health Topic: </a:t>
            </a:r>
            <a:r>
              <a:rPr lang="en-US" sz="2000" dirty="0"/>
              <a:t>(Select the name of the health topic)</a:t>
            </a:r>
          </a:p>
          <a:p>
            <a:pPr marL="0" indent="0">
              <a:buNone/>
            </a:pPr>
            <a:endParaRPr lang="en-US" dirty="0"/>
          </a:p>
        </p:txBody>
      </p:sp>
      <p:sp>
        <p:nvSpPr>
          <p:cNvPr id="4" name="Footer Placeholder 3">
            <a:extLst>
              <a:ext uri="{FF2B5EF4-FFF2-40B4-BE49-F238E27FC236}">
                <a16:creationId xmlns:a16="http://schemas.microsoft.com/office/drawing/2014/main" id="{375C6F1B-7DA8-4C93-9360-B9E62819837C}"/>
              </a:ext>
            </a:extLst>
          </p:cNvPr>
          <p:cNvSpPr>
            <a:spLocks noGrp="1"/>
          </p:cNvSpPr>
          <p:nvPr>
            <p:ph type="ftr" sz="quarter" idx="11"/>
          </p:nvPr>
        </p:nvSpPr>
        <p:spPr>
          <a:xfrm>
            <a:off x="2572279" y="6427433"/>
            <a:ext cx="7084177" cy="257453"/>
          </a:xfrm>
        </p:spPr>
        <p:txBody>
          <a:bodyPr/>
          <a:lstStyle/>
          <a:p>
            <a:r>
              <a:rPr lang="en-US" dirty="0"/>
              <a:t>Jeff</a:t>
            </a:r>
          </a:p>
        </p:txBody>
      </p:sp>
      <p:graphicFrame>
        <p:nvGraphicFramePr>
          <p:cNvPr id="9" name="Table 9">
            <a:extLst>
              <a:ext uri="{FF2B5EF4-FFF2-40B4-BE49-F238E27FC236}">
                <a16:creationId xmlns:a16="http://schemas.microsoft.com/office/drawing/2014/main" id="{202C93B3-662B-7C5F-E081-14DFD3B9D9FC}"/>
              </a:ext>
            </a:extLst>
          </p:cNvPr>
          <p:cNvGraphicFramePr>
            <a:graphicFrameLocks noGrp="1"/>
          </p:cNvGraphicFramePr>
          <p:nvPr>
            <p:extLst>
              <p:ext uri="{D42A27DB-BD31-4B8C-83A1-F6EECF244321}">
                <p14:modId xmlns:p14="http://schemas.microsoft.com/office/powerpoint/2010/main" val="2126114864"/>
              </p:ext>
            </p:extLst>
          </p:nvPr>
        </p:nvGraphicFramePr>
        <p:xfrm>
          <a:off x="2032000" y="2762883"/>
          <a:ext cx="8437732" cy="401216"/>
        </p:xfrm>
        <a:graphic>
          <a:graphicData uri="http://schemas.openxmlformats.org/drawingml/2006/table">
            <a:tbl>
              <a:tblPr firstRow="1" bandRow="1">
                <a:tableStyleId>{5C22544A-7EE6-4342-B048-85BDC9FD1C3A}</a:tableStyleId>
              </a:tblPr>
              <a:tblGrid>
                <a:gridCol w="8437732">
                  <a:extLst>
                    <a:ext uri="{9D8B030D-6E8A-4147-A177-3AD203B41FA5}">
                      <a16:colId xmlns:a16="http://schemas.microsoft.com/office/drawing/2014/main" val="1065746269"/>
                    </a:ext>
                  </a:extLst>
                </a:gridCol>
              </a:tblGrid>
              <a:tr h="401216">
                <a:tc>
                  <a:txBody>
                    <a:bodyPr/>
                    <a:lstStyle/>
                    <a:p>
                      <a:r>
                        <a:rPr lang="en-US" dirty="0"/>
                        <a:t>Example:  1</a:t>
                      </a:r>
                      <a:r>
                        <a:rPr lang="en-US" baseline="30000" dirty="0"/>
                        <a:t>st</a:t>
                      </a:r>
                      <a:r>
                        <a:rPr lang="en-US" dirty="0"/>
                        <a:t> Grade</a:t>
                      </a:r>
                    </a:p>
                  </a:txBody>
                  <a:tcPr/>
                </a:tc>
                <a:extLst>
                  <a:ext uri="{0D108BD9-81ED-4DB2-BD59-A6C34878D82A}">
                    <a16:rowId xmlns:a16="http://schemas.microsoft.com/office/drawing/2014/main" val="197135170"/>
                  </a:ext>
                </a:extLst>
              </a:tr>
            </a:tbl>
          </a:graphicData>
        </a:graphic>
      </p:graphicFrame>
      <p:graphicFrame>
        <p:nvGraphicFramePr>
          <p:cNvPr id="10" name="Table 10">
            <a:extLst>
              <a:ext uri="{FF2B5EF4-FFF2-40B4-BE49-F238E27FC236}">
                <a16:creationId xmlns:a16="http://schemas.microsoft.com/office/drawing/2014/main" id="{98269159-4924-9A18-6830-169D32AC6C5F}"/>
              </a:ext>
            </a:extLst>
          </p:cNvPr>
          <p:cNvGraphicFramePr>
            <a:graphicFrameLocks noGrp="1"/>
          </p:cNvGraphicFramePr>
          <p:nvPr>
            <p:extLst>
              <p:ext uri="{D42A27DB-BD31-4B8C-83A1-F6EECF244321}">
                <p14:modId xmlns:p14="http://schemas.microsoft.com/office/powerpoint/2010/main" val="422250971"/>
              </p:ext>
            </p:extLst>
          </p:nvPr>
        </p:nvGraphicFramePr>
        <p:xfrm>
          <a:off x="1967219" y="4306600"/>
          <a:ext cx="8437732" cy="447870"/>
        </p:xfrm>
        <a:graphic>
          <a:graphicData uri="http://schemas.openxmlformats.org/drawingml/2006/table">
            <a:tbl>
              <a:tblPr firstRow="1" bandRow="1">
                <a:tableStyleId>{5C22544A-7EE6-4342-B048-85BDC9FD1C3A}</a:tableStyleId>
              </a:tblPr>
              <a:tblGrid>
                <a:gridCol w="8437732">
                  <a:extLst>
                    <a:ext uri="{9D8B030D-6E8A-4147-A177-3AD203B41FA5}">
                      <a16:colId xmlns:a16="http://schemas.microsoft.com/office/drawing/2014/main" val="3534660438"/>
                    </a:ext>
                  </a:extLst>
                </a:gridCol>
              </a:tblGrid>
              <a:tr h="447870">
                <a:tc>
                  <a:txBody>
                    <a:bodyPr/>
                    <a:lstStyle/>
                    <a:p>
                      <a:r>
                        <a:rPr lang="en-US" sz="1600" dirty="0"/>
                        <a:t>Example:  Alcohol and Other Drugs</a:t>
                      </a:r>
                    </a:p>
                  </a:txBody>
                  <a:tcPr/>
                </a:tc>
                <a:extLst>
                  <a:ext uri="{0D108BD9-81ED-4DB2-BD59-A6C34878D82A}">
                    <a16:rowId xmlns:a16="http://schemas.microsoft.com/office/drawing/2014/main" val="851776082"/>
                  </a:ext>
                </a:extLst>
              </a:tr>
            </a:tbl>
          </a:graphicData>
        </a:graphic>
      </p:graphicFrame>
      <p:sp>
        <p:nvSpPr>
          <p:cNvPr id="6" name="Title 5">
            <a:extLst>
              <a:ext uri="{FF2B5EF4-FFF2-40B4-BE49-F238E27FC236}">
                <a16:creationId xmlns:a16="http://schemas.microsoft.com/office/drawing/2014/main" id="{5840DE4E-565E-47F3-8DDF-086B95EA37D3}"/>
              </a:ext>
            </a:extLst>
          </p:cNvPr>
          <p:cNvSpPr>
            <a:spLocks noGrp="1"/>
          </p:cNvSpPr>
          <p:nvPr>
            <p:ph type="title"/>
          </p:nvPr>
        </p:nvSpPr>
        <p:spPr>
          <a:xfrm>
            <a:off x="1563442" y="173115"/>
            <a:ext cx="7894883" cy="1255636"/>
          </a:xfrm>
        </p:spPr>
        <p:txBody>
          <a:bodyPr/>
          <a:lstStyle/>
          <a:p>
            <a:r>
              <a:rPr lang="en-US" dirty="0"/>
              <a:t>Scope and Sequence for Health</a:t>
            </a:r>
          </a:p>
        </p:txBody>
      </p:sp>
    </p:spTree>
    <p:extLst>
      <p:ext uri="{BB962C8B-B14F-4D97-AF65-F5344CB8AC3E}">
        <p14:creationId xmlns:p14="http://schemas.microsoft.com/office/powerpoint/2010/main" val="41212377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A38D7-175D-4A79-9747-46571934F0C6}"/>
              </a:ext>
            </a:extLst>
          </p:cNvPr>
          <p:cNvSpPr>
            <a:spLocks noGrp="1"/>
          </p:cNvSpPr>
          <p:nvPr>
            <p:ph type="title"/>
          </p:nvPr>
        </p:nvSpPr>
        <p:spPr>
          <a:xfrm>
            <a:off x="1563442" y="173115"/>
            <a:ext cx="7923458" cy="1155624"/>
          </a:xfrm>
        </p:spPr>
        <p:txBody>
          <a:bodyPr/>
          <a:lstStyle/>
          <a:p>
            <a:r>
              <a:rPr lang="en-US" dirty="0"/>
              <a:t>Health Scope and Sequence</a:t>
            </a:r>
          </a:p>
        </p:txBody>
      </p:sp>
      <p:sp>
        <p:nvSpPr>
          <p:cNvPr id="3" name="Content Placeholder 2">
            <a:extLst>
              <a:ext uri="{FF2B5EF4-FFF2-40B4-BE49-F238E27FC236}">
                <a16:creationId xmlns:a16="http://schemas.microsoft.com/office/drawing/2014/main" id="{3842FA35-B021-4EC8-AEFB-CE8FC309EA93}"/>
              </a:ext>
            </a:extLst>
          </p:cNvPr>
          <p:cNvSpPr>
            <a:spLocks noGrp="1"/>
          </p:cNvSpPr>
          <p:nvPr>
            <p:ph idx="1"/>
          </p:nvPr>
        </p:nvSpPr>
        <p:spPr>
          <a:xfrm>
            <a:off x="1722268" y="304800"/>
            <a:ext cx="9859887" cy="5750768"/>
          </a:xfrm>
        </p:spPr>
        <p:txBody>
          <a:bodyPr>
            <a:normAutofit/>
          </a:bodyPr>
          <a:lstStyle/>
          <a:p>
            <a:pPr marL="457200" indent="-457200">
              <a:buFont typeface="+mj-lt"/>
              <a:buAutoNum type="arabicPeriod" startAt="3"/>
            </a:pPr>
            <a:r>
              <a:rPr lang="en-US" sz="2000" b="1" dirty="0"/>
              <a:t>Choose Core Concept Outcomes: (</a:t>
            </a:r>
            <a:r>
              <a:rPr lang="en-US" sz="1800" dirty="0">
                <a:effectLst/>
                <a:latin typeface="Segoe UI" panose="020B0502040204020203" pitchFamily="34" charset="0"/>
              </a:rPr>
              <a:t>Starting with Core Concepts (unless it’s a benchmark year), choose the Core Concept outcomes you will teach and assess in the unit if instruction)</a:t>
            </a:r>
          </a:p>
          <a:p>
            <a:pPr marL="457200" indent="-457200">
              <a:buFont typeface="+mj-lt"/>
              <a:buAutoNum type="arabicPeriod" startAt="3"/>
            </a:pPr>
            <a:endParaRPr lang="en-US" sz="2000" dirty="0"/>
          </a:p>
          <a:p>
            <a:pPr marL="457200" indent="-457200">
              <a:buFont typeface="+mj-lt"/>
              <a:buAutoNum type="arabicPeriod" startAt="3"/>
            </a:pPr>
            <a:endParaRPr lang="en-US" dirty="0"/>
          </a:p>
          <a:p>
            <a:pPr marL="457200" indent="-457200">
              <a:buFont typeface="+mj-lt"/>
              <a:buAutoNum type="arabicPeriod" startAt="3"/>
            </a:pPr>
            <a:r>
              <a:rPr lang="en-US" sz="2000" b="1" dirty="0"/>
              <a:t>Choose Health Literacy Skill Outcomes (List Health Literacy Skill for each outcome):  </a:t>
            </a:r>
            <a:r>
              <a:rPr lang="en-US" sz="1800" dirty="0">
                <a:effectLst/>
                <a:latin typeface="Segoe UI" panose="020B0502040204020203" pitchFamily="34" charset="0"/>
              </a:rPr>
              <a:t>Select which outcomes under each health literacy skill you will teach and assess. **realize that all health literacy skill outcomes must be taught AND assessed. </a:t>
            </a:r>
            <a:endParaRPr lang="en-US" dirty="0"/>
          </a:p>
          <a:p>
            <a:pPr marL="0" indent="0">
              <a:buNone/>
            </a:pPr>
            <a:endParaRPr lang="en-US" dirty="0"/>
          </a:p>
          <a:p>
            <a:pPr marL="0" indent="0">
              <a:buNone/>
            </a:pPr>
            <a:endParaRPr lang="en-US" dirty="0"/>
          </a:p>
        </p:txBody>
      </p:sp>
      <p:sp>
        <p:nvSpPr>
          <p:cNvPr id="4" name="Footer Placeholder 3">
            <a:extLst>
              <a:ext uri="{FF2B5EF4-FFF2-40B4-BE49-F238E27FC236}">
                <a16:creationId xmlns:a16="http://schemas.microsoft.com/office/drawing/2014/main" id="{375C6F1B-7DA8-4C93-9360-B9E62819837C}"/>
              </a:ext>
            </a:extLst>
          </p:cNvPr>
          <p:cNvSpPr>
            <a:spLocks noGrp="1"/>
          </p:cNvSpPr>
          <p:nvPr>
            <p:ph type="ftr" sz="quarter" idx="11"/>
          </p:nvPr>
        </p:nvSpPr>
        <p:spPr>
          <a:xfrm>
            <a:off x="2572279" y="6427433"/>
            <a:ext cx="7084177" cy="257453"/>
          </a:xfrm>
        </p:spPr>
        <p:txBody>
          <a:bodyPr/>
          <a:lstStyle/>
          <a:p>
            <a:r>
              <a:rPr lang="en-US" dirty="0"/>
              <a:t>Jeff</a:t>
            </a:r>
          </a:p>
        </p:txBody>
      </p:sp>
      <p:graphicFrame>
        <p:nvGraphicFramePr>
          <p:cNvPr id="9" name="Table 9">
            <a:extLst>
              <a:ext uri="{FF2B5EF4-FFF2-40B4-BE49-F238E27FC236}">
                <a16:creationId xmlns:a16="http://schemas.microsoft.com/office/drawing/2014/main" id="{202C93B3-662B-7C5F-E081-14DFD3B9D9FC}"/>
              </a:ext>
            </a:extLst>
          </p:cNvPr>
          <p:cNvGraphicFramePr>
            <a:graphicFrameLocks noGrp="1"/>
          </p:cNvGraphicFramePr>
          <p:nvPr>
            <p:extLst>
              <p:ext uri="{D42A27DB-BD31-4B8C-83A1-F6EECF244321}">
                <p14:modId xmlns:p14="http://schemas.microsoft.com/office/powerpoint/2010/main" val="2699557072"/>
              </p:ext>
            </p:extLst>
          </p:nvPr>
        </p:nvGraphicFramePr>
        <p:xfrm>
          <a:off x="2032000" y="2200276"/>
          <a:ext cx="9718040" cy="971550"/>
        </p:xfrm>
        <a:graphic>
          <a:graphicData uri="http://schemas.openxmlformats.org/drawingml/2006/table">
            <a:tbl>
              <a:tblPr firstRow="1" bandRow="1">
                <a:tableStyleId>{5C22544A-7EE6-4342-B048-85BDC9FD1C3A}</a:tableStyleId>
              </a:tblPr>
              <a:tblGrid>
                <a:gridCol w="9718040">
                  <a:extLst>
                    <a:ext uri="{9D8B030D-6E8A-4147-A177-3AD203B41FA5}">
                      <a16:colId xmlns:a16="http://schemas.microsoft.com/office/drawing/2014/main" val="1065746269"/>
                    </a:ext>
                  </a:extLst>
                </a:gridCol>
              </a:tblGrid>
              <a:tr h="971550">
                <a:tc>
                  <a:txBody>
                    <a:bodyPr/>
                    <a:lstStyle/>
                    <a:p>
                      <a:r>
                        <a:rPr lang="en-US" dirty="0"/>
                        <a:t>Example 1:  </a:t>
                      </a:r>
                      <a:r>
                        <a:rPr lang="en-US" u="none" dirty="0"/>
                        <a:t>Identifies family rules about medicine use.</a:t>
                      </a:r>
                    </a:p>
                    <a:p>
                      <a:r>
                        <a:rPr lang="en-US" b="1" u="none" dirty="0"/>
                        <a:t>Example 2:   Identifies school rules about use of medicines.</a:t>
                      </a:r>
                    </a:p>
                    <a:p>
                      <a:r>
                        <a:rPr lang="en-US" b="1" u="none" dirty="0"/>
                        <a:t>Example 3: Identifies the potential risks associated with use of over-the-counter medicines</a:t>
                      </a:r>
                    </a:p>
                  </a:txBody>
                  <a:tcPr/>
                </a:tc>
                <a:extLst>
                  <a:ext uri="{0D108BD9-81ED-4DB2-BD59-A6C34878D82A}">
                    <a16:rowId xmlns:a16="http://schemas.microsoft.com/office/drawing/2014/main" val="197135170"/>
                  </a:ext>
                </a:extLst>
              </a:tr>
            </a:tbl>
          </a:graphicData>
        </a:graphic>
      </p:graphicFrame>
      <p:graphicFrame>
        <p:nvGraphicFramePr>
          <p:cNvPr id="5" name="Table 5">
            <a:extLst>
              <a:ext uri="{FF2B5EF4-FFF2-40B4-BE49-F238E27FC236}">
                <a16:creationId xmlns:a16="http://schemas.microsoft.com/office/drawing/2014/main" id="{BD1DD6E5-7462-D426-9E67-21ADDC9D66C1}"/>
              </a:ext>
            </a:extLst>
          </p:cNvPr>
          <p:cNvGraphicFramePr>
            <a:graphicFrameLocks noGrp="1"/>
          </p:cNvGraphicFramePr>
          <p:nvPr>
            <p:extLst>
              <p:ext uri="{D42A27DB-BD31-4B8C-83A1-F6EECF244321}">
                <p14:modId xmlns:p14="http://schemas.microsoft.com/office/powerpoint/2010/main" val="2130216364"/>
              </p:ext>
            </p:extLst>
          </p:nvPr>
        </p:nvGraphicFramePr>
        <p:xfrm>
          <a:off x="2054860" y="4182140"/>
          <a:ext cx="9672320" cy="2540320"/>
        </p:xfrm>
        <a:graphic>
          <a:graphicData uri="http://schemas.openxmlformats.org/drawingml/2006/table">
            <a:tbl>
              <a:tblPr firstRow="1" bandRow="1">
                <a:tableStyleId>{5C22544A-7EE6-4342-B048-85BDC9FD1C3A}</a:tableStyleId>
              </a:tblPr>
              <a:tblGrid>
                <a:gridCol w="2339975">
                  <a:extLst>
                    <a:ext uri="{9D8B030D-6E8A-4147-A177-3AD203B41FA5}">
                      <a16:colId xmlns:a16="http://schemas.microsoft.com/office/drawing/2014/main" val="2220815737"/>
                    </a:ext>
                  </a:extLst>
                </a:gridCol>
                <a:gridCol w="7332345">
                  <a:extLst>
                    <a:ext uri="{9D8B030D-6E8A-4147-A177-3AD203B41FA5}">
                      <a16:colId xmlns:a16="http://schemas.microsoft.com/office/drawing/2014/main" val="420848279"/>
                    </a:ext>
                  </a:extLst>
                </a:gridCol>
              </a:tblGrid>
              <a:tr h="403342">
                <a:tc>
                  <a:txBody>
                    <a:bodyPr/>
                    <a:lstStyle/>
                    <a:p>
                      <a:r>
                        <a:rPr lang="en-US" dirty="0"/>
                        <a:t>Health Literacy Skill</a:t>
                      </a:r>
                    </a:p>
                  </a:txBody>
                  <a:tcPr/>
                </a:tc>
                <a:tc>
                  <a:txBody>
                    <a:bodyPr/>
                    <a:lstStyle/>
                    <a:p>
                      <a:r>
                        <a:rPr lang="en-US" dirty="0"/>
                        <a:t>Health Literacy Skill Outcome</a:t>
                      </a:r>
                    </a:p>
                  </a:txBody>
                  <a:tcPr/>
                </a:tc>
                <a:extLst>
                  <a:ext uri="{0D108BD9-81ED-4DB2-BD59-A6C34878D82A}">
                    <a16:rowId xmlns:a16="http://schemas.microsoft.com/office/drawing/2014/main" val="3604936330"/>
                  </a:ext>
                </a:extLst>
              </a:tr>
              <a:tr h="705849">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b="1" dirty="0"/>
                        <a:t>Accessing Information</a:t>
                      </a:r>
                    </a:p>
                    <a:p>
                      <a:endParaRPr lang="en-US" sz="1600" dirty="0"/>
                    </a:p>
                  </a:txBody>
                  <a:tcPr/>
                </a:tc>
                <a:tc>
                  <a:txBody>
                    <a:bodyPr/>
                    <a:lstStyle/>
                    <a:p>
                      <a:r>
                        <a:rPr lang="en-US" sz="1600" kern="1200" dirty="0">
                          <a:solidFill>
                            <a:schemeClr val="dk1"/>
                          </a:solidFill>
                          <a:effectLst/>
                          <a:latin typeface="+mn-lt"/>
                          <a:ea typeface="+mn-ea"/>
                          <a:cs typeface="+mn-cs"/>
                        </a:rPr>
                        <a:t>Identify trusted adults and professionals in school who can help with taking prescriptions and over-the-counter medicines</a:t>
                      </a:r>
                      <a:endParaRPr lang="en-US" sz="1600" dirty="0"/>
                    </a:p>
                  </a:txBody>
                  <a:tcPr/>
                </a:tc>
                <a:extLst>
                  <a:ext uri="{0D108BD9-81ED-4DB2-BD59-A6C34878D82A}">
                    <a16:rowId xmlns:a16="http://schemas.microsoft.com/office/drawing/2014/main" val="447425864"/>
                  </a:ext>
                </a:extLst>
              </a:tr>
              <a:tr h="608169">
                <a:tc>
                  <a:txBody>
                    <a:bodyPr/>
                    <a:lstStyle/>
                    <a:p>
                      <a:r>
                        <a:rPr lang="en-US" sz="1600" b="1" dirty="0"/>
                        <a:t>Decision-Making</a:t>
                      </a:r>
                    </a:p>
                  </a:txBody>
                  <a:tcPr/>
                </a:tc>
                <a:tc>
                  <a:txBody>
                    <a:bodyPr/>
                    <a:lstStyle/>
                    <a:p>
                      <a:r>
                        <a:rPr lang="en-US" sz="1600" kern="1200" dirty="0">
                          <a:solidFill>
                            <a:schemeClr val="dk1"/>
                          </a:solidFill>
                          <a:effectLst/>
                          <a:latin typeface="+mn-lt"/>
                          <a:ea typeface="+mn-ea"/>
                          <a:cs typeface="+mn-cs"/>
                        </a:rPr>
                        <a:t>Identifies family and friends who influence the decision not to use over-the counter and prescription medicines in unsafe ways</a:t>
                      </a:r>
                      <a:endParaRPr lang="en-US" sz="1600" dirty="0"/>
                    </a:p>
                  </a:txBody>
                  <a:tcPr/>
                </a:tc>
                <a:extLst>
                  <a:ext uri="{0D108BD9-81ED-4DB2-BD59-A6C34878D82A}">
                    <a16:rowId xmlns:a16="http://schemas.microsoft.com/office/drawing/2014/main" val="2951094284"/>
                  </a:ext>
                </a:extLst>
              </a:tr>
              <a:tr h="705849">
                <a:tc>
                  <a:txBody>
                    <a:bodyPr/>
                    <a:lstStyle/>
                    <a:p>
                      <a:r>
                        <a:rPr lang="en-US" sz="1600" b="1" dirty="0"/>
                        <a:t>Interpersonal Communication</a:t>
                      </a:r>
                    </a:p>
                  </a:txBody>
                  <a:tcPr/>
                </a:tc>
                <a:tc>
                  <a:txBody>
                    <a:bodyPr/>
                    <a:lstStyle/>
                    <a:p>
                      <a:r>
                        <a:rPr lang="en-US" sz="1600" kern="1200" dirty="0">
                          <a:solidFill>
                            <a:schemeClr val="dk1"/>
                          </a:solidFill>
                          <a:effectLst/>
                          <a:latin typeface="+mn-lt"/>
                          <a:ea typeface="+mn-ea"/>
                          <a:cs typeface="+mn-cs"/>
                        </a:rPr>
                        <a:t>Demonstrates how to effectively tell a trusted adult when feeling threatened or harmed when offered medicine or other drugs by someone other than a trusted adult.</a:t>
                      </a:r>
                      <a:endParaRPr lang="en-US" sz="1600" dirty="0"/>
                    </a:p>
                  </a:txBody>
                  <a:tcPr/>
                </a:tc>
                <a:extLst>
                  <a:ext uri="{0D108BD9-81ED-4DB2-BD59-A6C34878D82A}">
                    <a16:rowId xmlns:a16="http://schemas.microsoft.com/office/drawing/2014/main" val="4009268224"/>
                  </a:ext>
                </a:extLst>
              </a:tr>
            </a:tbl>
          </a:graphicData>
        </a:graphic>
      </p:graphicFrame>
    </p:spTree>
    <p:extLst>
      <p:ext uri="{BB962C8B-B14F-4D97-AF65-F5344CB8AC3E}">
        <p14:creationId xmlns:p14="http://schemas.microsoft.com/office/powerpoint/2010/main" val="36713849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A38D7-175D-4A79-9747-46571934F0C6}"/>
              </a:ext>
            </a:extLst>
          </p:cNvPr>
          <p:cNvSpPr>
            <a:spLocks noGrp="1"/>
          </p:cNvSpPr>
          <p:nvPr>
            <p:ph type="title"/>
          </p:nvPr>
        </p:nvSpPr>
        <p:spPr>
          <a:xfrm>
            <a:off x="1563442" y="173115"/>
            <a:ext cx="7937746" cy="927024"/>
          </a:xfrm>
        </p:spPr>
        <p:txBody>
          <a:bodyPr/>
          <a:lstStyle/>
          <a:p>
            <a:r>
              <a:rPr lang="en-US" dirty="0"/>
              <a:t>Health Scope and Sequence</a:t>
            </a:r>
          </a:p>
        </p:txBody>
      </p:sp>
      <p:sp>
        <p:nvSpPr>
          <p:cNvPr id="3" name="Content Placeholder 2">
            <a:extLst>
              <a:ext uri="{FF2B5EF4-FFF2-40B4-BE49-F238E27FC236}">
                <a16:creationId xmlns:a16="http://schemas.microsoft.com/office/drawing/2014/main" id="{3842FA35-B021-4EC8-AEFB-CE8FC309EA93}"/>
              </a:ext>
            </a:extLst>
          </p:cNvPr>
          <p:cNvSpPr>
            <a:spLocks noGrp="1"/>
          </p:cNvSpPr>
          <p:nvPr>
            <p:ph idx="1"/>
          </p:nvPr>
        </p:nvSpPr>
        <p:spPr>
          <a:xfrm>
            <a:off x="1722268" y="2257425"/>
            <a:ext cx="9859887" cy="3798142"/>
          </a:xfrm>
        </p:spPr>
        <p:txBody>
          <a:bodyPr>
            <a:normAutofit/>
          </a:bodyPr>
          <a:lstStyle/>
          <a:p>
            <a:pPr marL="342900" indent="-342900">
              <a:buFont typeface="+mj-lt"/>
              <a:buAutoNum type="arabicPeriod" startAt="5"/>
            </a:pPr>
            <a:r>
              <a:rPr lang="en-US" sz="1800" b="1" dirty="0">
                <a:effectLst/>
                <a:latin typeface="Calibri" panose="020F0502020204030204" pitchFamily="34" charset="0"/>
                <a:ea typeface="Proxima Nova"/>
              </a:rPr>
              <a:t>Scope &amp; Sequence of Core Concepts and Skill Outcomes – Sequencing Numbers 4 and 5: </a:t>
            </a:r>
            <a:r>
              <a:rPr lang="en-US" sz="1800" dirty="0">
                <a:effectLst/>
                <a:latin typeface="Segoe UI" panose="020B0502040204020203" pitchFamily="34" charset="0"/>
              </a:rPr>
              <a:t>Create the order of teaching of content and skills In the unit of instruction in numbers 4 and 5. Combine the two. Health literacy outcomes should be taught in sync with health content. Place at least one core concept outcome and health literacy skill outcome in each lesson for your unit.</a:t>
            </a:r>
            <a:endParaRPr lang="en-US" sz="1800" dirty="0">
              <a:effectLst/>
              <a:latin typeface="Arial" panose="020B0604020202020204" pitchFamily="34" charset="0"/>
            </a:endParaRPr>
          </a:p>
          <a:p>
            <a:pPr marL="0" indent="0">
              <a:buNone/>
            </a:pPr>
            <a:endParaRPr lang="en-US" sz="1800" b="1" dirty="0">
              <a:effectLst/>
              <a:latin typeface="Calibri" panose="020F0502020204030204" pitchFamily="34" charset="0"/>
              <a:ea typeface="Proxima Nova"/>
            </a:endParaRPr>
          </a:p>
          <a:p>
            <a:pPr marL="342900" indent="-342900">
              <a:buFont typeface="+mj-lt"/>
              <a:buAutoNum type="arabicPeriod" startAt="6"/>
            </a:pPr>
            <a:endParaRPr lang="en-US" sz="1800" dirty="0">
              <a:effectLst/>
              <a:latin typeface="Times New Roman" panose="02020603050405020304" pitchFamily="18" charset="0"/>
              <a:ea typeface="Times New Roman" panose="02020603050405020304" pitchFamily="18" charset="0"/>
            </a:endParaRPr>
          </a:p>
          <a:p>
            <a:pPr marL="457200" indent="-457200">
              <a:buFont typeface="+mj-lt"/>
              <a:buAutoNum type="arabicPeriod" startAt="6"/>
            </a:pPr>
            <a:endParaRPr lang="en-US" dirty="0"/>
          </a:p>
          <a:p>
            <a:pPr marL="457200" indent="-457200">
              <a:buFont typeface="+mj-lt"/>
              <a:buAutoNum type="arabicPeriod" startAt="6"/>
            </a:pPr>
            <a:endParaRPr lang="en-US" dirty="0"/>
          </a:p>
          <a:p>
            <a:pPr marL="457200" indent="-457200">
              <a:buFont typeface="+mj-lt"/>
              <a:buAutoNum type="arabicPeriod" startAt="6"/>
            </a:pPr>
            <a:endParaRPr lang="en-US" dirty="0"/>
          </a:p>
          <a:p>
            <a:pPr marL="457200" indent="-457200">
              <a:buFont typeface="+mj-lt"/>
              <a:buAutoNum type="arabicPeriod" startAt="6"/>
            </a:pPr>
            <a:endParaRPr lang="en-US" dirty="0"/>
          </a:p>
          <a:p>
            <a:pPr marL="457200" indent="-457200">
              <a:buFont typeface="+mj-lt"/>
              <a:buAutoNum type="arabicPeriod" startAt="6"/>
            </a:pPr>
            <a:endParaRPr lang="en-US" dirty="0"/>
          </a:p>
        </p:txBody>
      </p:sp>
      <p:sp>
        <p:nvSpPr>
          <p:cNvPr id="4" name="Footer Placeholder 3">
            <a:extLst>
              <a:ext uri="{FF2B5EF4-FFF2-40B4-BE49-F238E27FC236}">
                <a16:creationId xmlns:a16="http://schemas.microsoft.com/office/drawing/2014/main" id="{375C6F1B-7DA8-4C93-9360-B9E62819837C}"/>
              </a:ext>
            </a:extLst>
          </p:cNvPr>
          <p:cNvSpPr>
            <a:spLocks noGrp="1"/>
          </p:cNvSpPr>
          <p:nvPr>
            <p:ph type="ftr" sz="quarter" idx="11"/>
          </p:nvPr>
        </p:nvSpPr>
        <p:spPr>
          <a:xfrm>
            <a:off x="2572279" y="6427433"/>
            <a:ext cx="7084177" cy="257453"/>
          </a:xfrm>
        </p:spPr>
        <p:txBody>
          <a:bodyPr/>
          <a:lstStyle/>
          <a:p>
            <a:r>
              <a:rPr lang="en-US" dirty="0"/>
              <a:t>Jeff</a:t>
            </a:r>
          </a:p>
        </p:txBody>
      </p:sp>
      <p:graphicFrame>
        <p:nvGraphicFramePr>
          <p:cNvPr id="5" name="Table 6">
            <a:extLst>
              <a:ext uri="{FF2B5EF4-FFF2-40B4-BE49-F238E27FC236}">
                <a16:creationId xmlns:a16="http://schemas.microsoft.com/office/drawing/2014/main" id="{5771DA54-7DC4-B3A6-F0AE-DB41DBB3A6E5}"/>
              </a:ext>
            </a:extLst>
          </p:cNvPr>
          <p:cNvGraphicFramePr>
            <a:graphicFrameLocks noGrp="1"/>
          </p:cNvGraphicFramePr>
          <p:nvPr>
            <p:extLst>
              <p:ext uri="{D42A27DB-BD31-4B8C-83A1-F6EECF244321}">
                <p14:modId xmlns:p14="http://schemas.microsoft.com/office/powerpoint/2010/main" val="3353320070"/>
              </p:ext>
            </p:extLst>
          </p:nvPr>
        </p:nvGraphicFramePr>
        <p:xfrm>
          <a:off x="2032000" y="3429001"/>
          <a:ext cx="9550155" cy="2167960"/>
        </p:xfrm>
        <a:graphic>
          <a:graphicData uri="http://schemas.openxmlformats.org/drawingml/2006/table">
            <a:tbl>
              <a:tblPr firstRow="1" bandRow="1">
                <a:tableStyleId>{5C22544A-7EE6-4342-B048-85BDC9FD1C3A}</a:tableStyleId>
              </a:tblPr>
              <a:tblGrid>
                <a:gridCol w="9550155">
                  <a:extLst>
                    <a:ext uri="{9D8B030D-6E8A-4147-A177-3AD203B41FA5}">
                      <a16:colId xmlns:a16="http://schemas.microsoft.com/office/drawing/2014/main" val="3226381429"/>
                    </a:ext>
                  </a:extLst>
                </a:gridCol>
              </a:tblGrid>
              <a:tr h="385762">
                <a:tc>
                  <a:txBody>
                    <a:bodyPr/>
                    <a:lstStyle/>
                    <a:p>
                      <a:r>
                        <a:rPr lang="en-US" dirty="0"/>
                        <a:t>Core Concept Outcomes (1</a:t>
                      </a:r>
                      <a:r>
                        <a:rPr lang="en-US" baseline="30000" dirty="0"/>
                        <a:t>st</a:t>
                      </a:r>
                      <a:r>
                        <a:rPr lang="en-US" dirty="0"/>
                        <a:t> Core Concept outcomes and Health Literacy skills outcomes teacher will teach students)</a:t>
                      </a:r>
                    </a:p>
                  </a:txBody>
                  <a:tcPr/>
                </a:tc>
                <a:extLst>
                  <a:ext uri="{0D108BD9-81ED-4DB2-BD59-A6C34878D82A}">
                    <a16:rowId xmlns:a16="http://schemas.microsoft.com/office/drawing/2014/main" val="262081765"/>
                  </a:ext>
                </a:extLst>
              </a:tr>
              <a:tr h="414337">
                <a:tc>
                  <a:txBody>
                    <a:bodyPr/>
                    <a:lstStyle/>
                    <a:p>
                      <a:pPr marL="0" marR="0">
                        <a:lnSpc>
                          <a:spcPct val="115000"/>
                        </a:lnSpc>
                        <a:spcBef>
                          <a:spcPts val="0"/>
                        </a:spcBef>
                        <a:spcAft>
                          <a:spcPts val="0"/>
                        </a:spcAft>
                      </a:pPr>
                      <a:r>
                        <a:rPr lang="en-US" sz="1800" dirty="0">
                          <a:effectLst/>
                          <a:latin typeface="Calibri" panose="020F0502020204030204" pitchFamily="34" charset="0"/>
                          <a:ea typeface="Proxima Nova"/>
                          <a:cs typeface="Calibri" panose="020F0502020204030204" pitchFamily="34" charset="0"/>
                        </a:rPr>
                        <a:t>Identifies the potential risks associated with use of over-the counter medicines.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66676989"/>
                  </a:ext>
                </a:extLst>
              </a:tr>
              <a:tr h="371475">
                <a:tc>
                  <a:txBody>
                    <a:bodyPr/>
                    <a:lstStyle/>
                    <a:p>
                      <a:r>
                        <a:rPr lang="en-US" b="1" dirty="0"/>
                        <a:t>Health Literacy Skill Outcomes</a:t>
                      </a:r>
                    </a:p>
                  </a:txBody>
                  <a:tcPr/>
                </a:tc>
                <a:extLst>
                  <a:ext uri="{0D108BD9-81ED-4DB2-BD59-A6C34878D82A}">
                    <a16:rowId xmlns:a16="http://schemas.microsoft.com/office/drawing/2014/main" val="570335201"/>
                  </a:ext>
                </a:extLst>
              </a:tr>
              <a:tr h="742068">
                <a:tc>
                  <a:txBody>
                    <a:bodyPr/>
                    <a:lstStyle/>
                    <a:p>
                      <a:r>
                        <a:rPr lang="en-US" b="1" dirty="0"/>
                        <a:t>Accessing Information- </a:t>
                      </a:r>
                      <a:r>
                        <a:rPr lang="en-US" dirty="0"/>
                        <a:t>Identifies trusted adults at home who can help with taking prescriptions and over-the-counter medicines.</a:t>
                      </a:r>
                    </a:p>
                  </a:txBody>
                  <a:tcPr/>
                </a:tc>
                <a:extLst>
                  <a:ext uri="{0D108BD9-81ED-4DB2-BD59-A6C34878D82A}">
                    <a16:rowId xmlns:a16="http://schemas.microsoft.com/office/drawing/2014/main" val="2326023151"/>
                  </a:ext>
                </a:extLst>
              </a:tr>
            </a:tbl>
          </a:graphicData>
        </a:graphic>
      </p:graphicFrame>
    </p:spTree>
    <p:extLst>
      <p:ext uri="{BB962C8B-B14F-4D97-AF65-F5344CB8AC3E}">
        <p14:creationId xmlns:p14="http://schemas.microsoft.com/office/powerpoint/2010/main" val="38760848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A38D7-175D-4A79-9747-46571934F0C6}"/>
              </a:ext>
            </a:extLst>
          </p:cNvPr>
          <p:cNvSpPr>
            <a:spLocks noGrp="1"/>
          </p:cNvSpPr>
          <p:nvPr>
            <p:ph type="title"/>
          </p:nvPr>
        </p:nvSpPr>
        <p:spPr>
          <a:xfrm>
            <a:off x="1563442" y="173115"/>
            <a:ext cx="7937746" cy="927024"/>
          </a:xfrm>
        </p:spPr>
        <p:txBody>
          <a:bodyPr/>
          <a:lstStyle/>
          <a:p>
            <a:r>
              <a:rPr lang="en-US" dirty="0"/>
              <a:t>Health Scope and Sequence</a:t>
            </a:r>
          </a:p>
        </p:txBody>
      </p:sp>
      <p:sp>
        <p:nvSpPr>
          <p:cNvPr id="4" name="Footer Placeholder 3">
            <a:extLst>
              <a:ext uri="{FF2B5EF4-FFF2-40B4-BE49-F238E27FC236}">
                <a16:creationId xmlns:a16="http://schemas.microsoft.com/office/drawing/2014/main" id="{375C6F1B-7DA8-4C93-9360-B9E62819837C}"/>
              </a:ext>
            </a:extLst>
          </p:cNvPr>
          <p:cNvSpPr>
            <a:spLocks noGrp="1"/>
          </p:cNvSpPr>
          <p:nvPr>
            <p:ph type="ftr" sz="quarter" idx="11"/>
          </p:nvPr>
        </p:nvSpPr>
        <p:spPr>
          <a:xfrm>
            <a:off x="2572279" y="6427433"/>
            <a:ext cx="7084177" cy="257453"/>
          </a:xfrm>
        </p:spPr>
        <p:txBody>
          <a:bodyPr/>
          <a:lstStyle/>
          <a:p>
            <a:r>
              <a:rPr lang="en-US" dirty="0"/>
              <a:t>Jeff</a:t>
            </a:r>
          </a:p>
        </p:txBody>
      </p:sp>
      <p:graphicFrame>
        <p:nvGraphicFramePr>
          <p:cNvPr id="5" name="Table 6">
            <a:extLst>
              <a:ext uri="{FF2B5EF4-FFF2-40B4-BE49-F238E27FC236}">
                <a16:creationId xmlns:a16="http://schemas.microsoft.com/office/drawing/2014/main" id="{5771DA54-7DC4-B3A6-F0AE-DB41DBB3A6E5}"/>
              </a:ext>
            </a:extLst>
          </p:cNvPr>
          <p:cNvGraphicFramePr>
            <a:graphicFrameLocks noGrp="1"/>
          </p:cNvGraphicFramePr>
          <p:nvPr>
            <p:extLst>
              <p:ext uri="{D42A27DB-BD31-4B8C-83A1-F6EECF244321}">
                <p14:modId xmlns:p14="http://schemas.microsoft.com/office/powerpoint/2010/main" val="3758844503"/>
              </p:ext>
            </p:extLst>
          </p:nvPr>
        </p:nvGraphicFramePr>
        <p:xfrm>
          <a:off x="1443037" y="1414464"/>
          <a:ext cx="10139118" cy="2011819"/>
        </p:xfrm>
        <a:graphic>
          <a:graphicData uri="http://schemas.openxmlformats.org/drawingml/2006/table">
            <a:tbl>
              <a:tblPr firstRow="1" bandRow="1">
                <a:tableStyleId>{5C22544A-7EE6-4342-B048-85BDC9FD1C3A}</a:tableStyleId>
              </a:tblPr>
              <a:tblGrid>
                <a:gridCol w="10139118">
                  <a:extLst>
                    <a:ext uri="{9D8B030D-6E8A-4147-A177-3AD203B41FA5}">
                      <a16:colId xmlns:a16="http://schemas.microsoft.com/office/drawing/2014/main" val="3226381429"/>
                    </a:ext>
                  </a:extLst>
                </a:gridCol>
              </a:tblGrid>
              <a:tr h="556818">
                <a:tc>
                  <a:txBody>
                    <a:bodyPr/>
                    <a:lstStyle/>
                    <a:p>
                      <a:r>
                        <a:rPr lang="en-US" dirty="0"/>
                        <a:t>Core Concept Outcomes (2nd Core Concept outcomes and Health Literacy skills outcomes teacher will teach students)</a:t>
                      </a:r>
                    </a:p>
                  </a:txBody>
                  <a:tcPr/>
                </a:tc>
                <a:extLst>
                  <a:ext uri="{0D108BD9-81ED-4DB2-BD59-A6C34878D82A}">
                    <a16:rowId xmlns:a16="http://schemas.microsoft.com/office/drawing/2014/main" val="262081765"/>
                  </a:ext>
                </a:extLst>
              </a:tr>
              <a:tr h="360440">
                <a:tc>
                  <a:txBody>
                    <a:bodyPr/>
                    <a:lstStyle/>
                    <a:p>
                      <a:r>
                        <a:rPr lang="en-US" dirty="0"/>
                        <a:t>Identifies family rules about medicine use.</a:t>
                      </a:r>
                    </a:p>
                  </a:txBody>
                  <a:tcPr marL="68580" marR="68580" marT="0" marB="0"/>
                </a:tc>
                <a:extLst>
                  <a:ext uri="{0D108BD9-81ED-4DB2-BD59-A6C34878D82A}">
                    <a16:rowId xmlns:a16="http://schemas.microsoft.com/office/drawing/2014/main" val="1366676989"/>
                  </a:ext>
                </a:extLst>
              </a:tr>
              <a:tr h="323153">
                <a:tc>
                  <a:txBody>
                    <a:bodyPr/>
                    <a:lstStyle/>
                    <a:p>
                      <a:r>
                        <a:rPr lang="en-US" b="1" dirty="0"/>
                        <a:t>Health Literacy Skill Outcomes</a:t>
                      </a:r>
                    </a:p>
                  </a:txBody>
                  <a:tcPr/>
                </a:tc>
                <a:extLst>
                  <a:ext uri="{0D108BD9-81ED-4DB2-BD59-A6C34878D82A}">
                    <a16:rowId xmlns:a16="http://schemas.microsoft.com/office/drawing/2014/main" val="570335201"/>
                  </a:ext>
                </a:extLst>
              </a:tr>
              <a:tr h="645539">
                <a:tc>
                  <a:txBody>
                    <a:bodyPr/>
                    <a:lstStyle/>
                    <a:p>
                      <a:r>
                        <a:rPr lang="en-US" sz="1800" b="1" kern="1200" dirty="0">
                          <a:solidFill>
                            <a:schemeClr val="dk1"/>
                          </a:solidFill>
                          <a:effectLst/>
                          <a:latin typeface="+mn-lt"/>
                          <a:ea typeface="+mn-ea"/>
                          <a:cs typeface="+mn-cs"/>
                        </a:rPr>
                        <a:t>Decision-Making</a:t>
                      </a:r>
                      <a:r>
                        <a:rPr lang="en-US" sz="1800" kern="1200" dirty="0">
                          <a:solidFill>
                            <a:schemeClr val="dk1"/>
                          </a:solidFill>
                          <a:effectLst/>
                          <a:latin typeface="+mn-lt"/>
                          <a:ea typeface="+mn-ea"/>
                          <a:cs typeface="+mn-cs"/>
                        </a:rPr>
                        <a:t>- Identifies family and friends who influence the decision not to use over-the counter and prescription medicines in unsafe ways</a:t>
                      </a:r>
                      <a:endParaRPr lang="en-US" dirty="0"/>
                    </a:p>
                  </a:txBody>
                  <a:tcPr/>
                </a:tc>
                <a:extLst>
                  <a:ext uri="{0D108BD9-81ED-4DB2-BD59-A6C34878D82A}">
                    <a16:rowId xmlns:a16="http://schemas.microsoft.com/office/drawing/2014/main" val="2326023151"/>
                  </a:ext>
                </a:extLst>
              </a:tr>
            </a:tbl>
          </a:graphicData>
        </a:graphic>
      </p:graphicFrame>
      <p:graphicFrame>
        <p:nvGraphicFramePr>
          <p:cNvPr id="8" name="Table 8">
            <a:extLst>
              <a:ext uri="{FF2B5EF4-FFF2-40B4-BE49-F238E27FC236}">
                <a16:creationId xmlns:a16="http://schemas.microsoft.com/office/drawing/2014/main" id="{FE05A056-48E5-F34F-FA33-23D33EC52BC4}"/>
              </a:ext>
            </a:extLst>
          </p:cNvPr>
          <p:cNvGraphicFramePr>
            <a:graphicFrameLocks noGrp="1"/>
          </p:cNvGraphicFramePr>
          <p:nvPr>
            <p:ph idx="1"/>
            <p:extLst>
              <p:ext uri="{D42A27DB-BD31-4B8C-83A1-F6EECF244321}">
                <p14:modId xmlns:p14="http://schemas.microsoft.com/office/powerpoint/2010/main" val="3802735347"/>
              </p:ext>
            </p:extLst>
          </p:nvPr>
        </p:nvGraphicFramePr>
        <p:xfrm>
          <a:off x="1443037" y="3543434"/>
          <a:ext cx="10139363" cy="2560320"/>
        </p:xfrm>
        <a:graphic>
          <a:graphicData uri="http://schemas.openxmlformats.org/drawingml/2006/table">
            <a:tbl>
              <a:tblPr firstRow="1" bandRow="1">
                <a:tableStyleId>{5C22544A-7EE6-4342-B048-85BDC9FD1C3A}</a:tableStyleId>
              </a:tblPr>
              <a:tblGrid>
                <a:gridCol w="10139363">
                  <a:extLst>
                    <a:ext uri="{9D8B030D-6E8A-4147-A177-3AD203B41FA5}">
                      <a16:colId xmlns:a16="http://schemas.microsoft.com/office/drawing/2014/main" val="3174774594"/>
                    </a:ext>
                  </a:extLst>
                </a:gridCol>
              </a:tblGrid>
              <a:tr h="316467">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Core Concept Outcomes (3rd Core Concept outcomes and Health Literacy skills outcomes teacher will teach students)</a:t>
                      </a:r>
                    </a:p>
                    <a:p>
                      <a:endParaRPr lang="en-US" dirty="0"/>
                    </a:p>
                  </a:txBody>
                  <a:tcPr/>
                </a:tc>
                <a:extLst>
                  <a:ext uri="{0D108BD9-81ED-4DB2-BD59-A6C34878D82A}">
                    <a16:rowId xmlns:a16="http://schemas.microsoft.com/office/drawing/2014/main" val="273627325"/>
                  </a:ext>
                </a:extLst>
              </a:tr>
              <a:tr h="316467">
                <a:tc>
                  <a:txBody>
                    <a:bodyPr/>
                    <a:lstStyle/>
                    <a:p>
                      <a:r>
                        <a:rPr lang="en-US" b="0" u="none" dirty="0"/>
                        <a:t>Identifies school rules about use of medicines.</a:t>
                      </a:r>
                    </a:p>
                  </a:txBody>
                  <a:tcPr/>
                </a:tc>
                <a:extLst>
                  <a:ext uri="{0D108BD9-81ED-4DB2-BD59-A6C34878D82A}">
                    <a16:rowId xmlns:a16="http://schemas.microsoft.com/office/drawing/2014/main" val="1333635336"/>
                  </a:ext>
                </a:extLst>
              </a:tr>
              <a:tr h="139168">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b="1" dirty="0"/>
                        <a:t>Health Literacy Skill Outcomes</a:t>
                      </a:r>
                    </a:p>
                  </a:txBody>
                  <a:tcPr/>
                </a:tc>
                <a:extLst>
                  <a:ext uri="{0D108BD9-81ED-4DB2-BD59-A6C34878D82A}">
                    <a16:rowId xmlns:a16="http://schemas.microsoft.com/office/drawing/2014/main" val="2458886215"/>
                  </a:ext>
                </a:extLst>
              </a:tr>
              <a:tr h="316467">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1" kern="1200" dirty="0">
                          <a:solidFill>
                            <a:schemeClr val="dk1"/>
                          </a:solidFill>
                          <a:effectLst/>
                          <a:latin typeface="+mn-lt"/>
                          <a:ea typeface="+mn-ea"/>
                          <a:cs typeface="+mn-cs"/>
                        </a:rPr>
                        <a:t>Interpersonal Communication- </a:t>
                      </a:r>
                      <a:r>
                        <a:rPr lang="en-US" sz="1800" kern="1200" dirty="0">
                          <a:solidFill>
                            <a:schemeClr val="dk1"/>
                          </a:solidFill>
                          <a:effectLst/>
                          <a:latin typeface="+mn-lt"/>
                          <a:ea typeface="+mn-ea"/>
                          <a:cs typeface="+mn-cs"/>
                        </a:rPr>
                        <a:t>Demonstrates how to effectively tell a trusted adult when feeling threatened or harmed when offered medicine or other drugs by someone other than a trusted adult.</a:t>
                      </a:r>
                      <a:endParaRPr lang="en-US" sz="1800" dirty="0"/>
                    </a:p>
                    <a:p>
                      <a:endParaRPr lang="en-US" dirty="0"/>
                    </a:p>
                  </a:txBody>
                  <a:tcPr/>
                </a:tc>
                <a:extLst>
                  <a:ext uri="{0D108BD9-81ED-4DB2-BD59-A6C34878D82A}">
                    <a16:rowId xmlns:a16="http://schemas.microsoft.com/office/drawing/2014/main" val="543426222"/>
                  </a:ext>
                </a:extLst>
              </a:tr>
            </a:tbl>
          </a:graphicData>
        </a:graphic>
      </p:graphicFrame>
    </p:spTree>
    <p:extLst>
      <p:ext uri="{BB962C8B-B14F-4D97-AF65-F5344CB8AC3E}">
        <p14:creationId xmlns:p14="http://schemas.microsoft.com/office/powerpoint/2010/main" val="12794543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A38D7-175D-4A79-9747-46571934F0C6}"/>
              </a:ext>
            </a:extLst>
          </p:cNvPr>
          <p:cNvSpPr>
            <a:spLocks noGrp="1"/>
          </p:cNvSpPr>
          <p:nvPr>
            <p:ph type="title"/>
          </p:nvPr>
        </p:nvSpPr>
        <p:spPr>
          <a:xfrm>
            <a:off x="1563442" y="173115"/>
            <a:ext cx="7687238" cy="939406"/>
          </a:xfrm>
        </p:spPr>
        <p:txBody>
          <a:bodyPr/>
          <a:lstStyle/>
          <a:p>
            <a:r>
              <a:rPr lang="en-US" dirty="0"/>
              <a:t>Health Scope and Sequence</a:t>
            </a:r>
          </a:p>
        </p:txBody>
      </p:sp>
      <p:sp>
        <p:nvSpPr>
          <p:cNvPr id="3" name="Content Placeholder 2">
            <a:extLst>
              <a:ext uri="{FF2B5EF4-FFF2-40B4-BE49-F238E27FC236}">
                <a16:creationId xmlns:a16="http://schemas.microsoft.com/office/drawing/2014/main" id="{3842FA35-B021-4EC8-AEFB-CE8FC309EA93}"/>
              </a:ext>
            </a:extLst>
          </p:cNvPr>
          <p:cNvSpPr>
            <a:spLocks noGrp="1"/>
          </p:cNvSpPr>
          <p:nvPr>
            <p:ph idx="1"/>
          </p:nvPr>
        </p:nvSpPr>
        <p:spPr>
          <a:xfrm>
            <a:off x="1356360" y="1371601"/>
            <a:ext cx="10225795" cy="4683966"/>
          </a:xfrm>
        </p:spPr>
        <p:txBody>
          <a:bodyPr>
            <a:normAutofit/>
          </a:bodyPr>
          <a:lstStyle/>
          <a:p>
            <a:pPr marL="0" indent="0">
              <a:buNone/>
            </a:pPr>
            <a:endParaRPr lang="en-US" sz="2000" b="1" dirty="0"/>
          </a:p>
          <a:p>
            <a:pPr marL="0" indent="0">
              <a:buNone/>
            </a:pPr>
            <a:endParaRPr lang="en-US" sz="2000" b="1" dirty="0"/>
          </a:p>
          <a:p>
            <a:endParaRPr lang="en-US" sz="2000" b="1" dirty="0"/>
          </a:p>
          <a:p>
            <a:endParaRPr lang="en-US" sz="2000" b="1" dirty="0"/>
          </a:p>
          <a:p>
            <a:pPr marL="457200" indent="-457200">
              <a:buFont typeface="+mj-lt"/>
              <a:buAutoNum type="arabicPeriod" startAt="6"/>
            </a:pPr>
            <a:r>
              <a:rPr lang="en-US" sz="2000" b="1" dirty="0"/>
              <a:t>Assessments:  How do you know the student was successful?  </a:t>
            </a:r>
            <a:r>
              <a:rPr lang="en-US" sz="1800" dirty="0">
                <a:effectLst/>
                <a:latin typeface="Segoe UI" panose="020B0502040204020203" pitchFamily="34" charset="0"/>
              </a:rPr>
              <a:t>Think about formative assessment ideas that you will use to assess knowledge, attitudes and skills of </a:t>
            </a:r>
            <a:r>
              <a:rPr lang="en-US" sz="1800">
                <a:effectLst/>
                <a:latin typeface="Segoe UI" panose="020B0502040204020203" pitchFamily="34" charset="0"/>
              </a:rPr>
              <a:t>selected outcomes. </a:t>
            </a:r>
            <a:r>
              <a:rPr lang="en-US" sz="1800" dirty="0">
                <a:effectLst/>
                <a:latin typeface="Segoe UI" panose="020B0502040204020203" pitchFamily="34" charset="0"/>
              </a:rPr>
              <a:t>Each lesson MUST have a formative assessment. </a:t>
            </a:r>
            <a:endParaRPr lang="en-US" sz="1800" dirty="0">
              <a:latin typeface="Arial" panose="020B0604020202020204" pitchFamily="34" charset="0"/>
            </a:endParaRPr>
          </a:p>
          <a:p>
            <a:pPr marL="457200" lvl="1" indent="0">
              <a:buNone/>
            </a:pPr>
            <a:r>
              <a:rPr lang="en-US" sz="1800" dirty="0">
                <a:effectLst/>
                <a:latin typeface="Segoe UI" panose="020B0502040204020203" pitchFamily="34" charset="0"/>
              </a:rPr>
              <a:t>List a summative assessment ideas(s) . The unit must have a summative assessment that is performance based. The goal to assess the health literacy skills which also includes both the cognitive and affective domain . All three domains will be assessed through the objectives written for the assessment .</a:t>
            </a:r>
            <a:endParaRPr lang="en-US" sz="1800" dirty="0">
              <a:effectLst/>
              <a:latin typeface="Arial" panose="020B0604020202020204" pitchFamily="34" charset="0"/>
            </a:endParaRPr>
          </a:p>
          <a:p>
            <a:pPr marL="457200" indent="-457200">
              <a:buFont typeface="+mj-lt"/>
              <a:buAutoNum type="arabicPeriod" startAt="6"/>
            </a:pPr>
            <a:endParaRPr lang="en-US" sz="2000" dirty="0"/>
          </a:p>
          <a:p>
            <a:pPr marL="457200" indent="-457200">
              <a:buFont typeface="+mj-lt"/>
              <a:buAutoNum type="arabicPeriod" startAt="6"/>
            </a:pPr>
            <a:endParaRPr lang="en-US" dirty="0"/>
          </a:p>
          <a:p>
            <a:pPr marL="457200" indent="-457200">
              <a:buFont typeface="+mj-lt"/>
              <a:buAutoNum type="arabicPeriod" startAt="6"/>
            </a:pPr>
            <a:endParaRPr lang="en-US" dirty="0"/>
          </a:p>
          <a:p>
            <a:pPr marL="0" indent="0">
              <a:buNone/>
            </a:pPr>
            <a:endParaRPr lang="en-US" dirty="0"/>
          </a:p>
          <a:p>
            <a:pPr marL="0" indent="0">
              <a:buNone/>
            </a:pPr>
            <a:endParaRPr lang="en-US" dirty="0"/>
          </a:p>
          <a:p>
            <a:pPr marL="0" indent="0">
              <a:buNone/>
            </a:pPr>
            <a:endParaRPr lang="en-US" dirty="0"/>
          </a:p>
        </p:txBody>
      </p:sp>
      <p:sp>
        <p:nvSpPr>
          <p:cNvPr id="4" name="Footer Placeholder 3">
            <a:extLst>
              <a:ext uri="{FF2B5EF4-FFF2-40B4-BE49-F238E27FC236}">
                <a16:creationId xmlns:a16="http://schemas.microsoft.com/office/drawing/2014/main" id="{375C6F1B-7DA8-4C93-9360-B9E62819837C}"/>
              </a:ext>
            </a:extLst>
          </p:cNvPr>
          <p:cNvSpPr>
            <a:spLocks noGrp="1"/>
          </p:cNvSpPr>
          <p:nvPr>
            <p:ph type="ftr" sz="quarter" idx="11"/>
          </p:nvPr>
        </p:nvSpPr>
        <p:spPr>
          <a:xfrm>
            <a:off x="2572279" y="6427433"/>
            <a:ext cx="7084177" cy="257453"/>
          </a:xfrm>
        </p:spPr>
        <p:txBody>
          <a:bodyPr/>
          <a:lstStyle/>
          <a:p>
            <a:r>
              <a:rPr lang="en-US" dirty="0"/>
              <a:t>Jeff</a:t>
            </a:r>
          </a:p>
        </p:txBody>
      </p:sp>
      <p:graphicFrame>
        <p:nvGraphicFramePr>
          <p:cNvPr id="6" name="Table 6">
            <a:extLst>
              <a:ext uri="{FF2B5EF4-FFF2-40B4-BE49-F238E27FC236}">
                <a16:creationId xmlns:a16="http://schemas.microsoft.com/office/drawing/2014/main" id="{6D87FF3A-199B-B790-A1F1-884451E1457E}"/>
              </a:ext>
            </a:extLst>
          </p:cNvPr>
          <p:cNvGraphicFramePr>
            <a:graphicFrameLocks noGrp="1"/>
          </p:cNvGraphicFramePr>
          <p:nvPr>
            <p:extLst>
              <p:ext uri="{D42A27DB-BD31-4B8C-83A1-F6EECF244321}">
                <p14:modId xmlns:p14="http://schemas.microsoft.com/office/powerpoint/2010/main" val="978099895"/>
              </p:ext>
            </p:extLst>
          </p:nvPr>
        </p:nvGraphicFramePr>
        <p:xfrm>
          <a:off x="2032000" y="4529137"/>
          <a:ext cx="9598025" cy="1526432"/>
        </p:xfrm>
        <a:graphic>
          <a:graphicData uri="http://schemas.openxmlformats.org/drawingml/2006/table">
            <a:tbl>
              <a:tblPr firstRow="1" bandRow="1">
                <a:tableStyleId>{5C22544A-7EE6-4342-B048-85BDC9FD1C3A}</a:tableStyleId>
              </a:tblPr>
              <a:tblGrid>
                <a:gridCol w="9598025">
                  <a:extLst>
                    <a:ext uri="{9D8B030D-6E8A-4147-A177-3AD203B41FA5}">
                      <a16:colId xmlns:a16="http://schemas.microsoft.com/office/drawing/2014/main" val="2778378329"/>
                    </a:ext>
                  </a:extLst>
                </a:gridCol>
              </a:tblGrid>
              <a:tr h="381608">
                <a:tc>
                  <a:txBody>
                    <a:bodyPr/>
                    <a:lstStyle/>
                    <a:p>
                      <a:r>
                        <a:rPr lang="en-US" dirty="0"/>
                        <a:t>Formative:</a:t>
                      </a:r>
                    </a:p>
                  </a:txBody>
                  <a:tcPr/>
                </a:tc>
                <a:extLst>
                  <a:ext uri="{0D108BD9-81ED-4DB2-BD59-A6C34878D82A}">
                    <a16:rowId xmlns:a16="http://schemas.microsoft.com/office/drawing/2014/main" val="1961480346"/>
                  </a:ext>
                </a:extLst>
              </a:tr>
              <a:tr h="381608">
                <a:tc>
                  <a:txBody>
                    <a:bodyPr/>
                    <a:lstStyle/>
                    <a:p>
                      <a:r>
                        <a:rPr lang="en-US" dirty="0"/>
                        <a:t>Exit Tickets, Red/Yellow/Green, Bulls-Eye, 1-5 Rating, </a:t>
                      </a:r>
                    </a:p>
                  </a:txBody>
                  <a:tcPr/>
                </a:tc>
                <a:extLst>
                  <a:ext uri="{0D108BD9-81ED-4DB2-BD59-A6C34878D82A}">
                    <a16:rowId xmlns:a16="http://schemas.microsoft.com/office/drawing/2014/main" val="2519205454"/>
                  </a:ext>
                </a:extLst>
              </a:tr>
              <a:tr h="381608">
                <a:tc>
                  <a:txBody>
                    <a:bodyPr/>
                    <a:lstStyle/>
                    <a:p>
                      <a:r>
                        <a:rPr lang="en-US" b="1" dirty="0"/>
                        <a:t>Summative:</a:t>
                      </a:r>
                    </a:p>
                  </a:txBody>
                  <a:tcPr/>
                </a:tc>
                <a:extLst>
                  <a:ext uri="{0D108BD9-81ED-4DB2-BD59-A6C34878D82A}">
                    <a16:rowId xmlns:a16="http://schemas.microsoft.com/office/drawing/2014/main" val="4043760996"/>
                  </a:ext>
                </a:extLst>
              </a:tr>
              <a:tr h="381608">
                <a:tc>
                  <a:txBody>
                    <a:bodyPr/>
                    <a:lstStyle/>
                    <a:p>
                      <a:r>
                        <a:rPr lang="en-US" dirty="0"/>
                        <a:t>Hands-on Performance Tasks, Presentations, Posters</a:t>
                      </a:r>
                      <a:r>
                        <a:rPr lang="en-US"/>
                        <a:t>, Brochures</a:t>
                      </a:r>
                      <a:endParaRPr lang="en-US" dirty="0"/>
                    </a:p>
                  </a:txBody>
                  <a:tcPr/>
                </a:tc>
                <a:extLst>
                  <a:ext uri="{0D108BD9-81ED-4DB2-BD59-A6C34878D82A}">
                    <a16:rowId xmlns:a16="http://schemas.microsoft.com/office/drawing/2014/main" val="1371581427"/>
                  </a:ext>
                </a:extLst>
              </a:tr>
            </a:tbl>
          </a:graphicData>
        </a:graphic>
      </p:graphicFrame>
    </p:spTree>
    <p:extLst>
      <p:ext uri="{BB962C8B-B14F-4D97-AF65-F5344CB8AC3E}">
        <p14:creationId xmlns:p14="http://schemas.microsoft.com/office/powerpoint/2010/main" val="8966496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4593D3-4F9B-44C3-80AA-8B56830148F6}"/>
              </a:ext>
            </a:extLst>
          </p:cNvPr>
          <p:cNvSpPr>
            <a:spLocks noGrp="1"/>
          </p:cNvSpPr>
          <p:nvPr>
            <p:ph type="title"/>
          </p:nvPr>
        </p:nvSpPr>
        <p:spPr/>
        <p:txBody>
          <a:bodyPr>
            <a:normAutofit/>
          </a:bodyPr>
          <a:lstStyle/>
          <a:p>
            <a:r>
              <a:rPr lang="en-US" dirty="0"/>
              <a:t>HPED PIC Committee Contact Information</a:t>
            </a:r>
          </a:p>
        </p:txBody>
      </p:sp>
      <p:graphicFrame>
        <p:nvGraphicFramePr>
          <p:cNvPr id="4" name="Table 4">
            <a:extLst>
              <a:ext uri="{FF2B5EF4-FFF2-40B4-BE49-F238E27FC236}">
                <a16:creationId xmlns:a16="http://schemas.microsoft.com/office/drawing/2014/main" id="{DB2D7D4F-2A49-D228-561C-231F20E0F3BE}"/>
              </a:ext>
            </a:extLst>
          </p:cNvPr>
          <p:cNvGraphicFramePr>
            <a:graphicFrameLocks noGrp="1"/>
          </p:cNvGraphicFramePr>
          <p:nvPr>
            <p:ph idx="1"/>
          </p:nvPr>
        </p:nvGraphicFramePr>
        <p:xfrm>
          <a:off x="1563442" y="2031225"/>
          <a:ext cx="10018712" cy="4114800"/>
        </p:xfrm>
        <a:graphic>
          <a:graphicData uri="http://schemas.openxmlformats.org/drawingml/2006/table">
            <a:tbl>
              <a:tblPr firstRow="1" bandRow="1">
                <a:tableStyleId>{2D5ABB26-0587-4C30-8999-92F81FD0307C}</a:tableStyleId>
              </a:tblPr>
              <a:tblGrid>
                <a:gridCol w="5009356">
                  <a:extLst>
                    <a:ext uri="{9D8B030D-6E8A-4147-A177-3AD203B41FA5}">
                      <a16:colId xmlns:a16="http://schemas.microsoft.com/office/drawing/2014/main" val="2420450433"/>
                    </a:ext>
                  </a:extLst>
                </a:gridCol>
                <a:gridCol w="5009356">
                  <a:extLst>
                    <a:ext uri="{9D8B030D-6E8A-4147-A177-3AD203B41FA5}">
                      <a16:colId xmlns:a16="http://schemas.microsoft.com/office/drawing/2014/main" val="3475617511"/>
                    </a:ext>
                  </a:extLst>
                </a:gridCol>
              </a:tblGrid>
              <a:tr h="370840">
                <a:tc>
                  <a:txBody>
                    <a:bodyPr/>
                    <a:lstStyle/>
                    <a:p>
                      <a:r>
                        <a:rPr lang="en-US" sz="1800" b="1" kern="1200" dirty="0">
                          <a:solidFill>
                            <a:schemeClr val="tx1"/>
                          </a:solidFill>
                          <a:effectLst/>
                          <a:latin typeface="+mn-lt"/>
                          <a:ea typeface="+mn-ea"/>
                          <a:cs typeface="+mn-cs"/>
                        </a:rPr>
                        <a:t>Dr. Kim Razzano</a:t>
                      </a:r>
                    </a:p>
                    <a:p>
                      <a:r>
                        <a:rPr lang="en-US" sz="1800" kern="1200" dirty="0">
                          <a:solidFill>
                            <a:schemeClr val="tx1"/>
                          </a:solidFill>
                          <a:effectLst/>
                          <a:latin typeface="+mn-lt"/>
                          <a:ea typeface="+mn-ea"/>
                          <a:cs typeface="+mn-cs"/>
                        </a:rPr>
                        <a:t>Professor</a:t>
                      </a:r>
                    </a:p>
                    <a:p>
                      <a:r>
                        <a:rPr lang="en-US" sz="1800" kern="1200" dirty="0">
                          <a:solidFill>
                            <a:schemeClr val="tx1"/>
                          </a:solidFill>
                          <a:effectLst/>
                          <a:latin typeface="+mn-lt"/>
                          <a:ea typeface="+mn-ea"/>
                          <a:cs typeface="+mn-cs"/>
                        </a:rPr>
                        <a:t>East Stroudsburg University</a:t>
                      </a:r>
                    </a:p>
                    <a:p>
                      <a:r>
                        <a:rPr lang="en-US" sz="1800" b="1" u="sng" kern="1200" dirty="0">
                          <a:solidFill>
                            <a:schemeClr val="tx1"/>
                          </a:solidFill>
                          <a:effectLst/>
                          <a:latin typeface="+mn-lt"/>
                          <a:ea typeface="+mn-ea"/>
                          <a:cs typeface="+mn-cs"/>
                          <a:hlinkClick r:id="rId2"/>
                        </a:rPr>
                        <a:t>krazzano@esu.edu</a:t>
                      </a:r>
                      <a:endParaRPr lang="en-US"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1" kern="1200" dirty="0">
                          <a:solidFill>
                            <a:schemeClr val="tx1"/>
                          </a:solidFill>
                          <a:effectLst/>
                          <a:latin typeface="+mn-lt"/>
                          <a:ea typeface="+mn-ea"/>
                          <a:cs typeface="+mn-cs"/>
                        </a:rPr>
                        <a:t>Nick Slotterback</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effectLst/>
                          <a:latin typeface="+mn-lt"/>
                          <a:ea typeface="+mn-ea"/>
                          <a:cs typeface="+mn-cs"/>
                        </a:rPr>
                        <a:t>Pennsylvania Department of Education</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effectLst/>
                          <a:latin typeface="+mn-lt"/>
                          <a:ea typeface="+mn-ea"/>
                          <a:cs typeface="+mn-cs"/>
                        </a:rPr>
                        <a:t>Health and Physical Education Advisor</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b="1" u="sng" kern="1200" dirty="0">
                          <a:solidFill>
                            <a:schemeClr val="tx1"/>
                          </a:solidFill>
                          <a:effectLst/>
                          <a:latin typeface="+mn-lt"/>
                          <a:ea typeface="+mn-ea"/>
                          <a:cs typeface="+mn-cs"/>
                          <a:hlinkClick r:id="rId3"/>
                        </a:rPr>
                        <a:t>nslotterba@pa.gov</a:t>
                      </a:r>
                      <a:endParaRPr lang="en-US" sz="1800" kern="1200" dirty="0">
                        <a:solidFill>
                          <a:schemeClr val="tx1"/>
                        </a:solidFill>
                        <a:effectLst/>
                        <a:latin typeface="+mn-lt"/>
                        <a:ea typeface="+mn-ea"/>
                        <a:cs typeface="+mn-cs"/>
                      </a:endParaRPr>
                    </a:p>
                  </a:txBody>
                  <a:tcPr/>
                </a:tc>
                <a:extLst>
                  <a:ext uri="{0D108BD9-81ED-4DB2-BD59-A6C34878D82A}">
                    <a16:rowId xmlns:a16="http://schemas.microsoft.com/office/drawing/2014/main" val="2299937555"/>
                  </a:ext>
                </a:extLst>
              </a:tr>
              <a:tr h="370840">
                <a:tc>
                  <a:txBody>
                    <a:bodyPr/>
                    <a:lstStyle/>
                    <a:p>
                      <a:endParaRPr lang="en-US" sz="1800" b="1" kern="1200" dirty="0">
                        <a:solidFill>
                          <a:schemeClr val="tx1"/>
                        </a:solidFill>
                        <a:effectLst/>
                        <a:latin typeface="+mn-lt"/>
                        <a:ea typeface="+mn-ea"/>
                        <a:cs typeface="+mn-cs"/>
                      </a:endParaRPr>
                    </a:p>
                    <a:p>
                      <a:r>
                        <a:rPr lang="en-US" sz="1800" b="1" kern="1200" dirty="0">
                          <a:solidFill>
                            <a:schemeClr val="tx1"/>
                          </a:solidFill>
                          <a:effectLst/>
                          <a:latin typeface="+mn-lt"/>
                          <a:ea typeface="+mn-ea"/>
                          <a:cs typeface="+mn-cs"/>
                        </a:rPr>
                        <a:t>Jeffrey Jacobs</a:t>
                      </a:r>
                    </a:p>
                    <a:p>
                      <a:r>
                        <a:rPr lang="en-US" sz="1800" kern="1200" dirty="0">
                          <a:solidFill>
                            <a:schemeClr val="tx1"/>
                          </a:solidFill>
                          <a:effectLst/>
                          <a:latin typeface="+mn-lt"/>
                          <a:ea typeface="+mn-ea"/>
                          <a:cs typeface="+mn-cs"/>
                        </a:rPr>
                        <a:t>Retired HPED Teacher</a:t>
                      </a:r>
                    </a:p>
                    <a:p>
                      <a:r>
                        <a:rPr lang="en-US" sz="1800" kern="1200" dirty="0" err="1">
                          <a:solidFill>
                            <a:schemeClr val="tx1"/>
                          </a:solidFill>
                          <a:effectLst/>
                          <a:latin typeface="+mn-lt"/>
                          <a:ea typeface="+mn-ea"/>
                          <a:cs typeface="+mn-cs"/>
                        </a:rPr>
                        <a:t>Methacton</a:t>
                      </a:r>
                      <a:r>
                        <a:rPr lang="en-US" sz="1800" kern="1200" dirty="0">
                          <a:solidFill>
                            <a:schemeClr val="tx1"/>
                          </a:solidFill>
                          <a:effectLst/>
                          <a:latin typeface="+mn-lt"/>
                          <a:ea typeface="+mn-ea"/>
                          <a:cs typeface="+mn-cs"/>
                        </a:rPr>
                        <a:t> School District</a:t>
                      </a:r>
                    </a:p>
                    <a:p>
                      <a:r>
                        <a:rPr lang="en-US" sz="1800" b="1" u="sng" kern="1200" dirty="0">
                          <a:solidFill>
                            <a:schemeClr val="tx1"/>
                          </a:solidFill>
                          <a:effectLst/>
                          <a:latin typeface="+mn-lt"/>
                          <a:ea typeface="+mn-ea"/>
                          <a:cs typeface="+mn-cs"/>
                          <a:hlinkClick r:id="rId4"/>
                        </a:rPr>
                        <a:t>jjacobshpe@gmail.com</a:t>
                      </a:r>
                      <a:r>
                        <a:rPr lang="en-US" sz="1800" b="1" kern="1200" dirty="0">
                          <a:solidFill>
                            <a:schemeClr val="tx1"/>
                          </a:solidFill>
                          <a:effectLst/>
                          <a:latin typeface="+mn-lt"/>
                          <a:ea typeface="+mn-ea"/>
                          <a:cs typeface="+mn-cs"/>
                        </a:rPr>
                        <a:t>	</a:t>
                      </a:r>
                      <a:endParaRPr lang="en-US"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800" b="1" kern="1200" dirty="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b="1" kern="1200" dirty="0">
                          <a:solidFill>
                            <a:schemeClr val="tx1"/>
                          </a:solidFill>
                          <a:effectLst/>
                          <a:latin typeface="+mn-lt"/>
                          <a:ea typeface="+mn-ea"/>
                          <a:cs typeface="+mn-cs"/>
                        </a:rPr>
                        <a:t>Dr. Jennifer Rudella</a:t>
                      </a:r>
                    </a:p>
                    <a:p>
                      <a:r>
                        <a:rPr lang="en-US" dirty="0"/>
                        <a:t>Associate Professor</a:t>
                      </a:r>
                    </a:p>
                    <a:p>
                      <a:r>
                        <a:rPr lang="en-US" dirty="0"/>
                        <a:t>Lock Haven University</a:t>
                      </a:r>
                    </a:p>
                    <a:p>
                      <a:r>
                        <a:rPr lang="en-US" dirty="0">
                          <a:hlinkClick r:id="rId5"/>
                        </a:rPr>
                        <a:t>jlr1147@lockhaven.edu</a:t>
                      </a:r>
                      <a:r>
                        <a:rPr lang="en-US" dirty="0"/>
                        <a:t> </a:t>
                      </a:r>
                    </a:p>
                  </a:txBody>
                  <a:tcPr/>
                </a:tc>
                <a:extLst>
                  <a:ext uri="{0D108BD9-81ED-4DB2-BD59-A6C34878D82A}">
                    <a16:rowId xmlns:a16="http://schemas.microsoft.com/office/drawing/2014/main" val="554897818"/>
                  </a:ext>
                </a:extLst>
              </a:tr>
              <a:tr h="741680">
                <a:tc>
                  <a:txBody>
                    <a:bodyPr/>
                    <a:lstStyle/>
                    <a:p>
                      <a:endParaRPr lang="en-US" sz="1800" b="1" kern="1200" dirty="0">
                        <a:solidFill>
                          <a:schemeClr val="tx1"/>
                        </a:solidFill>
                        <a:effectLst/>
                        <a:latin typeface="+mn-lt"/>
                        <a:ea typeface="+mn-ea"/>
                        <a:cs typeface="+mn-cs"/>
                      </a:endParaRPr>
                    </a:p>
                    <a:p>
                      <a:r>
                        <a:rPr lang="en-US" sz="1800" b="1" kern="1200" dirty="0">
                          <a:solidFill>
                            <a:schemeClr val="tx1"/>
                          </a:solidFill>
                          <a:effectLst/>
                          <a:latin typeface="+mn-lt"/>
                          <a:ea typeface="+mn-ea"/>
                          <a:cs typeface="+mn-cs"/>
                        </a:rPr>
                        <a:t>Dr. Cindy Allen	</a:t>
                      </a:r>
                    </a:p>
                    <a:p>
                      <a:r>
                        <a:rPr lang="en-US" sz="1800" kern="1200" dirty="0">
                          <a:solidFill>
                            <a:schemeClr val="tx1"/>
                          </a:solidFill>
                          <a:effectLst/>
                          <a:latin typeface="+mn-lt"/>
                          <a:ea typeface="+mn-ea"/>
                          <a:cs typeface="+mn-cs"/>
                        </a:rPr>
                        <a:t>Emeritus Professor</a:t>
                      </a:r>
                    </a:p>
                    <a:p>
                      <a:r>
                        <a:rPr lang="en-US" sz="1800" kern="1200" dirty="0">
                          <a:solidFill>
                            <a:schemeClr val="tx1"/>
                          </a:solidFill>
                          <a:effectLst/>
                          <a:latin typeface="+mn-lt"/>
                          <a:ea typeface="+mn-ea"/>
                          <a:cs typeface="+mn-cs"/>
                        </a:rPr>
                        <a:t>Lock Haven University</a:t>
                      </a:r>
                    </a:p>
                    <a:p>
                      <a:r>
                        <a:rPr lang="en-US" sz="1800" b="1" u="sng" kern="1200" dirty="0">
                          <a:solidFill>
                            <a:schemeClr val="tx1"/>
                          </a:solidFill>
                          <a:effectLst/>
                          <a:latin typeface="+mn-lt"/>
                          <a:ea typeface="+mn-ea"/>
                          <a:cs typeface="+mn-cs"/>
                          <a:hlinkClick r:id="rId6"/>
                        </a:rPr>
                        <a:t>callen2@lockhaven.edu</a:t>
                      </a:r>
                      <a:endParaRPr lang="en-US"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800" b="1" kern="1200" dirty="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b="1" kern="1200" dirty="0">
                          <a:solidFill>
                            <a:schemeClr val="tx1"/>
                          </a:solidFill>
                          <a:effectLst/>
                          <a:latin typeface="+mn-lt"/>
                          <a:ea typeface="+mn-ea"/>
                          <a:cs typeface="+mn-cs"/>
                        </a:rPr>
                        <a:t>Dr. Jennifer Butz</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effectLst/>
                          <a:latin typeface="+mn-lt"/>
                          <a:ea typeface="+mn-ea"/>
                          <a:cs typeface="+mn-cs"/>
                        </a:rPr>
                        <a:t>Elementary Physical Education Teacher</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effectLst/>
                          <a:latin typeface="+mn-lt"/>
                          <a:ea typeface="+mn-ea"/>
                          <a:cs typeface="+mn-cs"/>
                        </a:rPr>
                        <a:t>Northern Lehigh School District</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effectLst/>
                          <a:latin typeface="+mn-lt"/>
                          <a:ea typeface="+mn-ea"/>
                          <a:cs typeface="+mn-cs"/>
                          <a:hlinkClick r:id="rId7"/>
                        </a:rPr>
                        <a:t>jbutz@nlsd.org</a:t>
                      </a:r>
                      <a:r>
                        <a:rPr lang="en-US" sz="1800" kern="1200" dirty="0">
                          <a:solidFill>
                            <a:schemeClr val="tx1"/>
                          </a:solidFill>
                          <a:effectLst/>
                          <a:latin typeface="+mn-lt"/>
                          <a:ea typeface="+mn-ea"/>
                          <a:cs typeface="+mn-cs"/>
                        </a:rPr>
                        <a:t> </a:t>
                      </a:r>
                    </a:p>
                  </a:txBody>
                  <a:tcPr/>
                </a:tc>
                <a:extLst>
                  <a:ext uri="{0D108BD9-81ED-4DB2-BD59-A6C34878D82A}">
                    <a16:rowId xmlns:a16="http://schemas.microsoft.com/office/drawing/2014/main" val="1563414844"/>
                  </a:ext>
                </a:extLst>
              </a:tr>
            </a:tbl>
          </a:graphicData>
        </a:graphic>
      </p:graphicFrame>
    </p:spTree>
    <p:extLst>
      <p:ext uri="{BB962C8B-B14F-4D97-AF65-F5344CB8AC3E}">
        <p14:creationId xmlns:p14="http://schemas.microsoft.com/office/powerpoint/2010/main" val="103723037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Parallax</Template>
  <TotalTime>38796</TotalTime>
  <Words>703</Words>
  <Application>Microsoft Office PowerPoint</Application>
  <PresentationFormat>Widescreen</PresentationFormat>
  <Paragraphs>93</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Corbel</vt:lpstr>
      <vt:lpstr>Segoe UI</vt:lpstr>
      <vt:lpstr>Times New Roman</vt:lpstr>
      <vt:lpstr>Parallax</vt:lpstr>
      <vt:lpstr> Scope and Sequence for Health</vt:lpstr>
      <vt:lpstr>Scope and Sequence for Health</vt:lpstr>
      <vt:lpstr>Health Scope and Sequence</vt:lpstr>
      <vt:lpstr>Health Scope and Sequence</vt:lpstr>
      <vt:lpstr>Health Scope and Sequence</vt:lpstr>
      <vt:lpstr>Health Scope and Sequence</vt:lpstr>
      <vt:lpstr>HPED PIC Committee 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 Health and Physical Education  PreK-12 Knowledge and Skills-Based Outcomes</dc:title>
  <dc:creator>Rudella, Jennifer L. (jlr1147)</dc:creator>
  <cp:lastModifiedBy>Slotterback, Nicholas</cp:lastModifiedBy>
  <cp:revision>15</cp:revision>
  <dcterms:created xsi:type="dcterms:W3CDTF">2022-02-21T13:44:55Z</dcterms:created>
  <dcterms:modified xsi:type="dcterms:W3CDTF">2023-01-25T14:49:30Z</dcterms:modified>
</cp:coreProperties>
</file>