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
  </p:notesMasterIdLst>
  <p:sldIdLst>
    <p:sldId id="256" r:id="rId2"/>
    <p:sldId id="262" r:id="rId3"/>
    <p:sldId id="303" r:id="rId4"/>
    <p:sldId id="304" r:id="rId5"/>
    <p:sldId id="31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2" d="100"/>
          <a:sy n="82" d="100"/>
        </p:scale>
        <p:origin x="624" y="72"/>
      </p:cViewPr>
      <p:guideLst/>
    </p:cSldViewPr>
  </p:slideViewPr>
  <p:notesTextViewPr>
    <p:cViewPr>
      <p:scale>
        <a:sx n="1" d="1"/>
        <a:sy n="1" d="1"/>
      </p:scale>
      <p:origin x="0" y="0"/>
    </p:cViewPr>
  </p:notesTextViewPr>
  <p:notesViewPr>
    <p:cSldViewPr snapToGrid="0">
      <p:cViewPr varScale="1">
        <p:scale>
          <a:sx n="85" d="100"/>
          <a:sy n="85" d="100"/>
        </p:scale>
        <p:origin x="2910"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otterback, Nicholas" userId="a2a00ce8-d24c-49fb-8443-756b7d0fe616" providerId="ADAL" clId="{410FEE1B-42D1-46A0-A82A-C281AE328609}"/>
    <pc:docChg chg="modSld">
      <pc:chgData name="Slotterback, Nicholas" userId="a2a00ce8-d24c-49fb-8443-756b7d0fe616" providerId="ADAL" clId="{410FEE1B-42D1-46A0-A82A-C281AE328609}" dt="2023-01-25T14:46:13.992" v="4" actId="20577"/>
      <pc:docMkLst>
        <pc:docMk/>
      </pc:docMkLst>
      <pc:sldChg chg="modSp mod">
        <pc:chgData name="Slotterback, Nicholas" userId="a2a00ce8-d24c-49fb-8443-756b7d0fe616" providerId="ADAL" clId="{410FEE1B-42D1-46A0-A82A-C281AE328609}" dt="2023-01-25T14:46:13.992" v="4" actId="20577"/>
        <pc:sldMkLst>
          <pc:docMk/>
          <pc:sldMk cId="1915273487" sldId="262"/>
        </pc:sldMkLst>
        <pc:spChg chg="mod">
          <ac:chgData name="Slotterback, Nicholas" userId="a2a00ce8-d24c-49fb-8443-756b7d0fe616" providerId="ADAL" clId="{410FEE1B-42D1-46A0-A82A-C281AE328609}" dt="2023-01-25T14:46:13.992" v="4" actId="20577"/>
          <ac:spMkLst>
            <pc:docMk/>
            <pc:sldMk cId="1915273487" sldId="262"/>
            <ac:spMk id="3" creationId="{3842FA35-B021-4EC8-AEFB-CE8FC309EA93}"/>
          </ac:spMkLst>
        </pc:spChg>
      </pc:sldChg>
    </pc:docChg>
  </pc:docChgLst>
  <pc:docChgLst>
    <pc:chgData name="Jennifer Rudella" userId="feff42b6-2567-4200-9a25-d606891f7d29" providerId="ADAL" clId="{F8D5027F-D66D-459C-807C-FD043A9D1E80}"/>
    <pc:docChg chg="custSel addSld delSld modSld">
      <pc:chgData name="Jennifer Rudella" userId="feff42b6-2567-4200-9a25-d606891f7d29" providerId="ADAL" clId="{F8D5027F-D66D-459C-807C-FD043A9D1E80}" dt="2023-01-23T18:48:39.997" v="53" actId="20577"/>
      <pc:docMkLst>
        <pc:docMk/>
      </pc:docMkLst>
      <pc:sldChg chg="modSp mod">
        <pc:chgData name="Jennifer Rudella" userId="feff42b6-2567-4200-9a25-d606891f7d29" providerId="ADAL" clId="{F8D5027F-D66D-459C-807C-FD043A9D1E80}" dt="2023-01-23T18:48:39.997" v="53" actId="20577"/>
        <pc:sldMkLst>
          <pc:docMk/>
          <pc:sldMk cId="1915273487" sldId="262"/>
        </pc:sldMkLst>
        <pc:spChg chg="mod">
          <ac:chgData name="Jennifer Rudella" userId="feff42b6-2567-4200-9a25-d606891f7d29" providerId="ADAL" clId="{F8D5027F-D66D-459C-807C-FD043A9D1E80}" dt="2023-01-23T18:48:11.886" v="49" actId="313"/>
          <ac:spMkLst>
            <pc:docMk/>
            <pc:sldMk cId="1915273487" sldId="262"/>
            <ac:spMk id="3" creationId="{3842FA35-B021-4EC8-AEFB-CE8FC309EA93}"/>
          </ac:spMkLst>
        </pc:spChg>
        <pc:graphicFrameChg chg="modGraphic">
          <ac:chgData name="Jennifer Rudella" userId="feff42b6-2567-4200-9a25-d606891f7d29" providerId="ADAL" clId="{F8D5027F-D66D-459C-807C-FD043A9D1E80}" dt="2023-01-23T18:48:39.997" v="53" actId="20577"/>
          <ac:graphicFrameMkLst>
            <pc:docMk/>
            <pc:sldMk cId="1915273487" sldId="262"/>
            <ac:graphicFrameMk id="10" creationId="{98269159-4924-9A18-6830-169D32AC6C5F}"/>
          </ac:graphicFrameMkLst>
        </pc:graphicFrameChg>
        <pc:graphicFrameChg chg="modGraphic">
          <ac:chgData name="Jennifer Rudella" userId="feff42b6-2567-4200-9a25-d606891f7d29" providerId="ADAL" clId="{F8D5027F-D66D-459C-807C-FD043A9D1E80}" dt="2023-01-23T18:48:09.740" v="48" actId="20577"/>
          <ac:graphicFrameMkLst>
            <pc:docMk/>
            <pc:sldMk cId="1915273487" sldId="262"/>
            <ac:graphicFrameMk id="11" creationId="{98096907-C3FA-BA45-8836-1437C0AAA6DD}"/>
          </ac:graphicFrameMkLst>
        </pc:graphicFrameChg>
      </pc:sldChg>
      <pc:sldChg chg="del">
        <pc:chgData name="Jennifer Rudella" userId="feff42b6-2567-4200-9a25-d606891f7d29" providerId="ADAL" clId="{F8D5027F-D66D-459C-807C-FD043A9D1E80}" dt="2023-01-23T18:46:47.903" v="0" actId="47"/>
        <pc:sldMkLst>
          <pc:docMk/>
          <pc:sldMk cId="1037230376" sldId="281"/>
        </pc:sldMkLst>
      </pc:sldChg>
      <pc:sldChg chg="modSp add mod">
        <pc:chgData name="Jennifer Rudella" userId="feff42b6-2567-4200-9a25-d606891f7d29" providerId="ADAL" clId="{F8D5027F-D66D-459C-807C-FD043A9D1E80}" dt="2023-01-23T18:46:48.467" v="2" actId="27636"/>
        <pc:sldMkLst>
          <pc:docMk/>
          <pc:sldMk cId="3895407005" sldId="317"/>
        </pc:sldMkLst>
        <pc:spChg chg="mod">
          <ac:chgData name="Jennifer Rudella" userId="feff42b6-2567-4200-9a25-d606891f7d29" providerId="ADAL" clId="{F8D5027F-D66D-459C-807C-FD043A9D1E80}" dt="2023-01-23T18:46:48.467" v="2" actId="27636"/>
          <ac:spMkLst>
            <pc:docMk/>
            <pc:sldMk cId="3895407005" sldId="317"/>
            <ac:spMk id="2" creationId="{734593D3-4F9B-44C3-80AA-8B56830148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112B-82C0-4545-A3FE-B9A4518AA95D}"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68ED6-F942-40D5-BDF2-7EDEC13553CE}" type="slidenum">
              <a:rPr lang="en-US" smtClean="0"/>
              <a:t>‹#›</a:t>
            </a:fld>
            <a:endParaRPr lang="en-US"/>
          </a:p>
        </p:txBody>
      </p:sp>
    </p:spTree>
    <p:extLst>
      <p:ext uri="{BB962C8B-B14F-4D97-AF65-F5344CB8AC3E}">
        <p14:creationId xmlns:p14="http://schemas.microsoft.com/office/powerpoint/2010/main" val="59264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pic>
        <p:nvPicPr>
          <p:cNvPr id="15" name="Picture 14" descr="Icon&#10;&#10;Description automatically generated">
            <a:extLst>
              <a:ext uri="{FF2B5EF4-FFF2-40B4-BE49-F238E27FC236}">
                <a16:creationId xmlns:a16="http://schemas.microsoft.com/office/drawing/2014/main" id="{7B6E8DBA-C75F-788B-9FF4-6BDE8C6827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178000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7254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471582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321958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916978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813231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51294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510483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406228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215660"/>
            <a:ext cx="8169214" cy="931653"/>
          </a:xfrm>
        </p:spPr>
        <p:txBody>
          <a:bodyPr/>
          <a:lstStyle/>
          <a:p>
            <a:r>
              <a:rPr lang="en-US"/>
              <a:t>Click to edit Master title style</a:t>
            </a:r>
            <a:endParaRPr lang="en-US" dirty="0"/>
          </a:p>
        </p:txBody>
      </p:sp>
      <p:sp>
        <p:nvSpPr>
          <p:cNvPr id="3" name="Content Placeholder 2"/>
          <p:cNvSpPr>
            <a:spLocks noGrp="1"/>
          </p:cNvSpPr>
          <p:nvPr>
            <p:ph idx="1"/>
          </p:nvPr>
        </p:nvSpPr>
        <p:spPr>
          <a:xfrm>
            <a:off x="1563442" y="1418106"/>
            <a:ext cx="10018713" cy="435296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85896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52428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645" y="232913"/>
            <a:ext cx="8085011"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647645" y="1380226"/>
            <a:ext cx="4895055" cy="44167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02857" y="1380225"/>
            <a:ext cx="4895056" cy="44167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EAA831-C087-459D-BB24-C186D3DD65E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24885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56272" y="224287"/>
            <a:ext cx="8076384" cy="923026"/>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656272" y="1376932"/>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56271" y="2045270"/>
            <a:ext cx="4723095" cy="374592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07968" y="1376932"/>
            <a:ext cx="489505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2045270"/>
            <a:ext cx="4895056" cy="374592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AA831-C087-459D-BB24-C186D3DD65E1}"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38061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EAA831-C087-459D-BB24-C186D3DD65E1}"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24127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AA831-C087-459D-BB24-C186D3DD65E1}"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74407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20494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23806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7EAA831-C087-459D-BB24-C186D3DD65E1}" type="datetimeFigureOut">
              <a:rPr lang="en-US" smtClean="0"/>
              <a:t>1/25/2023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pic>
        <p:nvPicPr>
          <p:cNvPr id="15" name="Picture 14" descr="Icon&#10;&#10;Description automatically generated">
            <a:extLst>
              <a:ext uri="{FF2B5EF4-FFF2-40B4-BE49-F238E27FC236}">
                <a16:creationId xmlns:a16="http://schemas.microsoft.com/office/drawing/2014/main" id="{AF2C1FA4-6556-A1C0-ABEA-3AF9BE90348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24367429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1676400" y="1380068"/>
            <a:ext cx="9826623" cy="2616199"/>
          </a:xfrm>
        </p:spPr>
        <p:txBody>
          <a:bodyPr>
            <a:noAutofit/>
          </a:bodyPr>
          <a:lstStyle/>
          <a:p>
            <a:br>
              <a:rPr lang="en-US" sz="3600" dirty="0"/>
            </a:br>
            <a:r>
              <a:rPr lang="en-US" sz="3600" dirty="0"/>
              <a:t>Scope and Sequence for Physical Education</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a:xfrm>
            <a:off x="4641669" y="4253720"/>
            <a:ext cx="6861354" cy="1388534"/>
          </a:xfrm>
        </p:spPr>
        <p:txBody>
          <a:bodyPr>
            <a:normAutofit/>
          </a:bodyPr>
          <a:lstStyle/>
          <a:p>
            <a:endParaRPr lang="en-US" dirty="0"/>
          </a:p>
        </p:txBody>
      </p:sp>
    </p:spTree>
    <p:extLst>
      <p:ext uri="{BB962C8B-B14F-4D97-AF65-F5344CB8AC3E}">
        <p14:creationId xmlns:p14="http://schemas.microsoft.com/office/powerpoint/2010/main" val="213486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0" indent="0">
              <a:buNone/>
            </a:pPr>
            <a:r>
              <a:rPr lang="en-US" dirty="0"/>
              <a:t>1.	</a:t>
            </a:r>
            <a:r>
              <a:rPr lang="en-US" sz="2000" b="1" dirty="0"/>
              <a:t>Grade Level: </a:t>
            </a:r>
            <a:r>
              <a:rPr lang="en-US" sz="2000" dirty="0"/>
              <a:t>(Select the grade level for your Scope and Sequence)</a:t>
            </a:r>
          </a:p>
          <a:p>
            <a:pPr marL="0" indent="0">
              <a:buNone/>
            </a:pPr>
            <a:endParaRPr lang="en-US" dirty="0"/>
          </a:p>
          <a:p>
            <a:pPr marL="457200" indent="-457200">
              <a:buAutoNum type="arabicPeriod" startAt="2"/>
            </a:pPr>
            <a:r>
              <a:rPr lang="en-US" sz="2000" b="1" dirty="0"/>
              <a:t>Choose the Topic Area: </a:t>
            </a:r>
            <a:r>
              <a:rPr lang="en-US" sz="2000" dirty="0"/>
              <a:t>(Select one topic from the colored boxes, these topics areas of various colors and located on the left side of the outcomes document).</a:t>
            </a:r>
          </a:p>
          <a:p>
            <a:pPr marL="0" indent="0">
              <a:buNone/>
            </a:pPr>
            <a:endParaRPr lang="en-US" sz="2000" dirty="0"/>
          </a:p>
          <a:p>
            <a:pPr marL="0" indent="0">
              <a:buNone/>
            </a:pPr>
            <a:endParaRPr lang="en-US" dirty="0"/>
          </a:p>
          <a:p>
            <a:pPr marL="0" indent="0">
              <a:buNone/>
            </a:pPr>
            <a:r>
              <a:rPr lang="en-US" dirty="0"/>
              <a:t>3.	</a:t>
            </a:r>
            <a:r>
              <a:rPr lang="en-US" sz="2000" b="1" dirty="0"/>
              <a:t>Choose the Physical Literacy Component: </a:t>
            </a:r>
            <a:r>
              <a:rPr lang="en-US" sz="2000" dirty="0"/>
              <a:t>(List the name of each Physical Literacy Component)</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9" name="Table 9">
            <a:extLst>
              <a:ext uri="{FF2B5EF4-FFF2-40B4-BE49-F238E27FC236}">
                <a16:creationId xmlns:a16="http://schemas.microsoft.com/office/drawing/2014/main" id="{202C93B3-662B-7C5F-E081-14DFD3B9D9FC}"/>
              </a:ext>
            </a:extLst>
          </p:cNvPr>
          <p:cNvGraphicFramePr>
            <a:graphicFrameLocks noGrp="1"/>
          </p:cNvGraphicFramePr>
          <p:nvPr>
            <p:extLst>
              <p:ext uri="{D42A27DB-BD31-4B8C-83A1-F6EECF244321}">
                <p14:modId xmlns:p14="http://schemas.microsoft.com/office/powerpoint/2010/main" val="504547576"/>
              </p:ext>
            </p:extLst>
          </p:nvPr>
        </p:nvGraphicFramePr>
        <p:xfrm>
          <a:off x="2032000" y="1894114"/>
          <a:ext cx="8437732" cy="408819"/>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1065746269"/>
                    </a:ext>
                  </a:extLst>
                </a:gridCol>
              </a:tblGrid>
              <a:tr h="408819">
                <a:tc>
                  <a:txBody>
                    <a:bodyPr/>
                    <a:lstStyle/>
                    <a:p>
                      <a:r>
                        <a:rPr lang="en-US" dirty="0"/>
                        <a:t>Example:  10</a:t>
                      </a:r>
                      <a:r>
                        <a:rPr lang="en-US" baseline="30000" dirty="0"/>
                        <a:t>th</a:t>
                      </a:r>
                      <a:r>
                        <a:rPr lang="en-US" dirty="0"/>
                        <a:t> Grade </a:t>
                      </a:r>
                    </a:p>
                  </a:txBody>
                  <a:tcPr/>
                </a:tc>
                <a:extLst>
                  <a:ext uri="{0D108BD9-81ED-4DB2-BD59-A6C34878D82A}">
                    <a16:rowId xmlns:a16="http://schemas.microsoft.com/office/drawing/2014/main" val="197135170"/>
                  </a:ext>
                </a:extLst>
              </a:tr>
            </a:tbl>
          </a:graphicData>
        </a:graphic>
      </p:graphicFrame>
      <p:graphicFrame>
        <p:nvGraphicFramePr>
          <p:cNvPr id="10" name="Table 10">
            <a:extLst>
              <a:ext uri="{FF2B5EF4-FFF2-40B4-BE49-F238E27FC236}">
                <a16:creationId xmlns:a16="http://schemas.microsoft.com/office/drawing/2014/main" id="{98269159-4924-9A18-6830-169D32AC6C5F}"/>
              </a:ext>
            </a:extLst>
          </p:cNvPr>
          <p:cNvGraphicFramePr>
            <a:graphicFrameLocks noGrp="1"/>
          </p:cNvGraphicFramePr>
          <p:nvPr>
            <p:extLst>
              <p:ext uri="{D42A27DB-BD31-4B8C-83A1-F6EECF244321}">
                <p14:modId xmlns:p14="http://schemas.microsoft.com/office/powerpoint/2010/main" val="969602339"/>
              </p:ext>
            </p:extLst>
          </p:nvPr>
        </p:nvGraphicFramePr>
        <p:xfrm>
          <a:off x="2032000" y="3234267"/>
          <a:ext cx="8437732" cy="609600"/>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3534660438"/>
                    </a:ext>
                  </a:extLst>
                </a:gridCol>
              </a:tblGrid>
              <a:tr h="609600">
                <a:tc>
                  <a:txBody>
                    <a:bodyPr/>
                    <a:lstStyle/>
                    <a:p>
                      <a:r>
                        <a:rPr lang="en-US" sz="1600"/>
                        <a:t>Example 1:  </a:t>
                      </a:r>
                      <a:r>
                        <a:rPr lang="en-US" sz="1600" dirty="0"/>
                        <a:t>Specialized Skills Performance (from #1 Motor Skills 10-12)</a:t>
                      </a:r>
                    </a:p>
                    <a:p>
                      <a:r>
                        <a:rPr lang="en-US" sz="1600" dirty="0"/>
                        <a:t>Example 2:  Locomotor Movements (from #1 Motor Skills K-6)</a:t>
                      </a:r>
                    </a:p>
                  </a:txBody>
                  <a:tcPr/>
                </a:tc>
                <a:extLst>
                  <a:ext uri="{0D108BD9-81ED-4DB2-BD59-A6C34878D82A}">
                    <a16:rowId xmlns:a16="http://schemas.microsoft.com/office/drawing/2014/main" val="851776082"/>
                  </a:ext>
                </a:extLst>
              </a:tr>
            </a:tbl>
          </a:graphicData>
        </a:graphic>
      </p:graphicFrame>
      <p:graphicFrame>
        <p:nvGraphicFramePr>
          <p:cNvPr id="11" name="Table 11">
            <a:extLst>
              <a:ext uri="{FF2B5EF4-FFF2-40B4-BE49-F238E27FC236}">
                <a16:creationId xmlns:a16="http://schemas.microsoft.com/office/drawing/2014/main" id="{98096907-C3FA-BA45-8836-1437C0AAA6DD}"/>
              </a:ext>
            </a:extLst>
          </p:cNvPr>
          <p:cNvGraphicFramePr>
            <a:graphicFrameLocks noGrp="1"/>
          </p:cNvGraphicFramePr>
          <p:nvPr>
            <p:extLst>
              <p:ext uri="{D42A27DB-BD31-4B8C-83A1-F6EECF244321}">
                <p14:modId xmlns:p14="http://schemas.microsoft.com/office/powerpoint/2010/main" val="2853912730"/>
              </p:ext>
            </p:extLst>
          </p:nvPr>
        </p:nvGraphicFramePr>
        <p:xfrm>
          <a:off x="2032000" y="5096933"/>
          <a:ext cx="8437732" cy="1537131"/>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3213081693"/>
                    </a:ext>
                  </a:extLst>
                </a:gridCol>
              </a:tblGrid>
              <a:tr h="1537131">
                <a:tc>
                  <a:txBody>
                    <a:bodyPr/>
                    <a:lstStyle/>
                    <a:p>
                      <a:r>
                        <a:rPr lang="en-US" dirty="0"/>
                        <a:t>Example 1: #1 Motor Skills</a:t>
                      </a:r>
                    </a:p>
                    <a:p>
                      <a:r>
                        <a:rPr lang="en-US" dirty="0"/>
                        <a:t>Example 2: #2 Movement Concepts and Performance</a:t>
                      </a:r>
                    </a:p>
                    <a:p>
                      <a:r>
                        <a:rPr lang="en-US" dirty="0"/>
                        <a:t>Example 3: #3 Levels of Fitness</a:t>
                      </a:r>
                    </a:p>
                    <a:p>
                      <a:r>
                        <a:rPr lang="en-US" dirty="0"/>
                        <a:t>Example 4:#4 Cooperative Skills and Positive Behavior</a:t>
                      </a:r>
                    </a:p>
                    <a:p>
                      <a:r>
                        <a:rPr lang="en-US" dirty="0"/>
                        <a:t>Example 5: #5 Value of Physical Activity</a:t>
                      </a:r>
                    </a:p>
                  </a:txBody>
                  <a:tcPr/>
                </a:tc>
                <a:extLst>
                  <a:ext uri="{0D108BD9-81ED-4DB2-BD59-A6C34878D82A}">
                    <a16:rowId xmlns:a16="http://schemas.microsoft.com/office/drawing/2014/main" val="4087952433"/>
                  </a:ext>
                </a:extLst>
              </a:tr>
            </a:tbl>
          </a:graphicData>
        </a:graphic>
      </p:graphicFrame>
    </p:spTree>
    <p:extLst>
      <p:ext uri="{BB962C8B-B14F-4D97-AF65-F5344CB8AC3E}">
        <p14:creationId xmlns:p14="http://schemas.microsoft.com/office/powerpoint/2010/main" val="191527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457200" indent="-457200">
              <a:buFont typeface="+mj-lt"/>
              <a:buAutoNum type="arabicPeriod" startAt="4"/>
            </a:pPr>
            <a:r>
              <a:rPr lang="en-US" sz="2000" b="1" dirty="0"/>
              <a:t>Choose Outcomes (List all Outcomes for each lesson-Be Realistic):  </a:t>
            </a:r>
            <a:r>
              <a:rPr lang="en-US" sz="2000" dirty="0"/>
              <a:t>(List outcomes from each topics you want to include in your unit.  You may choose outcomes from one topic or several topics.  It may help to list the topic and the appropriate outcomes together).</a:t>
            </a:r>
          </a:p>
          <a:p>
            <a:pPr marL="457200" indent="-457200">
              <a:buFont typeface="+mj-lt"/>
              <a:buAutoNum type="arabicPeriod" startAt="4"/>
            </a:pPr>
            <a:endParaRPr lang="en-US" dirty="0"/>
          </a:p>
          <a:p>
            <a:pPr marL="457200" indent="-457200">
              <a:buFont typeface="+mj-lt"/>
              <a:buAutoNum type="arabicPeriod" startAt="4"/>
            </a:pPr>
            <a:endParaRPr lang="en-US" dirty="0"/>
          </a:p>
          <a:p>
            <a:pPr marL="457200" indent="-457200">
              <a:buFont typeface="+mj-lt"/>
              <a:buAutoNum type="arabicPeriod" startAt="4"/>
            </a:pPr>
            <a:r>
              <a:rPr lang="en-US" sz="2000" b="1" dirty="0"/>
              <a:t>Scope &amp; Sequence of Skill-Based Outcomes &amp; Activity for each lesson:  </a:t>
            </a:r>
            <a:r>
              <a:rPr lang="en-US" sz="2000" dirty="0"/>
              <a:t>Enter the chosen outcomes from number 4 and place them in order to when you would teach them to your students.  In the box to the right list skills and/or activities you would teach to align with the outcome selected.</a:t>
            </a:r>
            <a:endParaRPr lang="en-US" sz="2000" b="1" dirty="0"/>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9" name="Table 9">
            <a:extLst>
              <a:ext uri="{FF2B5EF4-FFF2-40B4-BE49-F238E27FC236}">
                <a16:creationId xmlns:a16="http://schemas.microsoft.com/office/drawing/2014/main" id="{202C93B3-662B-7C5F-E081-14DFD3B9D9FC}"/>
              </a:ext>
            </a:extLst>
          </p:cNvPr>
          <p:cNvGraphicFramePr>
            <a:graphicFrameLocks noGrp="1"/>
          </p:cNvGraphicFramePr>
          <p:nvPr>
            <p:extLst>
              <p:ext uri="{D42A27DB-BD31-4B8C-83A1-F6EECF244321}">
                <p14:modId xmlns:p14="http://schemas.microsoft.com/office/powerpoint/2010/main" val="2574884142"/>
              </p:ext>
            </p:extLst>
          </p:nvPr>
        </p:nvGraphicFramePr>
        <p:xfrm>
          <a:off x="2032000" y="2392680"/>
          <a:ext cx="9718040" cy="914400"/>
        </p:xfrm>
        <a:graphic>
          <a:graphicData uri="http://schemas.openxmlformats.org/drawingml/2006/table">
            <a:tbl>
              <a:tblPr firstRow="1" bandRow="1">
                <a:tableStyleId>{5C22544A-7EE6-4342-B048-85BDC9FD1C3A}</a:tableStyleId>
              </a:tblPr>
              <a:tblGrid>
                <a:gridCol w="9718040">
                  <a:extLst>
                    <a:ext uri="{9D8B030D-6E8A-4147-A177-3AD203B41FA5}">
                      <a16:colId xmlns:a16="http://schemas.microsoft.com/office/drawing/2014/main" val="1065746269"/>
                    </a:ext>
                  </a:extLst>
                </a:gridCol>
              </a:tblGrid>
              <a:tr h="899160">
                <a:tc>
                  <a:txBody>
                    <a:bodyPr/>
                    <a:lstStyle/>
                    <a:p>
                      <a:r>
                        <a:rPr lang="en-US" dirty="0"/>
                        <a:t>Example 1:  </a:t>
                      </a:r>
                      <a:r>
                        <a:rPr lang="en-US" u="sng" dirty="0"/>
                        <a:t>Combined movement skills and patterns- </a:t>
                      </a:r>
                      <a:r>
                        <a:rPr lang="en-US" b="0" dirty="0"/>
                        <a:t>Individually performs specialized skills in a variety of movement forms </a:t>
                      </a:r>
                      <a:r>
                        <a:rPr lang="en-US" b="0" dirty="0" err="1"/>
                        <a:t>consistantly</a:t>
                      </a:r>
                      <a:r>
                        <a:rPr lang="en-US" b="0" dirty="0"/>
                        <a:t> (e.g., outdoor pursuits, recreational activities and individual-performance activities).</a:t>
                      </a:r>
                    </a:p>
                  </a:txBody>
                  <a:tcPr/>
                </a:tc>
                <a:extLst>
                  <a:ext uri="{0D108BD9-81ED-4DB2-BD59-A6C34878D82A}">
                    <a16:rowId xmlns:a16="http://schemas.microsoft.com/office/drawing/2014/main" val="197135170"/>
                  </a:ext>
                </a:extLst>
              </a:tr>
            </a:tbl>
          </a:graphicData>
        </a:graphic>
      </p:graphicFrame>
      <p:graphicFrame>
        <p:nvGraphicFramePr>
          <p:cNvPr id="5" name="Table 5">
            <a:extLst>
              <a:ext uri="{FF2B5EF4-FFF2-40B4-BE49-F238E27FC236}">
                <a16:creationId xmlns:a16="http://schemas.microsoft.com/office/drawing/2014/main" id="{BD1DD6E5-7462-D426-9E67-21ADDC9D66C1}"/>
              </a:ext>
            </a:extLst>
          </p:cNvPr>
          <p:cNvGraphicFramePr>
            <a:graphicFrameLocks noGrp="1"/>
          </p:cNvGraphicFramePr>
          <p:nvPr>
            <p:extLst>
              <p:ext uri="{D42A27DB-BD31-4B8C-83A1-F6EECF244321}">
                <p14:modId xmlns:p14="http://schemas.microsoft.com/office/powerpoint/2010/main" val="3688404019"/>
              </p:ext>
            </p:extLst>
          </p:nvPr>
        </p:nvGraphicFramePr>
        <p:xfrm>
          <a:off x="2032000" y="4876800"/>
          <a:ext cx="9672320" cy="1676400"/>
        </p:xfrm>
        <a:graphic>
          <a:graphicData uri="http://schemas.openxmlformats.org/drawingml/2006/table">
            <a:tbl>
              <a:tblPr firstRow="1" bandRow="1">
                <a:tableStyleId>{5C22544A-7EE6-4342-B048-85BDC9FD1C3A}</a:tableStyleId>
              </a:tblPr>
              <a:tblGrid>
                <a:gridCol w="5344160">
                  <a:extLst>
                    <a:ext uri="{9D8B030D-6E8A-4147-A177-3AD203B41FA5}">
                      <a16:colId xmlns:a16="http://schemas.microsoft.com/office/drawing/2014/main" val="2220815737"/>
                    </a:ext>
                  </a:extLst>
                </a:gridCol>
                <a:gridCol w="4328160">
                  <a:extLst>
                    <a:ext uri="{9D8B030D-6E8A-4147-A177-3AD203B41FA5}">
                      <a16:colId xmlns:a16="http://schemas.microsoft.com/office/drawing/2014/main" val="420848279"/>
                    </a:ext>
                  </a:extLst>
                </a:gridCol>
              </a:tblGrid>
              <a:tr h="315965">
                <a:tc>
                  <a:txBody>
                    <a:bodyPr/>
                    <a:lstStyle/>
                    <a:p>
                      <a:r>
                        <a:rPr lang="en-US" dirty="0"/>
                        <a:t>Lesson 1 Outcome(s)</a:t>
                      </a:r>
                    </a:p>
                  </a:txBody>
                  <a:tcPr/>
                </a:tc>
                <a:tc>
                  <a:txBody>
                    <a:bodyPr/>
                    <a:lstStyle/>
                    <a:p>
                      <a:r>
                        <a:rPr lang="en-US" dirty="0"/>
                        <a:t>Lesson 1 Activity</a:t>
                      </a:r>
                    </a:p>
                  </a:txBody>
                  <a:tcPr/>
                </a:tc>
                <a:extLst>
                  <a:ext uri="{0D108BD9-81ED-4DB2-BD59-A6C34878D82A}">
                    <a16:rowId xmlns:a16="http://schemas.microsoft.com/office/drawing/2014/main" val="3604936330"/>
                  </a:ext>
                </a:extLst>
              </a:tr>
              <a:tr h="12346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Example 1:  </a:t>
                      </a:r>
                      <a:r>
                        <a:rPr lang="en-US" sz="1600" u="sng" dirty="0"/>
                        <a:t>Combined movement skills and patterns- </a:t>
                      </a:r>
                      <a:r>
                        <a:rPr lang="en-US" sz="1600" b="0" dirty="0"/>
                        <a:t>Individually performs specialized skills in a variety of movement forms consistently (e.g., outdoor pursuits, recreational activities and individual-performance activities).</a:t>
                      </a:r>
                    </a:p>
                    <a:p>
                      <a:endParaRPr lang="en-US" sz="1600" dirty="0"/>
                    </a:p>
                  </a:txBody>
                  <a:tcPr/>
                </a:tc>
                <a:tc>
                  <a:txBody>
                    <a:bodyPr/>
                    <a:lstStyle/>
                    <a:p>
                      <a:r>
                        <a:rPr lang="en-US" sz="1600" dirty="0"/>
                        <a:t>Introduction to Mountain Biking</a:t>
                      </a:r>
                    </a:p>
                    <a:p>
                      <a:r>
                        <a:rPr lang="en-US" sz="1600" dirty="0"/>
                        <a:t>Check equipment</a:t>
                      </a:r>
                    </a:p>
                    <a:p>
                      <a:r>
                        <a:rPr lang="en-US" sz="1600" dirty="0"/>
                        <a:t>15-minute trail ride</a:t>
                      </a:r>
                    </a:p>
                  </a:txBody>
                  <a:tcPr/>
                </a:tc>
                <a:extLst>
                  <a:ext uri="{0D108BD9-81ED-4DB2-BD59-A6C34878D82A}">
                    <a16:rowId xmlns:a16="http://schemas.microsoft.com/office/drawing/2014/main" val="447425864"/>
                  </a:ext>
                </a:extLst>
              </a:tr>
            </a:tbl>
          </a:graphicData>
        </a:graphic>
      </p:graphicFrame>
    </p:spTree>
    <p:extLst>
      <p:ext uri="{BB962C8B-B14F-4D97-AF65-F5344CB8AC3E}">
        <p14:creationId xmlns:p14="http://schemas.microsoft.com/office/powerpoint/2010/main" val="367138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457200" indent="-457200">
              <a:buFont typeface="+mj-lt"/>
              <a:buAutoNum type="arabicPeriod" startAt="6"/>
            </a:pPr>
            <a:r>
              <a:rPr lang="en-US" sz="2000" b="1" dirty="0"/>
              <a:t>Assessment of Skill-Based Outcomes:  How do you know the student was successful?  </a:t>
            </a:r>
            <a:r>
              <a:rPr lang="en-US" sz="2000" dirty="0"/>
              <a:t>(Provide examples of formative and summative assessments you may use for your selected unit).</a:t>
            </a:r>
          </a:p>
          <a:p>
            <a:pPr marL="457200" indent="-457200">
              <a:buFont typeface="+mj-lt"/>
              <a:buAutoNum type="arabicPeriod" startAt="6"/>
            </a:pPr>
            <a:endParaRPr lang="en-US" dirty="0"/>
          </a:p>
          <a:p>
            <a:pPr marL="457200" indent="-457200">
              <a:buFont typeface="+mj-lt"/>
              <a:buAutoNum type="arabicPeriod" startAt="6"/>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6" name="Table 6">
            <a:extLst>
              <a:ext uri="{FF2B5EF4-FFF2-40B4-BE49-F238E27FC236}">
                <a16:creationId xmlns:a16="http://schemas.microsoft.com/office/drawing/2014/main" id="{6D87FF3A-199B-B790-A1F1-884451E1457E}"/>
              </a:ext>
            </a:extLst>
          </p:cNvPr>
          <p:cNvGraphicFramePr>
            <a:graphicFrameLocks noGrp="1"/>
          </p:cNvGraphicFramePr>
          <p:nvPr>
            <p:extLst>
              <p:ext uri="{D42A27DB-BD31-4B8C-83A1-F6EECF244321}">
                <p14:modId xmlns:p14="http://schemas.microsoft.com/office/powerpoint/2010/main" val="2843790834"/>
              </p:ext>
            </p:extLst>
          </p:nvPr>
        </p:nvGraphicFramePr>
        <p:xfrm>
          <a:off x="2032000" y="3428999"/>
          <a:ext cx="8128000" cy="2626564"/>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778378329"/>
                    </a:ext>
                  </a:extLst>
                </a:gridCol>
              </a:tblGrid>
              <a:tr h="656641">
                <a:tc>
                  <a:txBody>
                    <a:bodyPr/>
                    <a:lstStyle/>
                    <a:p>
                      <a:r>
                        <a:rPr lang="en-US" dirty="0"/>
                        <a:t>Formative:</a:t>
                      </a:r>
                    </a:p>
                  </a:txBody>
                  <a:tcPr/>
                </a:tc>
                <a:extLst>
                  <a:ext uri="{0D108BD9-81ED-4DB2-BD59-A6C34878D82A}">
                    <a16:rowId xmlns:a16="http://schemas.microsoft.com/office/drawing/2014/main" val="1961480346"/>
                  </a:ext>
                </a:extLst>
              </a:tr>
              <a:tr h="656641">
                <a:tc>
                  <a:txBody>
                    <a:bodyPr/>
                    <a:lstStyle/>
                    <a:p>
                      <a:r>
                        <a:rPr lang="en-US" dirty="0"/>
                        <a:t>Checklist, Bell Ringer, Lead up games</a:t>
                      </a:r>
                    </a:p>
                  </a:txBody>
                  <a:tcPr/>
                </a:tc>
                <a:extLst>
                  <a:ext uri="{0D108BD9-81ED-4DB2-BD59-A6C34878D82A}">
                    <a16:rowId xmlns:a16="http://schemas.microsoft.com/office/drawing/2014/main" val="2519205454"/>
                  </a:ext>
                </a:extLst>
              </a:tr>
              <a:tr h="656641">
                <a:tc>
                  <a:txBody>
                    <a:bodyPr/>
                    <a:lstStyle/>
                    <a:p>
                      <a:r>
                        <a:rPr lang="en-US" b="1" dirty="0"/>
                        <a:t>Summative:</a:t>
                      </a:r>
                    </a:p>
                  </a:txBody>
                  <a:tcPr/>
                </a:tc>
                <a:extLst>
                  <a:ext uri="{0D108BD9-81ED-4DB2-BD59-A6C34878D82A}">
                    <a16:rowId xmlns:a16="http://schemas.microsoft.com/office/drawing/2014/main" val="4043760996"/>
                  </a:ext>
                </a:extLst>
              </a:tr>
              <a:tr h="656641">
                <a:tc>
                  <a:txBody>
                    <a:bodyPr/>
                    <a:lstStyle/>
                    <a:p>
                      <a:r>
                        <a:rPr lang="en-US" dirty="0"/>
                        <a:t>Fitness Journal, Pre and Post Test on Skills,</a:t>
                      </a:r>
                    </a:p>
                  </a:txBody>
                  <a:tcPr/>
                </a:tc>
                <a:extLst>
                  <a:ext uri="{0D108BD9-81ED-4DB2-BD59-A6C34878D82A}">
                    <a16:rowId xmlns:a16="http://schemas.microsoft.com/office/drawing/2014/main" val="1371581427"/>
                  </a:ext>
                </a:extLst>
              </a:tr>
            </a:tbl>
          </a:graphicData>
        </a:graphic>
      </p:graphicFrame>
    </p:spTree>
    <p:extLst>
      <p:ext uri="{BB962C8B-B14F-4D97-AF65-F5344CB8AC3E}">
        <p14:creationId xmlns:p14="http://schemas.microsoft.com/office/powerpoint/2010/main" val="387608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normAutofit fontScale="90000"/>
          </a:bodyPr>
          <a:lstStyle/>
          <a:p>
            <a:r>
              <a:rPr lang="en-US"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3895407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Theme1" id="{E4999321-706C-4E89-8663-09C9FBAB5F82}" vid="{619A3898-A7E2-4CF4-8922-21EECEDA0D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35372</TotalTime>
  <Words>491</Words>
  <Application>Microsoft Office PowerPoint</Application>
  <PresentationFormat>Widescreen</PresentationFormat>
  <Paragraphs>70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Theme1</vt:lpstr>
      <vt:lpstr> Scope and Sequence for Physical Education</vt:lpstr>
      <vt:lpstr>Physical Education</vt:lpstr>
      <vt:lpstr>Physical Education</vt:lpstr>
      <vt:lpstr>Physical Education</vt:lpstr>
      <vt:lpstr>HPED PIC Committee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Health and Physical Education  PreK-12 Knowledge and Skills-Based Outcomes</dc:title>
  <dc:creator>Rudella, Jennifer L. (jlr1147)</dc:creator>
  <cp:lastModifiedBy>Slotterback, Nicholas</cp:lastModifiedBy>
  <cp:revision>9</cp:revision>
  <dcterms:created xsi:type="dcterms:W3CDTF">2022-02-21T13:44:55Z</dcterms:created>
  <dcterms:modified xsi:type="dcterms:W3CDTF">2023-01-25T14:46:23Z</dcterms:modified>
</cp:coreProperties>
</file>