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22" r:id="rId4"/>
    <p:sldId id="263" r:id="rId5"/>
    <p:sldId id="305" r:id="rId6"/>
    <p:sldId id="304" r:id="rId7"/>
    <p:sldId id="323" r:id="rId8"/>
    <p:sldId id="306" r:id="rId9"/>
    <p:sldId id="329" r:id="rId10"/>
    <p:sldId id="296" r:id="rId11"/>
    <p:sldId id="326" r:id="rId12"/>
    <p:sldId id="327" r:id="rId13"/>
    <p:sldId id="258" r:id="rId14"/>
    <p:sldId id="330" r:id="rId15"/>
    <p:sldId id="264" r:id="rId16"/>
    <p:sldId id="276" r:id="rId17"/>
    <p:sldId id="328" r:id="rId18"/>
    <p:sldId id="303" r:id="rId19"/>
    <p:sldId id="297" r:id="rId20"/>
    <p:sldId id="298" r:id="rId21"/>
    <p:sldId id="319" r:id="rId22"/>
    <p:sldId id="321" r:id="rId23"/>
    <p:sldId id="31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987B00-3FB6-4233-8DAC-2CD095930906}" v="2" dt="2023-01-23T21:03:27.959"/>
    <p1510:client id="{C60A2E51-4A3F-42EC-9256-08F353A00604}" v="2" dt="2023-01-23T17:43:05.3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47" d="100"/>
          <a:sy n="47" d="100"/>
        </p:scale>
        <p:origin x="53" y="8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otterback, Nicholas" userId="a2a00ce8-d24c-49fb-8443-756b7d0fe616" providerId="ADAL" clId="{0C987B00-3FB6-4233-8DAC-2CD095930906}"/>
    <pc:docChg chg="custSel addSld delSld modSld">
      <pc:chgData name="Slotterback, Nicholas" userId="a2a00ce8-d24c-49fb-8443-756b7d0fe616" providerId="ADAL" clId="{0C987B00-3FB6-4233-8DAC-2CD095930906}" dt="2023-01-23T21:03:32.010" v="10" actId="47"/>
      <pc:docMkLst>
        <pc:docMk/>
      </pc:docMkLst>
      <pc:sldChg chg="del">
        <pc:chgData name="Slotterback, Nicholas" userId="a2a00ce8-d24c-49fb-8443-756b7d0fe616" providerId="ADAL" clId="{0C987B00-3FB6-4233-8DAC-2CD095930906}" dt="2023-01-23T21:02:30.244" v="1" actId="47"/>
        <pc:sldMkLst>
          <pc:docMk/>
          <pc:sldMk cId="1181565079" sldId="301"/>
        </pc:sldMkLst>
      </pc:sldChg>
      <pc:sldChg chg="del">
        <pc:chgData name="Slotterback, Nicholas" userId="a2a00ce8-d24c-49fb-8443-756b7d0fe616" providerId="ADAL" clId="{0C987B00-3FB6-4233-8DAC-2CD095930906}" dt="2023-01-23T21:03:32.010" v="10" actId="47"/>
        <pc:sldMkLst>
          <pc:docMk/>
          <pc:sldMk cId="788209037" sldId="302"/>
        </pc:sldMkLst>
      </pc:sldChg>
      <pc:sldChg chg="delSp modSp mod">
        <pc:chgData name="Slotterback, Nicholas" userId="a2a00ce8-d24c-49fb-8443-756b7d0fe616" providerId="ADAL" clId="{0C987B00-3FB6-4233-8DAC-2CD095930906}" dt="2023-01-23T21:02:57.761" v="8" actId="478"/>
        <pc:sldMkLst>
          <pc:docMk/>
          <pc:sldMk cId="3027324984" sldId="327"/>
        </pc:sldMkLst>
        <pc:spChg chg="del mod">
          <ac:chgData name="Slotterback, Nicholas" userId="a2a00ce8-d24c-49fb-8443-756b7d0fe616" providerId="ADAL" clId="{0C987B00-3FB6-4233-8DAC-2CD095930906}" dt="2023-01-23T21:02:57.761" v="8" actId="478"/>
          <ac:spMkLst>
            <pc:docMk/>
            <pc:sldMk cId="3027324984" sldId="327"/>
            <ac:spMk id="6" creationId="{3E4B95DC-A140-D554-2E7A-1239B9061935}"/>
          </ac:spMkLst>
        </pc:spChg>
        <pc:spChg chg="del mod">
          <ac:chgData name="Slotterback, Nicholas" userId="a2a00ce8-d24c-49fb-8443-756b7d0fe616" providerId="ADAL" clId="{0C987B00-3FB6-4233-8DAC-2CD095930906}" dt="2023-01-23T21:02:51.074" v="6" actId="478"/>
          <ac:spMkLst>
            <pc:docMk/>
            <pc:sldMk cId="3027324984" sldId="327"/>
            <ac:spMk id="11" creationId="{A4E9DA03-5801-D947-6832-4333E4A28022}"/>
          </ac:spMkLst>
        </pc:spChg>
      </pc:sldChg>
      <pc:sldChg chg="add">
        <pc:chgData name="Slotterback, Nicholas" userId="a2a00ce8-d24c-49fb-8443-756b7d0fe616" providerId="ADAL" clId="{0C987B00-3FB6-4233-8DAC-2CD095930906}" dt="2023-01-23T21:02:24.928" v="0"/>
        <pc:sldMkLst>
          <pc:docMk/>
          <pc:sldMk cId="532391815" sldId="329"/>
        </pc:sldMkLst>
      </pc:sldChg>
      <pc:sldChg chg="add">
        <pc:chgData name="Slotterback, Nicholas" userId="a2a00ce8-d24c-49fb-8443-756b7d0fe616" providerId="ADAL" clId="{0C987B00-3FB6-4233-8DAC-2CD095930906}" dt="2023-01-23T21:03:27.959" v="9"/>
        <pc:sldMkLst>
          <pc:docMk/>
          <pc:sldMk cId="2326796343" sldId="330"/>
        </pc:sldMkLst>
      </pc:sldChg>
    </pc:docChg>
  </pc:docChgLst>
  <pc:docChgLst>
    <pc:chgData name="Jennifer Rudella" userId="feff42b6-2567-4200-9a25-d606891f7d29" providerId="ADAL" clId="{C60A2E51-4A3F-42EC-9256-08F353A00604}"/>
    <pc:docChg chg="undo redo custSel addSld delSld modSld">
      <pc:chgData name="Jennifer Rudella" userId="feff42b6-2567-4200-9a25-d606891f7d29" providerId="ADAL" clId="{C60A2E51-4A3F-42EC-9256-08F353A00604}" dt="2023-01-23T17:46:58.832" v="35" actId="1076"/>
      <pc:docMkLst>
        <pc:docMk/>
      </pc:docMkLst>
      <pc:sldChg chg="addSp delSp modSp mod">
        <pc:chgData name="Jennifer Rudella" userId="feff42b6-2567-4200-9a25-d606891f7d29" providerId="ADAL" clId="{C60A2E51-4A3F-42EC-9256-08F353A00604}" dt="2023-01-23T17:45:15.949" v="24" actId="1076"/>
        <pc:sldMkLst>
          <pc:docMk/>
          <pc:sldMk cId="3089293109" sldId="258"/>
        </pc:sldMkLst>
        <pc:spChg chg="mod">
          <ac:chgData name="Jennifer Rudella" userId="feff42b6-2567-4200-9a25-d606891f7d29" providerId="ADAL" clId="{C60A2E51-4A3F-42EC-9256-08F353A00604}" dt="2023-01-23T17:45:13.236" v="23" actId="1076"/>
          <ac:spMkLst>
            <pc:docMk/>
            <pc:sldMk cId="3089293109" sldId="258"/>
            <ac:spMk id="3" creationId="{2B57B482-DCB3-F881-9897-569DEADDEAF6}"/>
          </ac:spMkLst>
        </pc:spChg>
        <pc:picChg chg="add mod">
          <ac:chgData name="Jennifer Rudella" userId="feff42b6-2567-4200-9a25-d606891f7d29" providerId="ADAL" clId="{C60A2E51-4A3F-42EC-9256-08F353A00604}" dt="2023-01-23T17:45:15.949" v="24" actId="1076"/>
          <ac:picMkLst>
            <pc:docMk/>
            <pc:sldMk cId="3089293109" sldId="258"/>
            <ac:picMk id="5" creationId="{25996768-C4BE-7C8D-ED0E-217590E42E3F}"/>
          </ac:picMkLst>
        </pc:picChg>
        <pc:picChg chg="add mod">
          <ac:chgData name="Jennifer Rudella" userId="feff42b6-2567-4200-9a25-d606891f7d29" providerId="ADAL" clId="{C60A2E51-4A3F-42EC-9256-08F353A00604}" dt="2023-01-23T17:45:07.054" v="20" actId="1076"/>
          <ac:picMkLst>
            <pc:docMk/>
            <pc:sldMk cId="3089293109" sldId="258"/>
            <ac:picMk id="7" creationId="{FA3F6B31-B361-EAC6-5B12-2AF374AA504E}"/>
          </ac:picMkLst>
        </pc:picChg>
        <pc:picChg chg="add del">
          <ac:chgData name="Jennifer Rudella" userId="feff42b6-2567-4200-9a25-d606891f7d29" providerId="ADAL" clId="{C60A2E51-4A3F-42EC-9256-08F353A00604}" dt="2023-01-23T17:43:50.870" v="12" actId="478"/>
          <ac:picMkLst>
            <pc:docMk/>
            <pc:sldMk cId="3089293109" sldId="258"/>
            <ac:picMk id="9" creationId="{46658C53-C1DE-4E98-5C71-E4CDD8667E69}"/>
          </ac:picMkLst>
        </pc:picChg>
        <pc:picChg chg="add del">
          <ac:chgData name="Jennifer Rudella" userId="feff42b6-2567-4200-9a25-d606891f7d29" providerId="ADAL" clId="{C60A2E51-4A3F-42EC-9256-08F353A00604}" dt="2023-01-23T17:43:51.382" v="13" actId="478"/>
          <ac:picMkLst>
            <pc:docMk/>
            <pc:sldMk cId="3089293109" sldId="258"/>
            <ac:picMk id="11" creationId="{9890A13D-2618-2A0C-0955-63F5AB2723C6}"/>
          </ac:picMkLst>
        </pc:picChg>
      </pc:sldChg>
      <pc:sldChg chg="del">
        <pc:chgData name="Jennifer Rudella" userId="feff42b6-2567-4200-9a25-d606891f7d29" providerId="ADAL" clId="{C60A2E51-4A3F-42EC-9256-08F353A00604}" dt="2023-01-23T17:42:34.262" v="2" actId="47"/>
        <pc:sldMkLst>
          <pc:docMk/>
          <pc:sldMk cId="1701931064" sldId="275"/>
        </pc:sldMkLst>
      </pc:sldChg>
      <pc:sldChg chg="add">
        <pc:chgData name="Jennifer Rudella" userId="feff42b6-2567-4200-9a25-d606891f7d29" providerId="ADAL" clId="{C60A2E51-4A3F-42EC-9256-08F353A00604}" dt="2023-01-23T17:43:05.321" v="5"/>
        <pc:sldMkLst>
          <pc:docMk/>
          <pc:sldMk cId="2535922670" sldId="276"/>
        </pc:sldMkLst>
      </pc:sldChg>
      <pc:sldChg chg="add del">
        <pc:chgData name="Jennifer Rudella" userId="feff42b6-2567-4200-9a25-d606891f7d29" providerId="ADAL" clId="{C60A2E51-4A3F-42EC-9256-08F353A00604}" dt="2023-01-23T17:43:09.424" v="7" actId="47"/>
        <pc:sldMkLst>
          <pc:docMk/>
          <pc:sldMk cId="4086454480" sldId="277"/>
        </pc:sldMkLst>
      </pc:sldChg>
      <pc:sldChg chg="addSp delSp modSp mod">
        <pc:chgData name="Jennifer Rudella" userId="feff42b6-2567-4200-9a25-d606891f7d29" providerId="ADAL" clId="{C60A2E51-4A3F-42EC-9256-08F353A00604}" dt="2023-01-23T17:46:58.832" v="35" actId="1076"/>
        <pc:sldMkLst>
          <pc:docMk/>
          <pc:sldMk cId="2003916854" sldId="303"/>
        </pc:sldMkLst>
        <pc:spChg chg="add del mod">
          <ac:chgData name="Jennifer Rudella" userId="feff42b6-2567-4200-9a25-d606891f7d29" providerId="ADAL" clId="{C60A2E51-4A3F-42EC-9256-08F353A00604}" dt="2023-01-23T17:46:51.259" v="30" actId="478"/>
          <ac:spMkLst>
            <pc:docMk/>
            <pc:sldMk cId="2003916854" sldId="303"/>
            <ac:spMk id="6" creationId="{6F38EB48-A527-C6C5-1C8A-0C53AA5EB982}"/>
          </ac:spMkLst>
        </pc:spChg>
        <pc:picChg chg="del">
          <ac:chgData name="Jennifer Rudella" userId="feff42b6-2567-4200-9a25-d606891f7d29" providerId="ADAL" clId="{C60A2E51-4A3F-42EC-9256-08F353A00604}" dt="2023-01-23T17:46:29.306" v="26" actId="478"/>
          <ac:picMkLst>
            <pc:docMk/>
            <pc:sldMk cId="2003916854" sldId="303"/>
            <ac:picMk id="5" creationId="{88DBD46A-5474-7233-207E-7CD9524B3965}"/>
          </ac:picMkLst>
        </pc:picChg>
        <pc:picChg chg="del">
          <ac:chgData name="Jennifer Rudella" userId="feff42b6-2567-4200-9a25-d606891f7d29" providerId="ADAL" clId="{C60A2E51-4A3F-42EC-9256-08F353A00604}" dt="2023-01-23T17:46:52.433" v="31" actId="478"/>
          <ac:picMkLst>
            <pc:docMk/>
            <pc:sldMk cId="2003916854" sldId="303"/>
            <ac:picMk id="7" creationId="{AD37DD83-ED38-6C91-86CB-756C137D0484}"/>
          </ac:picMkLst>
        </pc:picChg>
        <pc:picChg chg="add mod">
          <ac:chgData name="Jennifer Rudella" userId="feff42b6-2567-4200-9a25-d606891f7d29" providerId="ADAL" clId="{C60A2E51-4A3F-42EC-9256-08F353A00604}" dt="2023-01-23T17:46:32" v="28" actId="1076"/>
          <ac:picMkLst>
            <pc:docMk/>
            <pc:sldMk cId="2003916854" sldId="303"/>
            <ac:picMk id="9" creationId="{487395DE-5487-5AB3-E6D8-B7AC37504D16}"/>
          </ac:picMkLst>
        </pc:picChg>
        <pc:picChg chg="add mod">
          <ac:chgData name="Jennifer Rudella" userId="feff42b6-2567-4200-9a25-d606891f7d29" providerId="ADAL" clId="{C60A2E51-4A3F-42EC-9256-08F353A00604}" dt="2023-01-23T17:46:58.832" v="35" actId="1076"/>
          <ac:picMkLst>
            <pc:docMk/>
            <pc:sldMk cId="2003916854" sldId="303"/>
            <ac:picMk id="11" creationId="{3C32E704-1042-7160-636F-91F841947305}"/>
          </ac:picMkLst>
        </pc:picChg>
      </pc:sldChg>
      <pc:sldChg chg="del">
        <pc:chgData name="Jennifer Rudella" userId="feff42b6-2567-4200-9a25-d606891f7d29" providerId="ADAL" clId="{C60A2E51-4A3F-42EC-9256-08F353A00604}" dt="2023-01-23T17:42:32.156" v="1" actId="47"/>
        <pc:sldMkLst>
          <pc:docMk/>
          <pc:sldMk cId="1449137360" sldId="309"/>
        </pc:sldMkLst>
      </pc:sldChg>
      <pc:sldChg chg="del">
        <pc:chgData name="Jennifer Rudella" userId="feff42b6-2567-4200-9a25-d606891f7d29" providerId="ADAL" clId="{C60A2E51-4A3F-42EC-9256-08F353A00604}" dt="2023-01-23T17:45:39.213" v="25" actId="47"/>
        <pc:sldMkLst>
          <pc:docMk/>
          <pc:sldMk cId="3513401336" sldId="324"/>
        </pc:sldMkLst>
      </pc:sldChg>
      <pc:sldChg chg="add del">
        <pc:chgData name="Jennifer Rudella" userId="feff42b6-2567-4200-9a25-d606891f7d29" providerId="ADAL" clId="{C60A2E51-4A3F-42EC-9256-08F353A00604}" dt="2023-01-23T17:43:07.827" v="6" actId="47"/>
        <pc:sldMkLst>
          <pc:docMk/>
          <pc:sldMk cId="4221979951" sldId="325"/>
        </pc:sldMkLst>
      </pc:sldChg>
      <pc:sldChg chg="add">
        <pc:chgData name="Jennifer Rudella" userId="feff42b6-2567-4200-9a25-d606891f7d29" providerId="ADAL" clId="{C60A2E51-4A3F-42EC-9256-08F353A00604}" dt="2023-01-23T17:42:30.083" v="0"/>
        <pc:sldMkLst>
          <pc:docMk/>
          <pc:sldMk cId="2055040663" sldId="326"/>
        </pc:sldMkLst>
      </pc:sldChg>
      <pc:sldChg chg="add setBg">
        <pc:chgData name="Jennifer Rudella" userId="feff42b6-2567-4200-9a25-d606891f7d29" providerId="ADAL" clId="{C60A2E51-4A3F-42EC-9256-08F353A00604}" dt="2023-01-23T17:42:30.083" v="0"/>
        <pc:sldMkLst>
          <pc:docMk/>
          <pc:sldMk cId="3027324984" sldId="327"/>
        </pc:sldMkLst>
      </pc:sldChg>
      <pc:sldChg chg="add">
        <pc:chgData name="Jennifer Rudella" userId="feff42b6-2567-4200-9a25-d606891f7d29" providerId="ADAL" clId="{C60A2E51-4A3F-42EC-9256-08F353A00604}" dt="2023-01-23T17:43:05.321" v="5"/>
        <pc:sldMkLst>
          <pc:docMk/>
          <pc:sldMk cId="763984487" sldId="328"/>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5E899E-9A5F-4C9C-BE80-87CEA11D9108}" type="datetimeFigureOut">
              <a:rPr lang="en-US" smtClean="0"/>
              <a:t>1/23/2023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pic>
        <p:nvPicPr>
          <p:cNvPr id="8" name="Picture 7" descr="Icon&#10;&#10;Description automatically generated">
            <a:extLst>
              <a:ext uri="{FF2B5EF4-FFF2-40B4-BE49-F238E27FC236}">
                <a16:creationId xmlns:a16="http://schemas.microsoft.com/office/drawing/2014/main" id="{5F4C7049-5034-1AAD-8176-38D83752C9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0342" y="-93131"/>
            <a:ext cx="2601658" cy="1300829"/>
          </a:xfrm>
          <a:prstGeom prst="rect">
            <a:avLst/>
          </a:prstGeom>
        </p:spPr>
      </p:pic>
    </p:spTree>
    <p:extLst>
      <p:ext uri="{BB962C8B-B14F-4D97-AF65-F5344CB8AC3E}">
        <p14:creationId xmlns:p14="http://schemas.microsoft.com/office/powerpoint/2010/main" val="3099984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73337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1066800"/>
            <a:ext cx="10018712" cy="2346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832848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74801" y="224287"/>
            <a:ext cx="8157856" cy="905773"/>
          </a:xfrm>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5E899E-9A5F-4C9C-BE80-87CEA11D9108}"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1813569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61874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3" y="90578"/>
            <a:ext cx="8248344" cy="105673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1239389"/>
            <a:ext cx="4895055" cy="455181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1239389"/>
            <a:ext cx="4895056" cy="455181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5E899E-9A5F-4C9C-BE80-87CEA11D9108}"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310879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74801" y="215660"/>
            <a:ext cx="8157856" cy="922577"/>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574801" y="123031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74801" y="1898651"/>
            <a:ext cx="4607188" cy="38925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9367" y="1231751"/>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9367" y="1898651"/>
            <a:ext cx="4622537" cy="3892548"/>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5E899E-9A5F-4C9C-BE80-87CEA11D9108}" type="datetimeFigureOut">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144797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5E899E-9A5F-4C9C-BE80-87CEA11D9108}" type="datetimeFigureOut">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119669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E899E-9A5F-4C9C-BE80-87CEA11D9108}" type="datetimeFigureOut">
              <a:rPr lang="en-US" smtClean="0"/>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768490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1061049"/>
            <a:ext cx="6240990" cy="473015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5E899E-9A5F-4C9C-BE80-87CEA11D9108}"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92189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066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5E899E-9A5F-4C9C-BE80-87CEA11D9108}"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25699B-ECCF-4A37-9D47-F285F014A9A1}" type="slidenum">
              <a:rPr lang="en-US" smtClean="0"/>
              <a:t>‹#›</a:t>
            </a:fld>
            <a:endParaRPr lang="en-US"/>
          </a:p>
        </p:txBody>
      </p:sp>
    </p:spTree>
    <p:extLst>
      <p:ext uri="{BB962C8B-B14F-4D97-AF65-F5344CB8AC3E}">
        <p14:creationId xmlns:p14="http://schemas.microsoft.com/office/powerpoint/2010/main" val="23240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574801" y="232913"/>
            <a:ext cx="8157856" cy="905324"/>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74800" y="1255323"/>
            <a:ext cx="9928223" cy="453587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55E899E-9A5F-4C9C-BE80-87CEA11D9108}" type="datetimeFigureOut">
              <a:rPr lang="en-US" smtClean="0"/>
              <a:t>1/23/2023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325699B-ECCF-4A37-9D47-F285F014A9A1}" type="slidenum">
              <a:rPr lang="en-US" smtClean="0"/>
              <a:t>‹#›</a:t>
            </a:fld>
            <a:endParaRPr lang="en-US"/>
          </a:p>
        </p:txBody>
      </p:sp>
      <p:pic>
        <p:nvPicPr>
          <p:cNvPr id="16" name="Picture 15" descr="Icon&#10;&#10;Description automatically generated">
            <a:extLst>
              <a:ext uri="{FF2B5EF4-FFF2-40B4-BE49-F238E27FC236}">
                <a16:creationId xmlns:a16="http://schemas.microsoft.com/office/drawing/2014/main" id="{41010194-47C3-E8E2-E8EA-93B6ECE5C85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590342" y="-93131"/>
            <a:ext cx="2601658" cy="1300829"/>
          </a:xfrm>
          <a:prstGeom prst="rect">
            <a:avLst/>
          </a:prstGeom>
        </p:spPr>
      </p:pic>
    </p:spTree>
    <p:extLst>
      <p:ext uri="{BB962C8B-B14F-4D97-AF65-F5344CB8AC3E}">
        <p14:creationId xmlns:p14="http://schemas.microsoft.com/office/powerpoint/2010/main" val="2072600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forms.office.com/Pages/ResponsePage.aspx?id=QSiOQSgB1U2bbEf8Wpob3ugMoKJM0vtJhEN1a30P5hZUM1E5T0RGSUtZMTBBTkhONjdBNkpOT1YwUS4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nslotterba@pa.gov" TargetMode="External"/><Relationship Id="rId7" Type="http://schemas.openxmlformats.org/officeDocument/2006/relationships/hyperlink" Target="mailto:jbutz@nlsd.org" TargetMode="External"/><Relationship Id="rId2" Type="http://schemas.openxmlformats.org/officeDocument/2006/relationships/hyperlink" Target="mailto:krazzano@esu.edu" TargetMode="External"/><Relationship Id="rId1" Type="http://schemas.openxmlformats.org/officeDocument/2006/relationships/slideLayout" Target="../slideLayouts/slideLayout2.xml"/><Relationship Id="rId6" Type="http://schemas.openxmlformats.org/officeDocument/2006/relationships/hyperlink" Target="mailto:callen2@lockhaven.edu" TargetMode="External"/><Relationship Id="rId5" Type="http://schemas.openxmlformats.org/officeDocument/2006/relationships/hyperlink" Target="mailto:jlr1147@lockhaven.edu" TargetMode="External"/><Relationship Id="rId4" Type="http://schemas.openxmlformats.org/officeDocument/2006/relationships/hyperlink" Target="mailto:jjacobshpe@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5BC54-93A1-D86E-DF85-4F531AED536F}"/>
              </a:ext>
            </a:extLst>
          </p:cNvPr>
          <p:cNvSpPr>
            <a:spLocks noGrp="1"/>
          </p:cNvSpPr>
          <p:nvPr>
            <p:ph type="ctrTitle"/>
          </p:nvPr>
        </p:nvSpPr>
        <p:spPr/>
        <p:txBody>
          <a:bodyPr>
            <a:noAutofit/>
          </a:bodyPr>
          <a:lstStyle/>
          <a:p>
            <a:r>
              <a:rPr lang="en-US" sz="4000" b="0" i="0" dirty="0">
                <a:solidFill>
                  <a:srgbClr val="000000"/>
                </a:solidFill>
                <a:effectLst/>
                <a:latin typeface="docs-Calibri"/>
              </a:rPr>
              <a:t>Understanding the PA Health and Physical Education PreK-12 Knowledge and Skills-Based Outcomes</a:t>
            </a:r>
            <a:endParaRPr lang="en-US" sz="4000" dirty="0"/>
          </a:p>
        </p:txBody>
      </p:sp>
      <p:sp>
        <p:nvSpPr>
          <p:cNvPr id="3" name="Subtitle 2">
            <a:extLst>
              <a:ext uri="{FF2B5EF4-FFF2-40B4-BE49-F238E27FC236}">
                <a16:creationId xmlns:a16="http://schemas.microsoft.com/office/drawing/2014/main" id="{8BB61D74-D8BC-CDCF-FB68-33C49CF64874}"/>
              </a:ext>
            </a:extLst>
          </p:cNvPr>
          <p:cNvSpPr>
            <a:spLocks noGrp="1"/>
          </p:cNvSpPr>
          <p:nvPr>
            <p:ph type="subTitle" idx="1"/>
          </p:nvPr>
        </p:nvSpPr>
        <p:spPr/>
        <p:txBody>
          <a:bodyPr/>
          <a:lstStyle/>
          <a:p>
            <a:r>
              <a:rPr lang="en-US" dirty="0"/>
              <a:t>2022 SHAPE PA Conference</a:t>
            </a:r>
          </a:p>
          <a:p>
            <a:r>
              <a:rPr lang="en-US" dirty="0"/>
              <a:t>December 1, 2022</a:t>
            </a:r>
          </a:p>
        </p:txBody>
      </p:sp>
    </p:spTree>
    <p:extLst>
      <p:ext uri="{BB962C8B-B14F-4D97-AF65-F5344CB8AC3E}">
        <p14:creationId xmlns:p14="http://schemas.microsoft.com/office/powerpoint/2010/main" val="234845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CE15B-71E9-4527-9481-7355DB0239A7}"/>
              </a:ext>
            </a:extLst>
          </p:cNvPr>
          <p:cNvSpPr>
            <a:spLocks noGrp="1"/>
          </p:cNvSpPr>
          <p:nvPr>
            <p:ph type="title"/>
          </p:nvPr>
        </p:nvSpPr>
        <p:spPr>
          <a:xfrm>
            <a:off x="1275575" y="126682"/>
            <a:ext cx="9242304" cy="1066800"/>
          </a:xfrm>
        </p:spPr>
        <p:txBody>
          <a:bodyPr/>
          <a:lstStyle/>
          <a:p>
            <a:r>
              <a:rPr lang="en-US" dirty="0"/>
              <a:t>Content and Health Literacy Skills</a:t>
            </a:r>
          </a:p>
        </p:txBody>
      </p:sp>
      <p:graphicFrame>
        <p:nvGraphicFramePr>
          <p:cNvPr id="9" name="Table 9">
            <a:extLst>
              <a:ext uri="{FF2B5EF4-FFF2-40B4-BE49-F238E27FC236}">
                <a16:creationId xmlns:a16="http://schemas.microsoft.com/office/drawing/2014/main" id="{9371CBED-44E1-D067-9E93-27D9929E88A6}"/>
              </a:ext>
            </a:extLst>
          </p:cNvPr>
          <p:cNvGraphicFramePr>
            <a:graphicFrameLocks noGrp="1"/>
          </p:cNvGraphicFramePr>
          <p:nvPr>
            <p:ph idx="1"/>
          </p:nvPr>
        </p:nvGraphicFramePr>
        <p:xfrm>
          <a:off x="1563688" y="1417638"/>
          <a:ext cx="10018710" cy="4246880"/>
        </p:xfrm>
        <a:graphic>
          <a:graphicData uri="http://schemas.openxmlformats.org/drawingml/2006/table">
            <a:tbl>
              <a:tblPr firstRow="1" bandRow="1">
                <a:tableStyleId>{5C22544A-7EE6-4342-B048-85BDC9FD1C3A}</a:tableStyleId>
              </a:tblPr>
              <a:tblGrid>
                <a:gridCol w="3896586">
                  <a:extLst>
                    <a:ext uri="{9D8B030D-6E8A-4147-A177-3AD203B41FA5}">
                      <a16:colId xmlns:a16="http://schemas.microsoft.com/office/drawing/2014/main" val="3069568154"/>
                    </a:ext>
                  </a:extLst>
                </a:gridCol>
                <a:gridCol w="2577737">
                  <a:extLst>
                    <a:ext uri="{9D8B030D-6E8A-4147-A177-3AD203B41FA5}">
                      <a16:colId xmlns:a16="http://schemas.microsoft.com/office/drawing/2014/main" val="4240435797"/>
                    </a:ext>
                  </a:extLst>
                </a:gridCol>
                <a:gridCol w="3544387">
                  <a:extLst>
                    <a:ext uri="{9D8B030D-6E8A-4147-A177-3AD203B41FA5}">
                      <a16:colId xmlns:a16="http://schemas.microsoft.com/office/drawing/2014/main" val="1540138144"/>
                    </a:ext>
                  </a:extLst>
                </a:gridCol>
              </a:tblGrid>
              <a:tr h="370840">
                <a:tc>
                  <a:txBody>
                    <a:bodyPr/>
                    <a:lstStyle/>
                    <a:p>
                      <a:r>
                        <a:rPr lang="en-US" dirty="0"/>
                        <a:t>Topic Areas</a:t>
                      </a:r>
                    </a:p>
                  </a:txBody>
                  <a:tcPr/>
                </a:tc>
                <a:tc>
                  <a:txBody>
                    <a:bodyPr/>
                    <a:lstStyle/>
                    <a:p>
                      <a:r>
                        <a:rPr lang="en-US" dirty="0"/>
                        <a:t>Content </a:t>
                      </a:r>
                    </a:p>
                  </a:txBody>
                  <a:tcPr/>
                </a:tc>
                <a:tc>
                  <a:txBody>
                    <a:bodyPr/>
                    <a:lstStyle/>
                    <a:p>
                      <a:r>
                        <a:rPr lang="en-US" dirty="0"/>
                        <a:t>Health-Literacy Skills</a:t>
                      </a:r>
                    </a:p>
                  </a:txBody>
                  <a:tcPr/>
                </a:tc>
                <a:extLst>
                  <a:ext uri="{0D108BD9-81ED-4DB2-BD59-A6C34878D82A}">
                    <a16:rowId xmlns:a16="http://schemas.microsoft.com/office/drawing/2014/main" val="3344102190"/>
                  </a:ext>
                </a:extLst>
              </a:tr>
              <a:tr h="370840">
                <a:tc>
                  <a:txBody>
                    <a:bodyPr/>
                    <a:lstStyle/>
                    <a:p>
                      <a:r>
                        <a:rPr lang="en-US" dirty="0"/>
                        <a:t>Alcohol and Other Drugs</a:t>
                      </a:r>
                    </a:p>
                  </a:txBody>
                  <a:tcPr/>
                </a:tc>
                <a:tc>
                  <a:txBody>
                    <a:bodyPr/>
                    <a:lstStyle/>
                    <a:p>
                      <a:r>
                        <a:rPr lang="en-US" dirty="0"/>
                        <a:t>Core Concepts </a:t>
                      </a:r>
                    </a:p>
                    <a:p>
                      <a:pPr marL="285750" indent="-285750">
                        <a:buFont typeface="Arial" panose="020B0604020202020204" pitchFamily="34" charset="0"/>
                        <a:buChar char="•"/>
                      </a:pPr>
                      <a:r>
                        <a:rPr lang="en-US" dirty="0"/>
                        <a:t>not benchmark years</a:t>
                      </a:r>
                    </a:p>
                  </a:txBody>
                  <a:tcPr/>
                </a:tc>
                <a:tc>
                  <a:txBody>
                    <a:bodyPr/>
                    <a:lstStyle/>
                    <a:p>
                      <a:r>
                        <a:rPr lang="en-US" dirty="0"/>
                        <a:t>Analyzing Influences</a:t>
                      </a:r>
                    </a:p>
                  </a:txBody>
                  <a:tcPr/>
                </a:tc>
                <a:extLst>
                  <a:ext uri="{0D108BD9-81ED-4DB2-BD59-A6C34878D82A}">
                    <a16:rowId xmlns:a16="http://schemas.microsoft.com/office/drawing/2014/main" val="1220889888"/>
                  </a:ext>
                </a:extLst>
              </a:tr>
              <a:tr h="370840">
                <a:tc>
                  <a:txBody>
                    <a:bodyPr/>
                    <a:lstStyle/>
                    <a:p>
                      <a:r>
                        <a:rPr lang="en-US" dirty="0"/>
                        <a:t>Tobacco </a:t>
                      </a:r>
                    </a:p>
                  </a:txBody>
                  <a:tcPr/>
                </a:tc>
                <a:tc>
                  <a:txBody>
                    <a:bodyPr/>
                    <a:lstStyle/>
                    <a:p>
                      <a:endParaRPr lang="en-US" dirty="0"/>
                    </a:p>
                  </a:txBody>
                  <a:tcPr/>
                </a:tc>
                <a:tc>
                  <a:txBody>
                    <a:bodyPr/>
                    <a:lstStyle/>
                    <a:p>
                      <a:r>
                        <a:rPr lang="en-US" dirty="0"/>
                        <a:t>Accessing Information</a:t>
                      </a:r>
                    </a:p>
                  </a:txBody>
                  <a:tcPr/>
                </a:tc>
                <a:extLst>
                  <a:ext uri="{0D108BD9-81ED-4DB2-BD59-A6C34878D82A}">
                    <a16:rowId xmlns:a16="http://schemas.microsoft.com/office/drawing/2014/main" val="3735367562"/>
                  </a:ext>
                </a:extLst>
              </a:tr>
              <a:tr h="370840">
                <a:tc>
                  <a:txBody>
                    <a:bodyPr/>
                    <a:lstStyle/>
                    <a:p>
                      <a:r>
                        <a:rPr lang="en-US" dirty="0"/>
                        <a:t>Healthy Eating</a:t>
                      </a:r>
                    </a:p>
                  </a:txBody>
                  <a:tcPr/>
                </a:tc>
                <a:tc>
                  <a:txBody>
                    <a:bodyPr/>
                    <a:lstStyle/>
                    <a:p>
                      <a:endParaRPr lang="en-US" dirty="0"/>
                    </a:p>
                  </a:txBody>
                  <a:tcPr/>
                </a:tc>
                <a:tc>
                  <a:txBody>
                    <a:bodyPr/>
                    <a:lstStyle/>
                    <a:p>
                      <a:r>
                        <a:rPr lang="en-US" dirty="0"/>
                        <a:t>Interpersonal Communication</a:t>
                      </a:r>
                    </a:p>
                  </a:txBody>
                  <a:tcPr/>
                </a:tc>
                <a:extLst>
                  <a:ext uri="{0D108BD9-81ED-4DB2-BD59-A6C34878D82A}">
                    <a16:rowId xmlns:a16="http://schemas.microsoft.com/office/drawing/2014/main" val="1700170450"/>
                  </a:ext>
                </a:extLst>
              </a:tr>
              <a:tr h="370840">
                <a:tc>
                  <a:txBody>
                    <a:bodyPr/>
                    <a:lstStyle/>
                    <a:p>
                      <a:r>
                        <a:rPr lang="en-US" dirty="0"/>
                        <a:t>Mental and Emotional Health</a:t>
                      </a:r>
                    </a:p>
                  </a:txBody>
                  <a:tcPr/>
                </a:tc>
                <a:tc>
                  <a:txBody>
                    <a:bodyPr/>
                    <a:lstStyle/>
                    <a:p>
                      <a:endParaRPr lang="en-US" dirty="0"/>
                    </a:p>
                  </a:txBody>
                  <a:tcPr/>
                </a:tc>
                <a:tc>
                  <a:txBody>
                    <a:bodyPr/>
                    <a:lstStyle/>
                    <a:p>
                      <a:r>
                        <a:rPr lang="en-US" dirty="0"/>
                        <a:t>Decision-Making</a:t>
                      </a:r>
                    </a:p>
                  </a:txBody>
                  <a:tcPr/>
                </a:tc>
                <a:extLst>
                  <a:ext uri="{0D108BD9-81ED-4DB2-BD59-A6C34878D82A}">
                    <a16:rowId xmlns:a16="http://schemas.microsoft.com/office/drawing/2014/main" val="1655768686"/>
                  </a:ext>
                </a:extLst>
              </a:tr>
              <a:tr h="370840">
                <a:tc>
                  <a:txBody>
                    <a:bodyPr/>
                    <a:lstStyle/>
                    <a:p>
                      <a:r>
                        <a:rPr lang="en-US" dirty="0"/>
                        <a:t>Personal Health</a:t>
                      </a:r>
                    </a:p>
                  </a:txBody>
                  <a:tcPr/>
                </a:tc>
                <a:tc>
                  <a:txBody>
                    <a:bodyPr/>
                    <a:lstStyle/>
                    <a:p>
                      <a:endParaRPr lang="en-US" dirty="0"/>
                    </a:p>
                  </a:txBody>
                  <a:tcPr/>
                </a:tc>
                <a:tc>
                  <a:txBody>
                    <a:bodyPr/>
                    <a:lstStyle/>
                    <a:p>
                      <a:r>
                        <a:rPr lang="en-US" dirty="0"/>
                        <a:t>Goal-Setting</a:t>
                      </a:r>
                    </a:p>
                  </a:txBody>
                  <a:tcPr/>
                </a:tc>
                <a:extLst>
                  <a:ext uri="{0D108BD9-81ED-4DB2-BD59-A6C34878D82A}">
                    <a16:rowId xmlns:a16="http://schemas.microsoft.com/office/drawing/2014/main" val="404244419"/>
                  </a:ext>
                </a:extLst>
              </a:tr>
              <a:tr h="370840">
                <a:tc>
                  <a:txBody>
                    <a:bodyPr/>
                    <a:lstStyle/>
                    <a:p>
                      <a:r>
                        <a:rPr lang="en-US" dirty="0"/>
                        <a:t>Physical Activity</a:t>
                      </a:r>
                    </a:p>
                  </a:txBody>
                  <a:tcPr/>
                </a:tc>
                <a:tc>
                  <a:txBody>
                    <a:bodyPr/>
                    <a:lstStyle/>
                    <a:p>
                      <a:endParaRPr lang="en-US" dirty="0"/>
                    </a:p>
                  </a:txBody>
                  <a:tcPr/>
                </a:tc>
                <a:tc>
                  <a:txBody>
                    <a:bodyPr/>
                    <a:lstStyle/>
                    <a:p>
                      <a:r>
                        <a:rPr lang="en-US" dirty="0"/>
                        <a:t>Self-Management</a:t>
                      </a:r>
                    </a:p>
                  </a:txBody>
                  <a:tcPr/>
                </a:tc>
                <a:extLst>
                  <a:ext uri="{0D108BD9-81ED-4DB2-BD59-A6C34878D82A}">
                    <a16:rowId xmlns:a16="http://schemas.microsoft.com/office/drawing/2014/main" val="2048973425"/>
                  </a:ext>
                </a:extLst>
              </a:tr>
              <a:tr h="370840">
                <a:tc>
                  <a:txBody>
                    <a:bodyPr/>
                    <a:lstStyle/>
                    <a:p>
                      <a:r>
                        <a:rPr lang="en-US" dirty="0"/>
                        <a:t>Safety/Injury Prevention</a:t>
                      </a:r>
                    </a:p>
                  </a:txBody>
                  <a:tcPr/>
                </a:tc>
                <a:tc>
                  <a:txBody>
                    <a:bodyPr/>
                    <a:lstStyle/>
                    <a:p>
                      <a:endParaRPr lang="en-US" dirty="0"/>
                    </a:p>
                  </a:txBody>
                  <a:tcPr/>
                </a:tc>
                <a:tc>
                  <a:txBody>
                    <a:bodyPr/>
                    <a:lstStyle/>
                    <a:p>
                      <a:r>
                        <a:rPr lang="en-US" dirty="0"/>
                        <a:t>Advocacy</a:t>
                      </a:r>
                    </a:p>
                  </a:txBody>
                  <a:tcPr/>
                </a:tc>
                <a:extLst>
                  <a:ext uri="{0D108BD9-81ED-4DB2-BD59-A6C34878D82A}">
                    <a16:rowId xmlns:a16="http://schemas.microsoft.com/office/drawing/2014/main" val="1447636337"/>
                  </a:ext>
                </a:extLst>
              </a:tr>
              <a:tr h="370840">
                <a:tc>
                  <a:txBody>
                    <a:bodyPr/>
                    <a:lstStyle/>
                    <a:p>
                      <a:r>
                        <a:rPr lang="en-US" dirty="0"/>
                        <a:t>Violence Prevention</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00444503"/>
                  </a:ext>
                </a:extLst>
              </a:tr>
              <a:tr h="370840">
                <a:tc>
                  <a:txBody>
                    <a:bodyPr/>
                    <a:lstStyle/>
                    <a:p>
                      <a:r>
                        <a:rPr lang="en-US"/>
                        <a:t>Healthy </a:t>
                      </a:r>
                      <a:r>
                        <a:rPr lang="en-US" dirty="0"/>
                        <a:t>Relationships (K-6)/Sexual Health (7-12)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5780614"/>
                  </a:ext>
                </a:extLst>
              </a:tr>
            </a:tbl>
          </a:graphicData>
        </a:graphic>
      </p:graphicFrame>
      <p:sp>
        <p:nvSpPr>
          <p:cNvPr id="3" name="Footer Placeholder 3">
            <a:extLst>
              <a:ext uri="{FF2B5EF4-FFF2-40B4-BE49-F238E27FC236}">
                <a16:creationId xmlns:a16="http://schemas.microsoft.com/office/drawing/2014/main" id="{49FE1CDF-2B2B-0AAD-4E46-CA5A9625D1D7}"/>
              </a:ext>
            </a:extLst>
          </p:cNvPr>
          <p:cNvSpPr>
            <a:spLocks noGrp="1"/>
          </p:cNvSpPr>
          <p:nvPr>
            <p:ph type="ftr" sz="quarter" idx="11"/>
          </p:nvPr>
        </p:nvSpPr>
        <p:spPr>
          <a:xfrm>
            <a:off x="2572279" y="5883275"/>
            <a:ext cx="7084177" cy="365125"/>
          </a:xfrm>
        </p:spPr>
        <p:txBody>
          <a:bodyPr/>
          <a:lstStyle/>
          <a:p>
            <a:r>
              <a:rPr lang="en-US" dirty="0"/>
              <a:t>Jen</a:t>
            </a:r>
          </a:p>
        </p:txBody>
      </p:sp>
    </p:spTree>
    <p:extLst>
      <p:ext uri="{BB962C8B-B14F-4D97-AF65-F5344CB8AC3E}">
        <p14:creationId xmlns:p14="http://schemas.microsoft.com/office/powerpoint/2010/main" val="314859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C5D98-D8A1-4A48-B055-CDC16771E8BA}"/>
              </a:ext>
            </a:extLst>
          </p:cNvPr>
          <p:cNvSpPr>
            <a:spLocks noGrp="1"/>
          </p:cNvSpPr>
          <p:nvPr>
            <p:ph type="title"/>
          </p:nvPr>
        </p:nvSpPr>
        <p:spPr>
          <a:xfrm>
            <a:off x="1606305" y="456725"/>
            <a:ext cx="9242304" cy="984603"/>
          </a:xfrm>
        </p:spPr>
        <p:txBody>
          <a:bodyPr/>
          <a:lstStyle/>
          <a:p>
            <a:r>
              <a:rPr lang="en-US" dirty="0"/>
              <a:t>Health Education Outcomes</a:t>
            </a:r>
          </a:p>
        </p:txBody>
      </p:sp>
      <p:sp>
        <p:nvSpPr>
          <p:cNvPr id="3" name="Content Placeholder 2">
            <a:extLst>
              <a:ext uri="{FF2B5EF4-FFF2-40B4-BE49-F238E27FC236}">
                <a16:creationId xmlns:a16="http://schemas.microsoft.com/office/drawing/2014/main" id="{4979D468-5FFB-4FD4-B82C-BF797A6FE3BB}"/>
              </a:ext>
            </a:extLst>
          </p:cNvPr>
          <p:cNvSpPr>
            <a:spLocks noGrp="1"/>
          </p:cNvSpPr>
          <p:nvPr>
            <p:ph idx="1"/>
          </p:nvPr>
        </p:nvSpPr>
        <p:spPr/>
        <p:txBody>
          <a:bodyPr/>
          <a:lstStyle/>
          <a:p>
            <a:r>
              <a:rPr lang="en-US" sz="2000" dirty="0"/>
              <a:t>Dark Purple- Core Concepts</a:t>
            </a:r>
          </a:p>
          <a:p>
            <a:r>
              <a:rPr lang="en-US" sz="2000" dirty="0"/>
              <a:t>Light Blue-Health Literacy Skills</a:t>
            </a:r>
          </a:p>
          <a:p>
            <a:r>
              <a:rPr lang="en-US" sz="2000" dirty="0"/>
              <a:t>Rainbow Color – Health Content</a:t>
            </a:r>
          </a:p>
          <a:p>
            <a:r>
              <a:rPr lang="en-US" sz="2000" dirty="0"/>
              <a:t>White - Outcome</a:t>
            </a:r>
          </a:p>
          <a:p>
            <a:endParaRPr lang="en-US" dirty="0"/>
          </a:p>
        </p:txBody>
      </p:sp>
      <p:pic>
        <p:nvPicPr>
          <p:cNvPr id="8" name="Picture 7">
            <a:extLst>
              <a:ext uri="{FF2B5EF4-FFF2-40B4-BE49-F238E27FC236}">
                <a16:creationId xmlns:a16="http://schemas.microsoft.com/office/drawing/2014/main" id="{D4A67680-D716-5D16-DAE5-724F5361B7FE}"/>
              </a:ext>
            </a:extLst>
          </p:cNvPr>
          <p:cNvPicPr>
            <a:picLocks noChangeAspect="1"/>
          </p:cNvPicPr>
          <p:nvPr/>
        </p:nvPicPr>
        <p:blipFill>
          <a:blip r:embed="rId2"/>
          <a:stretch>
            <a:fillRect/>
          </a:stretch>
        </p:blipFill>
        <p:spPr>
          <a:xfrm>
            <a:off x="5925807" y="1441328"/>
            <a:ext cx="5656348" cy="5290887"/>
          </a:xfrm>
          <a:prstGeom prst="rect">
            <a:avLst/>
          </a:prstGeom>
        </p:spPr>
      </p:pic>
    </p:spTree>
    <p:extLst>
      <p:ext uri="{BB962C8B-B14F-4D97-AF65-F5344CB8AC3E}">
        <p14:creationId xmlns:p14="http://schemas.microsoft.com/office/powerpoint/2010/main" val="205504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F7F32B-80F4-422C-9B4E-21F79CE8A656}"/>
              </a:ext>
            </a:extLst>
          </p:cNvPr>
          <p:cNvSpPr>
            <a:spLocks noGrp="1"/>
          </p:cNvSpPr>
          <p:nvPr>
            <p:ph type="title"/>
          </p:nvPr>
        </p:nvSpPr>
        <p:spPr>
          <a:xfrm>
            <a:off x="1484311" y="292219"/>
            <a:ext cx="10018713" cy="1162050"/>
          </a:xfrm>
        </p:spPr>
        <p:txBody>
          <a:bodyPr/>
          <a:lstStyle/>
          <a:p>
            <a:r>
              <a:rPr lang="en-US" dirty="0"/>
              <a:t>Health Education Outcomes</a:t>
            </a:r>
          </a:p>
        </p:txBody>
      </p:sp>
      <p:sp>
        <p:nvSpPr>
          <p:cNvPr id="7" name="Text Placeholder 6">
            <a:extLst>
              <a:ext uri="{FF2B5EF4-FFF2-40B4-BE49-F238E27FC236}">
                <a16:creationId xmlns:a16="http://schemas.microsoft.com/office/drawing/2014/main" id="{180582EB-A615-4278-B052-A41FAFEA1F72}"/>
              </a:ext>
            </a:extLst>
          </p:cNvPr>
          <p:cNvSpPr>
            <a:spLocks noGrp="1"/>
          </p:cNvSpPr>
          <p:nvPr>
            <p:ph type="body" sz="quarter" idx="3"/>
          </p:nvPr>
        </p:nvSpPr>
        <p:spPr>
          <a:xfrm>
            <a:off x="6809465" y="1353688"/>
            <a:ext cx="4622537" cy="576262"/>
          </a:xfrm>
        </p:spPr>
        <p:txBody>
          <a:bodyPr/>
          <a:lstStyle/>
          <a:p>
            <a:pPr algn="ctr"/>
            <a:r>
              <a:rPr lang="en-US" sz="2000" dirty="0"/>
              <a:t>9</a:t>
            </a:r>
            <a:r>
              <a:rPr lang="en-US" sz="2000" baseline="30000" dirty="0"/>
              <a:t>th</a:t>
            </a:r>
            <a:r>
              <a:rPr lang="en-US" sz="2000" dirty="0"/>
              <a:t> Grade Nutrition Benchmark</a:t>
            </a:r>
            <a:br>
              <a:rPr lang="en-US" sz="2000" dirty="0"/>
            </a:br>
            <a:r>
              <a:rPr lang="en-US" sz="2000" dirty="0"/>
              <a:t>Analyzing Influences</a:t>
            </a:r>
          </a:p>
        </p:txBody>
      </p:sp>
      <p:sp>
        <p:nvSpPr>
          <p:cNvPr id="2" name="Footer Placeholder 1">
            <a:extLst>
              <a:ext uri="{FF2B5EF4-FFF2-40B4-BE49-F238E27FC236}">
                <a16:creationId xmlns:a16="http://schemas.microsoft.com/office/drawing/2014/main" id="{3AA6BC91-C0F9-4567-A49E-F14FD19CFF19}"/>
              </a:ext>
            </a:extLst>
          </p:cNvPr>
          <p:cNvSpPr>
            <a:spLocks noGrp="1"/>
          </p:cNvSpPr>
          <p:nvPr>
            <p:ph type="ftr" sz="quarter" idx="11"/>
          </p:nvPr>
        </p:nvSpPr>
        <p:spPr/>
        <p:txBody>
          <a:bodyPr/>
          <a:lstStyle/>
          <a:p>
            <a:r>
              <a:rPr lang="en-US" dirty="0"/>
              <a:t>Jen</a:t>
            </a:r>
          </a:p>
        </p:txBody>
      </p:sp>
      <p:sp>
        <p:nvSpPr>
          <p:cNvPr id="5" name="Text Placeholder 4">
            <a:extLst>
              <a:ext uri="{FF2B5EF4-FFF2-40B4-BE49-F238E27FC236}">
                <a16:creationId xmlns:a16="http://schemas.microsoft.com/office/drawing/2014/main" id="{A840AB9B-0116-4C4E-9E2D-F42D1B3F4077}"/>
              </a:ext>
            </a:extLst>
          </p:cNvPr>
          <p:cNvSpPr>
            <a:spLocks noGrp="1"/>
          </p:cNvSpPr>
          <p:nvPr>
            <p:ph type="body" idx="1"/>
          </p:nvPr>
        </p:nvSpPr>
        <p:spPr>
          <a:xfrm>
            <a:off x="1886479" y="1353688"/>
            <a:ext cx="4607188" cy="576262"/>
          </a:xfrm>
        </p:spPr>
        <p:txBody>
          <a:bodyPr/>
          <a:lstStyle/>
          <a:p>
            <a:pPr algn="ctr"/>
            <a:r>
              <a:rPr lang="en-US" sz="2000" dirty="0"/>
              <a:t>8</a:t>
            </a:r>
            <a:r>
              <a:rPr lang="en-US" sz="2000" baseline="30000" dirty="0"/>
              <a:t>th</a:t>
            </a:r>
            <a:r>
              <a:rPr lang="en-US" sz="2000" dirty="0"/>
              <a:t> Grade Nutrition </a:t>
            </a:r>
            <a:br>
              <a:rPr lang="en-US" sz="2000" dirty="0"/>
            </a:br>
            <a:r>
              <a:rPr lang="en-US" sz="2000" dirty="0"/>
              <a:t>Core Concepts &amp; Analyzing Influences</a:t>
            </a:r>
          </a:p>
        </p:txBody>
      </p:sp>
      <p:pic>
        <p:nvPicPr>
          <p:cNvPr id="9" name="Picture 8">
            <a:extLst>
              <a:ext uri="{FF2B5EF4-FFF2-40B4-BE49-F238E27FC236}">
                <a16:creationId xmlns:a16="http://schemas.microsoft.com/office/drawing/2014/main" id="{B2BCEC99-9C0F-D3F0-DB06-03000276636A}"/>
              </a:ext>
            </a:extLst>
          </p:cNvPr>
          <p:cNvPicPr>
            <a:picLocks noChangeAspect="1"/>
          </p:cNvPicPr>
          <p:nvPr/>
        </p:nvPicPr>
        <p:blipFill>
          <a:blip r:embed="rId2"/>
          <a:stretch>
            <a:fillRect/>
          </a:stretch>
        </p:blipFill>
        <p:spPr>
          <a:xfrm>
            <a:off x="1327978" y="2102538"/>
            <a:ext cx="5301318" cy="2532216"/>
          </a:xfrm>
          <a:prstGeom prst="rect">
            <a:avLst/>
          </a:prstGeom>
        </p:spPr>
      </p:pic>
      <p:pic>
        <p:nvPicPr>
          <p:cNvPr id="13" name="Picture 12">
            <a:extLst>
              <a:ext uri="{FF2B5EF4-FFF2-40B4-BE49-F238E27FC236}">
                <a16:creationId xmlns:a16="http://schemas.microsoft.com/office/drawing/2014/main" id="{5DA2EBCA-7AFE-E008-38C3-D4E18925BB9E}"/>
              </a:ext>
            </a:extLst>
          </p:cNvPr>
          <p:cNvPicPr>
            <a:picLocks noChangeAspect="1"/>
          </p:cNvPicPr>
          <p:nvPr/>
        </p:nvPicPr>
        <p:blipFill>
          <a:blip r:embed="rId3"/>
          <a:stretch>
            <a:fillRect/>
          </a:stretch>
        </p:blipFill>
        <p:spPr>
          <a:xfrm>
            <a:off x="6749854" y="2375647"/>
            <a:ext cx="5290500" cy="1586753"/>
          </a:xfrm>
          <a:prstGeom prst="rect">
            <a:avLst/>
          </a:prstGeom>
        </p:spPr>
      </p:pic>
    </p:spTree>
    <p:extLst>
      <p:ext uri="{BB962C8B-B14F-4D97-AF65-F5344CB8AC3E}">
        <p14:creationId xmlns:p14="http://schemas.microsoft.com/office/powerpoint/2010/main" val="3027324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4B15FD-B548-E29B-C4D0-D71E324CFC83}"/>
              </a:ext>
            </a:extLst>
          </p:cNvPr>
          <p:cNvSpPr>
            <a:spLocks noGrp="1"/>
          </p:cNvSpPr>
          <p:nvPr>
            <p:ph type="title"/>
          </p:nvPr>
        </p:nvSpPr>
        <p:spPr/>
        <p:txBody>
          <a:bodyPr>
            <a:normAutofit fontScale="90000"/>
          </a:bodyPr>
          <a:lstStyle/>
          <a:p>
            <a:r>
              <a:rPr lang="en-US" dirty="0"/>
              <a:t>Scope and Sequence Health Education</a:t>
            </a:r>
          </a:p>
        </p:txBody>
      </p:sp>
      <p:sp>
        <p:nvSpPr>
          <p:cNvPr id="3" name="Footer Placeholder 3">
            <a:extLst>
              <a:ext uri="{FF2B5EF4-FFF2-40B4-BE49-F238E27FC236}">
                <a16:creationId xmlns:a16="http://schemas.microsoft.com/office/drawing/2014/main" id="{2B57B482-DCB3-F881-9897-569DEADDEAF6}"/>
              </a:ext>
            </a:extLst>
          </p:cNvPr>
          <p:cNvSpPr>
            <a:spLocks noGrp="1"/>
          </p:cNvSpPr>
          <p:nvPr>
            <p:ph type="ftr" sz="quarter" idx="11"/>
          </p:nvPr>
        </p:nvSpPr>
        <p:spPr>
          <a:xfrm>
            <a:off x="2553911" y="6096621"/>
            <a:ext cx="7084177" cy="365125"/>
          </a:xfrm>
        </p:spPr>
        <p:txBody>
          <a:bodyPr/>
          <a:lstStyle/>
          <a:p>
            <a:r>
              <a:rPr lang="en-US" dirty="0"/>
              <a:t>Jen</a:t>
            </a:r>
          </a:p>
        </p:txBody>
      </p:sp>
      <p:pic>
        <p:nvPicPr>
          <p:cNvPr id="5" name="Picture 4">
            <a:extLst>
              <a:ext uri="{FF2B5EF4-FFF2-40B4-BE49-F238E27FC236}">
                <a16:creationId xmlns:a16="http://schemas.microsoft.com/office/drawing/2014/main" id="{25996768-C4BE-7C8D-ED0E-217590E42E3F}"/>
              </a:ext>
            </a:extLst>
          </p:cNvPr>
          <p:cNvPicPr>
            <a:picLocks noChangeAspect="1"/>
          </p:cNvPicPr>
          <p:nvPr/>
        </p:nvPicPr>
        <p:blipFill>
          <a:blip r:embed="rId2"/>
          <a:stretch>
            <a:fillRect/>
          </a:stretch>
        </p:blipFill>
        <p:spPr>
          <a:xfrm>
            <a:off x="1900518" y="1130059"/>
            <a:ext cx="3753211" cy="4966561"/>
          </a:xfrm>
          <a:prstGeom prst="rect">
            <a:avLst/>
          </a:prstGeom>
        </p:spPr>
      </p:pic>
      <p:pic>
        <p:nvPicPr>
          <p:cNvPr id="7" name="Picture 6">
            <a:extLst>
              <a:ext uri="{FF2B5EF4-FFF2-40B4-BE49-F238E27FC236}">
                <a16:creationId xmlns:a16="http://schemas.microsoft.com/office/drawing/2014/main" id="{FA3F6B31-B361-EAC6-5B12-2AF374AA504E}"/>
              </a:ext>
            </a:extLst>
          </p:cNvPr>
          <p:cNvPicPr>
            <a:picLocks noChangeAspect="1"/>
          </p:cNvPicPr>
          <p:nvPr/>
        </p:nvPicPr>
        <p:blipFill>
          <a:blip r:embed="rId3"/>
          <a:stretch>
            <a:fillRect/>
          </a:stretch>
        </p:blipFill>
        <p:spPr>
          <a:xfrm>
            <a:off x="5979446" y="1130060"/>
            <a:ext cx="3891257" cy="4966561"/>
          </a:xfrm>
          <a:prstGeom prst="rect">
            <a:avLst/>
          </a:prstGeom>
        </p:spPr>
      </p:pic>
    </p:spTree>
    <p:extLst>
      <p:ext uri="{BB962C8B-B14F-4D97-AF65-F5344CB8AC3E}">
        <p14:creationId xmlns:p14="http://schemas.microsoft.com/office/powerpoint/2010/main" val="3089293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F452-E134-9E0E-914F-65F37BD0E62E}"/>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A4AF8CC7-231B-5EE8-D694-9D62070AB7F0}"/>
              </a:ext>
            </a:extLst>
          </p:cNvPr>
          <p:cNvSpPr>
            <a:spLocks noGrp="1"/>
          </p:cNvSpPr>
          <p:nvPr>
            <p:ph type="ftr" sz="quarter" idx="11"/>
          </p:nvPr>
        </p:nvSpPr>
        <p:spPr/>
        <p:txBody>
          <a:bodyPr/>
          <a:lstStyle/>
          <a:p>
            <a:endParaRPr lang="en-US" dirty="0"/>
          </a:p>
        </p:txBody>
      </p:sp>
      <p:sp>
        <p:nvSpPr>
          <p:cNvPr id="6" name="Content Placeholder 5">
            <a:extLst>
              <a:ext uri="{FF2B5EF4-FFF2-40B4-BE49-F238E27FC236}">
                <a16:creationId xmlns:a16="http://schemas.microsoft.com/office/drawing/2014/main" id="{F5E45C82-8CF0-A3BB-D66F-90C64614FEF9}"/>
              </a:ext>
            </a:extLst>
          </p:cNvPr>
          <p:cNvSpPr>
            <a:spLocks noGrp="1"/>
          </p:cNvSpPr>
          <p:nvPr>
            <p:ph idx="1"/>
          </p:nvPr>
        </p:nvSpPr>
        <p:spPr/>
        <p:txBody>
          <a:bodyPr/>
          <a:lstStyle/>
          <a:p>
            <a:endParaRPr lang="en-US"/>
          </a:p>
        </p:txBody>
      </p:sp>
      <p:graphicFrame>
        <p:nvGraphicFramePr>
          <p:cNvPr id="5" name="Table 5">
            <a:extLst>
              <a:ext uri="{FF2B5EF4-FFF2-40B4-BE49-F238E27FC236}">
                <a16:creationId xmlns:a16="http://schemas.microsoft.com/office/drawing/2014/main" id="{AABA4751-BE4F-8F0B-4D26-9842528A5C1B}"/>
              </a:ext>
            </a:extLst>
          </p:cNvPr>
          <p:cNvGraphicFramePr>
            <a:graphicFrameLocks/>
          </p:cNvGraphicFramePr>
          <p:nvPr/>
        </p:nvGraphicFramePr>
        <p:xfrm>
          <a:off x="1563688" y="2160588"/>
          <a:ext cx="10018711" cy="3906520"/>
        </p:xfrm>
        <a:graphic>
          <a:graphicData uri="http://schemas.openxmlformats.org/drawingml/2006/table">
            <a:tbl>
              <a:tblPr firstRow="1" bandRow="1">
                <a:tableStyleId>{5C22544A-7EE6-4342-B048-85BDC9FD1C3A}</a:tableStyleId>
              </a:tblPr>
              <a:tblGrid>
                <a:gridCol w="2713890">
                  <a:extLst>
                    <a:ext uri="{9D8B030D-6E8A-4147-A177-3AD203B41FA5}">
                      <a16:colId xmlns:a16="http://schemas.microsoft.com/office/drawing/2014/main" val="3151220021"/>
                    </a:ext>
                  </a:extLst>
                </a:gridCol>
                <a:gridCol w="7304821">
                  <a:extLst>
                    <a:ext uri="{9D8B030D-6E8A-4147-A177-3AD203B41FA5}">
                      <a16:colId xmlns:a16="http://schemas.microsoft.com/office/drawing/2014/main" val="466933523"/>
                    </a:ext>
                  </a:extLst>
                </a:gridCol>
              </a:tblGrid>
              <a:tr h="370840">
                <a:tc>
                  <a:txBody>
                    <a:bodyPr/>
                    <a:lstStyle/>
                    <a:p>
                      <a:r>
                        <a:rPr lang="en-US" dirty="0"/>
                        <a:t>Physical Education Terms</a:t>
                      </a:r>
                    </a:p>
                  </a:txBody>
                  <a:tcPr/>
                </a:tc>
                <a:tc>
                  <a:txBody>
                    <a:bodyPr/>
                    <a:lstStyle/>
                    <a:p>
                      <a:r>
                        <a:rPr lang="en-US" dirty="0"/>
                        <a:t>Definition</a:t>
                      </a:r>
                    </a:p>
                  </a:txBody>
                  <a:tcPr/>
                </a:tc>
                <a:extLst>
                  <a:ext uri="{0D108BD9-81ED-4DB2-BD59-A6C34878D82A}">
                    <a16:rowId xmlns:a16="http://schemas.microsoft.com/office/drawing/2014/main" val="1742500973"/>
                  </a:ext>
                </a:extLst>
              </a:tr>
              <a:tr h="370840">
                <a:tc>
                  <a:txBody>
                    <a:bodyPr/>
                    <a:lstStyle/>
                    <a:p>
                      <a:r>
                        <a:rPr lang="en-US" sz="1600" dirty="0"/>
                        <a:t>Physical Literacy Components </a:t>
                      </a:r>
                    </a:p>
                  </a:txBody>
                  <a:tcPr/>
                </a:tc>
                <a:tc>
                  <a:txBody>
                    <a:bodyPr/>
                    <a:lstStyle/>
                    <a:p>
                      <a:r>
                        <a:rPr lang="en-US" sz="1600" dirty="0"/>
                        <a:t>The physical literacy components are Motor Skills, Movement Concepts, Level of Fitness, Cooperative Skills, and Value of Physical Activity </a:t>
                      </a:r>
                    </a:p>
                    <a:p>
                      <a:r>
                        <a:rPr lang="en-US" sz="1600" dirty="0"/>
                        <a:t>(Physical Literacy Components are written in bold within the gray box)</a:t>
                      </a:r>
                    </a:p>
                  </a:txBody>
                  <a:tcPr/>
                </a:tc>
                <a:extLst>
                  <a:ext uri="{0D108BD9-81ED-4DB2-BD59-A6C34878D82A}">
                    <a16:rowId xmlns:a16="http://schemas.microsoft.com/office/drawing/2014/main" val="1098187039"/>
                  </a:ext>
                </a:extLst>
              </a:tr>
              <a:tr h="370840">
                <a:tc>
                  <a:txBody>
                    <a:bodyPr/>
                    <a:lstStyle/>
                    <a:p>
                      <a:r>
                        <a:rPr lang="en-US" sz="1600" dirty="0"/>
                        <a:t>Physical Education Topic</a:t>
                      </a:r>
                    </a:p>
                  </a:txBody>
                  <a:tcPr/>
                </a:tc>
                <a:tc>
                  <a:txBody>
                    <a:bodyPr/>
                    <a:lstStyle/>
                    <a:p>
                      <a:r>
                        <a:rPr lang="en-US" sz="1600" dirty="0"/>
                        <a:t>Content that will help create physical education units.</a:t>
                      </a:r>
                    </a:p>
                    <a:p>
                      <a:r>
                        <a:rPr lang="en-US" sz="1600" dirty="0"/>
                        <a:t>(Physical Education Topics are written in bold within the colored boxes on the left side of each grade level).</a:t>
                      </a:r>
                    </a:p>
                  </a:txBody>
                  <a:tcPr/>
                </a:tc>
                <a:extLst>
                  <a:ext uri="{0D108BD9-81ED-4DB2-BD59-A6C34878D82A}">
                    <a16:rowId xmlns:a16="http://schemas.microsoft.com/office/drawing/2014/main" val="2540280400"/>
                  </a:ext>
                </a:extLst>
              </a:tr>
              <a:tr h="370840">
                <a:tc>
                  <a:txBody>
                    <a:bodyPr/>
                    <a:lstStyle/>
                    <a:p>
                      <a:r>
                        <a:rPr lang="en-US" sz="1600" dirty="0"/>
                        <a:t>Skills</a:t>
                      </a:r>
                    </a:p>
                  </a:txBody>
                  <a:tcPr/>
                </a:tc>
                <a:tc>
                  <a:txBody>
                    <a:bodyPr/>
                    <a:lstStyle/>
                    <a:p>
                      <a:r>
                        <a:rPr lang="en-US" sz="1600" dirty="0"/>
                        <a:t>Building blocks in creating curriculum.  Skills determine what outcomes will be taught.  </a:t>
                      </a:r>
                    </a:p>
                    <a:p>
                      <a:r>
                        <a:rPr lang="en-US" sz="1600" dirty="0"/>
                        <a:t>(Skills are only found in Physical Literacy Component #1 for grades K-6.  The skills align to the topic area.  They are not bolded after the Physical Education Topic within the colored boxes on the left side of each grade level).</a:t>
                      </a:r>
                    </a:p>
                  </a:txBody>
                  <a:tcPr/>
                </a:tc>
                <a:extLst>
                  <a:ext uri="{0D108BD9-81ED-4DB2-BD59-A6C34878D82A}">
                    <a16:rowId xmlns:a16="http://schemas.microsoft.com/office/drawing/2014/main" val="3217534609"/>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2639441913"/>
                  </a:ext>
                </a:extLst>
              </a:tr>
            </a:tbl>
          </a:graphicData>
        </a:graphic>
      </p:graphicFrame>
    </p:spTree>
    <p:extLst>
      <p:ext uri="{BB962C8B-B14F-4D97-AF65-F5344CB8AC3E}">
        <p14:creationId xmlns:p14="http://schemas.microsoft.com/office/powerpoint/2010/main" val="232679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CCEB5B5-1E4C-2DBF-4D84-60F462D6940B}"/>
              </a:ext>
            </a:extLst>
          </p:cNvPr>
          <p:cNvSpPr>
            <a:spLocks noGrp="1"/>
          </p:cNvSpPr>
          <p:nvPr>
            <p:ph type="title"/>
          </p:nvPr>
        </p:nvSpPr>
        <p:spPr>
          <a:xfrm>
            <a:off x="1474848" y="103648"/>
            <a:ext cx="9242304" cy="984603"/>
          </a:xfrm>
        </p:spPr>
        <p:txBody>
          <a:bodyPr/>
          <a:lstStyle/>
          <a:p>
            <a:r>
              <a:rPr lang="en-US" dirty="0"/>
              <a:t>Physical Education Components</a:t>
            </a:r>
          </a:p>
        </p:txBody>
      </p:sp>
      <p:graphicFrame>
        <p:nvGraphicFramePr>
          <p:cNvPr id="8" name="Table 8">
            <a:extLst>
              <a:ext uri="{FF2B5EF4-FFF2-40B4-BE49-F238E27FC236}">
                <a16:creationId xmlns:a16="http://schemas.microsoft.com/office/drawing/2014/main" id="{FB9975E4-B858-45EB-8A19-50BE07ABBBE0}"/>
              </a:ext>
            </a:extLst>
          </p:cNvPr>
          <p:cNvGraphicFramePr>
            <a:graphicFrameLocks noGrp="1"/>
          </p:cNvGraphicFramePr>
          <p:nvPr>
            <p:ph idx="1"/>
            <p:extLst>
              <p:ext uri="{D42A27DB-BD31-4B8C-83A1-F6EECF244321}">
                <p14:modId xmlns:p14="http://schemas.microsoft.com/office/powerpoint/2010/main" val="2014193779"/>
              </p:ext>
            </p:extLst>
          </p:nvPr>
        </p:nvGraphicFramePr>
        <p:xfrm>
          <a:off x="1981200" y="1088251"/>
          <a:ext cx="9705726" cy="5552252"/>
        </p:xfrm>
        <a:graphic>
          <a:graphicData uri="http://schemas.openxmlformats.org/drawingml/2006/table">
            <a:tbl>
              <a:tblPr firstRow="1" bandRow="1">
                <a:tableStyleId>{5C22544A-7EE6-4342-B048-85BDC9FD1C3A}</a:tableStyleId>
              </a:tblPr>
              <a:tblGrid>
                <a:gridCol w="1451157">
                  <a:extLst>
                    <a:ext uri="{9D8B030D-6E8A-4147-A177-3AD203B41FA5}">
                      <a16:colId xmlns:a16="http://schemas.microsoft.com/office/drawing/2014/main" val="2561177540"/>
                    </a:ext>
                  </a:extLst>
                </a:gridCol>
                <a:gridCol w="1961199">
                  <a:extLst>
                    <a:ext uri="{9D8B030D-6E8A-4147-A177-3AD203B41FA5}">
                      <a16:colId xmlns:a16="http://schemas.microsoft.com/office/drawing/2014/main" val="1543484789"/>
                    </a:ext>
                  </a:extLst>
                </a:gridCol>
                <a:gridCol w="2020588">
                  <a:extLst>
                    <a:ext uri="{9D8B030D-6E8A-4147-A177-3AD203B41FA5}">
                      <a16:colId xmlns:a16="http://schemas.microsoft.com/office/drawing/2014/main" val="3353361582"/>
                    </a:ext>
                  </a:extLst>
                </a:gridCol>
                <a:gridCol w="1996626">
                  <a:extLst>
                    <a:ext uri="{9D8B030D-6E8A-4147-A177-3AD203B41FA5}">
                      <a16:colId xmlns:a16="http://schemas.microsoft.com/office/drawing/2014/main" val="1255692739"/>
                    </a:ext>
                  </a:extLst>
                </a:gridCol>
                <a:gridCol w="2276156">
                  <a:extLst>
                    <a:ext uri="{9D8B030D-6E8A-4147-A177-3AD203B41FA5}">
                      <a16:colId xmlns:a16="http://schemas.microsoft.com/office/drawing/2014/main" val="3185747065"/>
                    </a:ext>
                  </a:extLst>
                </a:gridCol>
              </a:tblGrid>
              <a:tr h="96035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t>Physical Literacy Components</a:t>
                      </a:r>
                    </a:p>
                    <a:p>
                      <a:endParaRPr lang="en-US" sz="1100" dirty="0"/>
                    </a:p>
                  </a:txBody>
                  <a:tcPr anchor="ctr"/>
                </a:tc>
                <a:tc>
                  <a:txBody>
                    <a:bodyPr/>
                    <a:lstStyle/>
                    <a:p>
                      <a:r>
                        <a:rPr lang="en-US" sz="1100" dirty="0"/>
                        <a:t>K-3 (PE Topics)</a:t>
                      </a:r>
                    </a:p>
                  </a:txBody>
                  <a:tcPr anchor="ctr"/>
                </a:tc>
                <a:tc>
                  <a:txBody>
                    <a:bodyPr/>
                    <a:lstStyle/>
                    <a:p>
                      <a:r>
                        <a:rPr lang="en-US" sz="1100" dirty="0"/>
                        <a:t>4-6 (PE Topics)</a:t>
                      </a:r>
                    </a:p>
                  </a:txBody>
                  <a:tcPr anchor="ctr"/>
                </a:tc>
                <a:tc>
                  <a:txBody>
                    <a:bodyPr/>
                    <a:lstStyle/>
                    <a:p>
                      <a:r>
                        <a:rPr lang="en-US" sz="1100" dirty="0"/>
                        <a:t>7-9 (PE Topics)</a:t>
                      </a:r>
                    </a:p>
                  </a:txBody>
                  <a:tcPr anchor="ctr"/>
                </a:tc>
                <a:tc>
                  <a:txBody>
                    <a:bodyPr/>
                    <a:lstStyle/>
                    <a:p>
                      <a:r>
                        <a:rPr lang="en-US" sz="1100" dirty="0"/>
                        <a:t>10-12 (PE Topics)</a:t>
                      </a:r>
                    </a:p>
                  </a:txBody>
                  <a:tcPr anchor="ctr"/>
                </a:tc>
                <a:extLst>
                  <a:ext uri="{0D108BD9-81ED-4DB2-BD59-A6C34878D82A}">
                    <a16:rowId xmlns:a16="http://schemas.microsoft.com/office/drawing/2014/main" val="1655738909"/>
                  </a:ext>
                </a:extLst>
              </a:tr>
              <a:tr h="113726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b="1" u="none" dirty="0"/>
                        <a:t>Motor Skills</a:t>
                      </a:r>
                    </a:p>
                  </a:txBody>
                  <a:tcPr anchor="ctr"/>
                </a:tc>
                <a:tc>
                  <a:txBody>
                    <a:bodyPr/>
                    <a:lstStyle/>
                    <a:p>
                      <a:r>
                        <a:rPr lang="en-US" sz="1050" dirty="0"/>
                        <a:t>Locomotor, </a:t>
                      </a:r>
                      <a:r>
                        <a:rPr lang="en-US" sz="1050" dirty="0" err="1"/>
                        <a:t>Nonlocomotor</a:t>
                      </a:r>
                      <a:r>
                        <a:rPr lang="en-US" sz="1050" dirty="0"/>
                        <a:t>, and Manipulatives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Locomotor, </a:t>
                      </a:r>
                      <a:r>
                        <a:rPr lang="en-US" sz="1050" dirty="0" err="1"/>
                        <a:t>Nonlocomotor</a:t>
                      </a:r>
                      <a:r>
                        <a:rPr lang="en-US" sz="1050" dirty="0"/>
                        <a:t>, and Manipulatives</a:t>
                      </a:r>
                    </a:p>
                    <a:p>
                      <a:endParaRPr lang="en-US" sz="1050" dirty="0"/>
                    </a:p>
                  </a:txBody>
                  <a:tcPr anchor="ctr"/>
                </a:tc>
                <a:tc>
                  <a:txBody>
                    <a:bodyPr/>
                    <a:lstStyle/>
                    <a:p>
                      <a:r>
                        <a:rPr lang="en-US" sz="1050" dirty="0"/>
                        <a:t>Dance and rhythms, Specialized skills and movement patterns, Application of specialized manipulative skills, outdoor pursuits, Individual performance activities</a:t>
                      </a:r>
                    </a:p>
                  </a:txBody>
                  <a:tcPr anchor="ctr"/>
                </a:tc>
                <a:tc>
                  <a:txBody>
                    <a:bodyPr/>
                    <a:lstStyle/>
                    <a:p>
                      <a:r>
                        <a:rPr lang="en-US" sz="1050"/>
                        <a:t>Combined movement skills and patterns, Specialized skill performance, </a:t>
                      </a:r>
                      <a:endParaRPr lang="en-US" sz="1050" dirty="0"/>
                    </a:p>
                  </a:txBody>
                  <a:tcPr anchor="ctr"/>
                </a:tc>
                <a:extLst>
                  <a:ext uri="{0D108BD9-81ED-4DB2-BD59-A6C34878D82A}">
                    <a16:rowId xmlns:a16="http://schemas.microsoft.com/office/drawing/2014/main" val="4110665592"/>
                  </a:ext>
                </a:extLst>
              </a:tr>
              <a:tr h="709890">
                <a:tc>
                  <a:txBody>
                    <a:bodyPr/>
                    <a:lstStyle/>
                    <a:p>
                      <a:r>
                        <a:rPr lang="en-US" sz="1050" b="1" u="none" dirty="0"/>
                        <a:t>Movement Concepts and Performance</a:t>
                      </a:r>
                    </a:p>
                  </a:txBody>
                  <a:tcPr anchor="ctr"/>
                </a:tc>
                <a:tc>
                  <a:txBody>
                    <a:bodyPr/>
                    <a:lstStyle/>
                    <a:p>
                      <a:r>
                        <a:rPr lang="en-US" sz="1050" dirty="0"/>
                        <a:t>Space, Pathways, shapes, levels, Speed, direction, force and Strategies and tactics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Space, Pathways, shapes, levels, Speed, direction, force and Strategies and tactics</a:t>
                      </a:r>
                    </a:p>
                    <a:p>
                      <a:endParaRPr lang="en-US" sz="1050" dirty="0"/>
                    </a:p>
                  </a:txBody>
                  <a:tcPr anchor="ctr"/>
                </a:tc>
                <a:tc>
                  <a:txBody>
                    <a:bodyPr/>
                    <a:lstStyle/>
                    <a:p>
                      <a:r>
                        <a:rPr lang="en-US" sz="1050" dirty="0"/>
                        <a:t>Tactics and principles and principles and critical elements</a:t>
                      </a:r>
                    </a:p>
                  </a:txBody>
                  <a:tcPr anchor="ctr"/>
                </a:tc>
                <a:tc>
                  <a:txBody>
                    <a:bodyPr/>
                    <a:lstStyle/>
                    <a:p>
                      <a:r>
                        <a:rPr lang="en-US" sz="1050" dirty="0"/>
                        <a:t>Strategies and tactics and Principles and critical elements</a:t>
                      </a:r>
                    </a:p>
                  </a:txBody>
                  <a:tcPr anchor="ctr"/>
                </a:tc>
                <a:extLst>
                  <a:ext uri="{0D108BD9-81ED-4DB2-BD59-A6C34878D82A}">
                    <a16:rowId xmlns:a16="http://schemas.microsoft.com/office/drawing/2014/main" val="3697326329"/>
                  </a:ext>
                </a:extLst>
              </a:tr>
              <a:tr h="1023988">
                <a:tc>
                  <a:txBody>
                    <a:bodyPr/>
                    <a:lstStyle/>
                    <a:p>
                      <a:r>
                        <a:rPr lang="en-US" sz="1050" b="1" u="none" dirty="0"/>
                        <a:t>Level of Fitness</a:t>
                      </a:r>
                    </a:p>
                  </a:txBody>
                  <a:tcPr anchor="ctr"/>
                </a:tc>
                <a:tc>
                  <a:txBody>
                    <a:bodyPr/>
                    <a:lstStyle/>
                    <a:p>
                      <a:r>
                        <a:rPr lang="en-US" sz="1050"/>
                        <a:t>Physical activity knowledge, Engages in physical activity, Fitness knowledge, and Nutrition</a:t>
                      </a:r>
                      <a:endParaRPr lang="en-US" sz="1050" dirty="0"/>
                    </a:p>
                  </a:txBody>
                  <a:tcPr anchor="ctr"/>
                </a:tc>
                <a:tc>
                  <a:txBody>
                    <a:bodyPr/>
                    <a:lstStyle/>
                    <a:p>
                      <a:r>
                        <a:rPr lang="en-US" sz="1050"/>
                        <a:t>Engages in physical activity, fitness knowledge, nutrition, and assessment of program planning</a:t>
                      </a:r>
                      <a:endParaRPr lang="en-US" sz="1050" dirty="0"/>
                    </a:p>
                  </a:txBody>
                  <a:tcPr anchor="ctr"/>
                </a:tc>
                <a:tc>
                  <a:txBody>
                    <a:bodyPr/>
                    <a:lstStyle/>
                    <a:p>
                      <a:r>
                        <a:rPr lang="en-US" sz="1050" dirty="0"/>
                        <a:t>Physical activity knowledge, Engages in physical activity, Fitness knowledge, Nutrition, Assessment and program planning, and Healthy Habits in relation to fitness</a:t>
                      </a:r>
                    </a:p>
                  </a:txBody>
                  <a:tcPr anchor="ctr"/>
                </a:tc>
                <a:tc>
                  <a:txBody>
                    <a:bodyPr/>
                    <a:lstStyle/>
                    <a:p>
                      <a:r>
                        <a:rPr lang="en-US" sz="1050" dirty="0"/>
                        <a:t>Physical Activity knowledge, Engages in Physical, Fitness Knowledge, Nutrition, Assessment and program planning, Healthy Habits in relation to fitness, and Accessing information</a:t>
                      </a:r>
                    </a:p>
                  </a:txBody>
                  <a:tcPr anchor="ctr"/>
                </a:tc>
                <a:extLst>
                  <a:ext uri="{0D108BD9-81ED-4DB2-BD59-A6C34878D82A}">
                    <a16:rowId xmlns:a16="http://schemas.microsoft.com/office/drawing/2014/main" val="1296705941"/>
                  </a:ext>
                </a:extLst>
              </a:tr>
              <a:tr h="909149">
                <a:tc>
                  <a:txBody>
                    <a:bodyPr/>
                    <a:lstStyle/>
                    <a:p>
                      <a:r>
                        <a:rPr lang="en-US" sz="1050" b="1" u="none" dirty="0"/>
                        <a:t>Cooperative skills and positive behavior</a:t>
                      </a:r>
                    </a:p>
                  </a:txBody>
                  <a:tcPr anchor="ctr"/>
                </a:tc>
                <a:tc>
                  <a:txBody>
                    <a:bodyPr/>
                    <a:lstStyle/>
                    <a:p>
                      <a:r>
                        <a:rPr lang="en-US" sz="1050"/>
                        <a:t>Personal responsibility, Accepting feedback, Working with others, Rules and Etiquette, and Safety</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Personal responsibility, Accepting feedback, Working with others, Rules and Etiquette, and Safety</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Personal responsibility, Accepting feedback, Working with others, Rules and Etiquette, and Safety</a:t>
                      </a:r>
                    </a:p>
                    <a:p>
                      <a:endParaRPr lang="en-US" sz="1050" dirty="0"/>
                    </a:p>
                  </a:txBody>
                  <a:tcPr anchor="ctr"/>
                </a:tc>
                <a:tc>
                  <a:txBody>
                    <a:bodyPr/>
                    <a:lstStyle/>
                    <a:p>
                      <a:r>
                        <a:rPr lang="en-US" sz="1050" dirty="0"/>
                        <a:t>Personal Responsibility, Cooperation, Rules and Etiquette, and Safety,</a:t>
                      </a:r>
                    </a:p>
                  </a:txBody>
                  <a:tcPr anchor="ctr"/>
                </a:tc>
                <a:extLst>
                  <a:ext uri="{0D108BD9-81ED-4DB2-BD59-A6C34878D82A}">
                    <a16:rowId xmlns:a16="http://schemas.microsoft.com/office/drawing/2014/main" val="2920185951"/>
                  </a:ext>
                </a:extLst>
              </a:tr>
              <a:tr h="762402">
                <a:tc>
                  <a:txBody>
                    <a:bodyPr/>
                    <a:lstStyle/>
                    <a:p>
                      <a:r>
                        <a:rPr lang="en-US" sz="1050" b="1" u="none" dirty="0"/>
                        <a:t>Value of Physical Activity</a:t>
                      </a:r>
                    </a:p>
                  </a:txBody>
                  <a:tcPr anchor="ctr"/>
                </a:tc>
                <a:tc>
                  <a:txBody>
                    <a:bodyPr/>
                    <a:lstStyle/>
                    <a:p>
                      <a:r>
                        <a:rPr lang="en-US" sz="1050"/>
                        <a:t>Health, Challenge, and Self expression and enjoyment</a:t>
                      </a:r>
                      <a:endParaRPr lang="en-US" sz="1050" dirty="0"/>
                    </a:p>
                  </a:txBody>
                  <a:tcPr anchor="ctr"/>
                </a:tc>
                <a:tc>
                  <a:txBody>
                    <a:bodyPr/>
                    <a:lstStyle/>
                    <a:p>
                      <a:r>
                        <a:rPr lang="en-US" sz="1050"/>
                        <a:t>Health, Challenge, Self expression and enjoyment, and Social interaction</a:t>
                      </a:r>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a:t>Health, Challenge, Self expression and enjoyment, and Social interaction</a:t>
                      </a:r>
                    </a:p>
                    <a:p>
                      <a:endParaRPr lang="en-US" sz="1050" dirty="0"/>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50" dirty="0"/>
                        <a:t>Health, Challenge, Self expression and enjoyment, and Social interaction</a:t>
                      </a:r>
                    </a:p>
                    <a:p>
                      <a:endParaRPr lang="en-US" sz="1050" dirty="0"/>
                    </a:p>
                  </a:txBody>
                  <a:tcPr anchor="ctr"/>
                </a:tc>
                <a:extLst>
                  <a:ext uri="{0D108BD9-81ED-4DB2-BD59-A6C34878D82A}">
                    <a16:rowId xmlns:a16="http://schemas.microsoft.com/office/drawing/2014/main" val="3426876253"/>
                  </a:ext>
                </a:extLst>
              </a:tr>
            </a:tbl>
          </a:graphicData>
        </a:graphic>
      </p:graphicFrame>
      <p:sp>
        <p:nvSpPr>
          <p:cNvPr id="2" name="Footer Placeholder 3">
            <a:extLst>
              <a:ext uri="{FF2B5EF4-FFF2-40B4-BE49-F238E27FC236}">
                <a16:creationId xmlns:a16="http://schemas.microsoft.com/office/drawing/2014/main" id="{AAE45037-217F-D7F2-9DD7-A16190408C30}"/>
              </a:ext>
            </a:extLst>
          </p:cNvPr>
          <p:cNvSpPr>
            <a:spLocks noGrp="1"/>
          </p:cNvSpPr>
          <p:nvPr>
            <p:ph type="ftr" sz="quarter" idx="11"/>
          </p:nvPr>
        </p:nvSpPr>
        <p:spPr>
          <a:xfrm>
            <a:off x="2553911" y="659636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Corbel" panose="020B0503020204020204"/>
              </a:rPr>
              <a:t>Nick</a:t>
            </a:r>
            <a:endPar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116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B486A-8520-40F3-8090-48BEC03D9ECF}"/>
              </a:ext>
            </a:extLst>
          </p:cNvPr>
          <p:cNvSpPr>
            <a:spLocks noGrp="1"/>
          </p:cNvSpPr>
          <p:nvPr>
            <p:ph type="title"/>
          </p:nvPr>
        </p:nvSpPr>
        <p:spPr>
          <a:xfrm>
            <a:off x="1474848" y="55753"/>
            <a:ext cx="9242304" cy="984603"/>
          </a:xfrm>
        </p:spPr>
        <p:txBody>
          <a:bodyPr/>
          <a:lstStyle/>
          <a:p>
            <a:r>
              <a:rPr lang="en-US" dirty="0"/>
              <a:t>Physical Education Outcomes</a:t>
            </a:r>
          </a:p>
        </p:txBody>
      </p:sp>
      <p:sp>
        <p:nvSpPr>
          <p:cNvPr id="3" name="Content Placeholder 2">
            <a:extLst>
              <a:ext uri="{FF2B5EF4-FFF2-40B4-BE49-F238E27FC236}">
                <a16:creationId xmlns:a16="http://schemas.microsoft.com/office/drawing/2014/main" id="{2727840F-C0D9-4A3A-AE04-ADB76E919F0C}"/>
              </a:ext>
            </a:extLst>
          </p:cNvPr>
          <p:cNvSpPr>
            <a:spLocks noGrp="1"/>
          </p:cNvSpPr>
          <p:nvPr>
            <p:ph idx="1"/>
          </p:nvPr>
        </p:nvSpPr>
        <p:spPr>
          <a:xfrm>
            <a:off x="1257300" y="1438275"/>
            <a:ext cx="3935187" cy="5011511"/>
          </a:xfrm>
        </p:spPr>
        <p:txBody>
          <a:bodyPr>
            <a:normAutofit/>
          </a:bodyPr>
          <a:lstStyle/>
          <a:p>
            <a:r>
              <a:rPr lang="en-US" dirty="0"/>
              <a:t>Gray – Physical Literacy Component</a:t>
            </a:r>
          </a:p>
          <a:p>
            <a:r>
              <a:rPr lang="en-US" dirty="0"/>
              <a:t>Purple Box- Grade Level</a:t>
            </a:r>
          </a:p>
          <a:p>
            <a:r>
              <a:rPr lang="en-US" dirty="0"/>
              <a:t>Rainbow Color (Left Side)</a:t>
            </a:r>
          </a:p>
          <a:p>
            <a:pPr lvl="1"/>
            <a:r>
              <a:rPr lang="en-US" b="1" dirty="0"/>
              <a:t>Topics in Bold</a:t>
            </a:r>
          </a:p>
          <a:p>
            <a:pPr lvl="1"/>
            <a:r>
              <a:rPr lang="en-US" dirty="0"/>
              <a:t>Skills-Follow topics in Physical Literacy Skill #1 Motor Skills only in grades K-6.</a:t>
            </a:r>
          </a:p>
          <a:p>
            <a:r>
              <a:rPr lang="en-US" dirty="0"/>
              <a:t>White - Outcomes</a:t>
            </a:r>
          </a:p>
          <a:p>
            <a:pPr marL="0" indent="0">
              <a:buNone/>
            </a:pPr>
            <a:endParaRPr lang="en-US" dirty="0"/>
          </a:p>
        </p:txBody>
      </p:sp>
      <p:pic>
        <p:nvPicPr>
          <p:cNvPr id="5" name="Picture 4">
            <a:extLst>
              <a:ext uri="{FF2B5EF4-FFF2-40B4-BE49-F238E27FC236}">
                <a16:creationId xmlns:a16="http://schemas.microsoft.com/office/drawing/2014/main" id="{33FBB9FB-B102-D41F-FC05-017EE06ACA74}"/>
              </a:ext>
            </a:extLst>
          </p:cNvPr>
          <p:cNvPicPr>
            <a:picLocks noChangeAspect="1"/>
          </p:cNvPicPr>
          <p:nvPr/>
        </p:nvPicPr>
        <p:blipFill>
          <a:blip r:embed="rId2"/>
          <a:stretch>
            <a:fillRect/>
          </a:stretch>
        </p:blipFill>
        <p:spPr>
          <a:xfrm>
            <a:off x="5322608" y="1438275"/>
            <a:ext cx="6429838" cy="4950094"/>
          </a:xfrm>
          <a:prstGeom prst="rect">
            <a:avLst/>
          </a:prstGeom>
        </p:spPr>
      </p:pic>
    </p:spTree>
    <p:extLst>
      <p:ext uri="{BB962C8B-B14F-4D97-AF65-F5344CB8AC3E}">
        <p14:creationId xmlns:p14="http://schemas.microsoft.com/office/powerpoint/2010/main" val="2535922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0FEAA-7AF3-4BAE-BE11-0CAC3134F327}"/>
              </a:ext>
            </a:extLst>
          </p:cNvPr>
          <p:cNvSpPr>
            <a:spLocks noGrp="1"/>
          </p:cNvSpPr>
          <p:nvPr>
            <p:ph type="title"/>
          </p:nvPr>
        </p:nvSpPr>
        <p:spPr>
          <a:xfrm>
            <a:off x="1474848" y="58511"/>
            <a:ext cx="9242304" cy="984603"/>
          </a:xfrm>
        </p:spPr>
        <p:txBody>
          <a:bodyPr/>
          <a:lstStyle/>
          <a:p>
            <a:r>
              <a:rPr lang="en-US" dirty="0"/>
              <a:t>Physical Education Outcomes</a:t>
            </a:r>
          </a:p>
        </p:txBody>
      </p:sp>
      <p:sp>
        <p:nvSpPr>
          <p:cNvPr id="3" name="Footer Placeholder 2">
            <a:extLst>
              <a:ext uri="{FF2B5EF4-FFF2-40B4-BE49-F238E27FC236}">
                <a16:creationId xmlns:a16="http://schemas.microsoft.com/office/drawing/2014/main" id="{DDA4CC05-DF56-4006-BB92-CDFBEC900CCF}"/>
              </a:ext>
            </a:extLst>
          </p:cNvPr>
          <p:cNvSpPr>
            <a:spLocks noGrp="1"/>
          </p:cNvSpPr>
          <p:nvPr>
            <p:ph type="ftr" sz="quarter" idx="11"/>
          </p:nvPr>
        </p:nvSpPr>
        <p:spPr/>
        <p:txBody>
          <a:bodyPr/>
          <a:lstStyle/>
          <a:p>
            <a:r>
              <a:rPr lang="en-US" dirty="0"/>
              <a:t>Jen B</a:t>
            </a:r>
          </a:p>
        </p:txBody>
      </p:sp>
      <p:sp>
        <p:nvSpPr>
          <p:cNvPr id="6" name="Content Placeholder 5">
            <a:extLst>
              <a:ext uri="{FF2B5EF4-FFF2-40B4-BE49-F238E27FC236}">
                <a16:creationId xmlns:a16="http://schemas.microsoft.com/office/drawing/2014/main" id="{55ED2E21-98D8-0269-ED2E-AB25D7F49E3F}"/>
              </a:ext>
            </a:extLst>
          </p:cNvPr>
          <p:cNvSpPr>
            <a:spLocks noGrp="1"/>
          </p:cNvSpPr>
          <p:nvPr>
            <p:ph idx="1"/>
          </p:nvPr>
        </p:nvSpPr>
        <p:spPr/>
        <p:txBody>
          <a:bodyPr/>
          <a:lstStyle/>
          <a:p>
            <a:endParaRPr lang="en-US"/>
          </a:p>
        </p:txBody>
      </p:sp>
      <p:pic>
        <p:nvPicPr>
          <p:cNvPr id="5" name="Picture 4">
            <a:extLst>
              <a:ext uri="{FF2B5EF4-FFF2-40B4-BE49-F238E27FC236}">
                <a16:creationId xmlns:a16="http://schemas.microsoft.com/office/drawing/2014/main" id="{86FE98EF-B9B4-9903-021D-976CDC5DC69D}"/>
              </a:ext>
            </a:extLst>
          </p:cNvPr>
          <p:cNvPicPr>
            <a:picLocks noChangeAspect="1"/>
          </p:cNvPicPr>
          <p:nvPr/>
        </p:nvPicPr>
        <p:blipFill>
          <a:blip r:embed="rId2"/>
          <a:stretch>
            <a:fillRect/>
          </a:stretch>
        </p:blipFill>
        <p:spPr>
          <a:xfrm>
            <a:off x="1474848" y="1391257"/>
            <a:ext cx="10581836" cy="4075485"/>
          </a:xfrm>
          <a:prstGeom prst="rect">
            <a:avLst/>
          </a:prstGeom>
        </p:spPr>
      </p:pic>
    </p:spTree>
    <p:extLst>
      <p:ext uri="{BB962C8B-B14F-4D97-AF65-F5344CB8AC3E}">
        <p14:creationId xmlns:p14="http://schemas.microsoft.com/office/powerpoint/2010/main" val="763984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548AF-6515-3817-3D2C-11A4945B3CD9}"/>
              </a:ext>
            </a:extLst>
          </p:cNvPr>
          <p:cNvSpPr>
            <a:spLocks noGrp="1"/>
          </p:cNvSpPr>
          <p:nvPr>
            <p:ph type="title"/>
          </p:nvPr>
        </p:nvSpPr>
        <p:spPr/>
        <p:txBody>
          <a:bodyPr>
            <a:normAutofit fontScale="90000"/>
          </a:bodyPr>
          <a:lstStyle/>
          <a:p>
            <a:r>
              <a:rPr lang="en-US" dirty="0"/>
              <a:t>Scope and Sequence Physical Education</a:t>
            </a:r>
          </a:p>
        </p:txBody>
      </p:sp>
      <p:sp>
        <p:nvSpPr>
          <p:cNvPr id="3" name="Footer Placeholder 3">
            <a:extLst>
              <a:ext uri="{FF2B5EF4-FFF2-40B4-BE49-F238E27FC236}">
                <a16:creationId xmlns:a16="http://schemas.microsoft.com/office/drawing/2014/main" id="{1EC98CBE-6F0A-E5CA-BC03-E51E4BB9853C}"/>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pic>
        <p:nvPicPr>
          <p:cNvPr id="9" name="Picture 8">
            <a:extLst>
              <a:ext uri="{FF2B5EF4-FFF2-40B4-BE49-F238E27FC236}">
                <a16:creationId xmlns:a16="http://schemas.microsoft.com/office/drawing/2014/main" id="{487395DE-5487-5AB3-E6D8-B7AC37504D16}"/>
              </a:ext>
            </a:extLst>
          </p:cNvPr>
          <p:cNvPicPr>
            <a:picLocks noChangeAspect="1"/>
          </p:cNvPicPr>
          <p:nvPr/>
        </p:nvPicPr>
        <p:blipFill>
          <a:blip r:embed="rId2"/>
          <a:stretch>
            <a:fillRect/>
          </a:stretch>
        </p:blipFill>
        <p:spPr>
          <a:xfrm>
            <a:off x="1398309" y="1255323"/>
            <a:ext cx="3924502" cy="4845299"/>
          </a:xfrm>
          <a:prstGeom prst="rect">
            <a:avLst/>
          </a:prstGeom>
        </p:spPr>
      </p:pic>
      <p:pic>
        <p:nvPicPr>
          <p:cNvPr id="11" name="Picture 10">
            <a:extLst>
              <a:ext uri="{FF2B5EF4-FFF2-40B4-BE49-F238E27FC236}">
                <a16:creationId xmlns:a16="http://schemas.microsoft.com/office/drawing/2014/main" id="{3C32E704-1042-7160-636F-91F841947305}"/>
              </a:ext>
            </a:extLst>
          </p:cNvPr>
          <p:cNvPicPr>
            <a:picLocks noChangeAspect="1"/>
          </p:cNvPicPr>
          <p:nvPr/>
        </p:nvPicPr>
        <p:blipFill>
          <a:blip r:embed="rId3"/>
          <a:stretch>
            <a:fillRect/>
          </a:stretch>
        </p:blipFill>
        <p:spPr>
          <a:xfrm>
            <a:off x="5920529" y="1456871"/>
            <a:ext cx="5449342" cy="4446230"/>
          </a:xfrm>
          <a:prstGeom prst="rect">
            <a:avLst/>
          </a:prstGeom>
        </p:spPr>
      </p:pic>
    </p:spTree>
    <p:extLst>
      <p:ext uri="{BB962C8B-B14F-4D97-AF65-F5344CB8AC3E}">
        <p14:creationId xmlns:p14="http://schemas.microsoft.com/office/powerpoint/2010/main" val="2003916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59701-6D00-2FFB-27D9-EFD2FD7226EB}"/>
              </a:ext>
            </a:extLst>
          </p:cNvPr>
          <p:cNvSpPr>
            <a:spLocks noGrp="1"/>
          </p:cNvSpPr>
          <p:nvPr>
            <p:ph type="title"/>
          </p:nvPr>
        </p:nvSpPr>
        <p:spPr/>
        <p:txBody>
          <a:bodyPr/>
          <a:lstStyle/>
          <a:p>
            <a:r>
              <a:rPr lang="en-US" dirty="0"/>
              <a:t>*Disclaimer </a:t>
            </a:r>
          </a:p>
        </p:txBody>
      </p:sp>
      <p:sp>
        <p:nvSpPr>
          <p:cNvPr id="3" name="Content Placeholder 2">
            <a:extLst>
              <a:ext uri="{FF2B5EF4-FFF2-40B4-BE49-F238E27FC236}">
                <a16:creationId xmlns:a16="http://schemas.microsoft.com/office/drawing/2014/main" id="{FE94DC36-1381-B5B1-D48B-330BD788B27C}"/>
              </a:ext>
            </a:extLst>
          </p:cNvPr>
          <p:cNvSpPr>
            <a:spLocks noGrp="1"/>
          </p:cNvSpPr>
          <p:nvPr>
            <p:ph idx="1"/>
          </p:nvPr>
        </p:nvSpPr>
        <p:spPr/>
        <p:txBody>
          <a:bodyPr>
            <a:normAutofit/>
          </a:bodyPr>
          <a:lstStyle/>
          <a:p>
            <a:r>
              <a:rPr lang="en-US" dirty="0"/>
              <a:t>These outcomes are not the approved standards for PA currently.  </a:t>
            </a:r>
          </a:p>
          <a:p>
            <a:r>
              <a:rPr lang="en-US" dirty="0"/>
              <a:t>We look to share this work with the State School Board Association once we are invited.</a:t>
            </a:r>
          </a:p>
          <a:p>
            <a:r>
              <a:rPr lang="en-US" dirty="0"/>
              <a:t>They can however be used to help keep your health and physical education programs more current to the forever changing health literacy and physical literacy climate.</a:t>
            </a:r>
          </a:p>
          <a:p>
            <a:r>
              <a:rPr lang="en-US" dirty="0"/>
              <a:t>PA Code 22, Chapter 4 also encourages the use of materials to expand or improve existing academic standards.</a:t>
            </a:r>
          </a:p>
        </p:txBody>
      </p:sp>
      <p:sp>
        <p:nvSpPr>
          <p:cNvPr id="4" name="Footer Placeholder 3">
            <a:extLst>
              <a:ext uri="{FF2B5EF4-FFF2-40B4-BE49-F238E27FC236}">
                <a16:creationId xmlns:a16="http://schemas.microsoft.com/office/drawing/2014/main" id="{A3FD6824-812F-5191-AB11-F5D6DB255BAD}"/>
              </a:ext>
            </a:extLst>
          </p:cNvPr>
          <p:cNvSpPr>
            <a:spLocks noGrp="1"/>
          </p:cNvSpPr>
          <p:nvPr>
            <p:ph type="ftr" sz="quarter" idx="11"/>
          </p:nvPr>
        </p:nvSpPr>
        <p:spPr/>
        <p:txBody>
          <a:bodyPr/>
          <a:lstStyle/>
          <a:p>
            <a:r>
              <a:rPr lang="en-US" dirty="0"/>
              <a:t>Nick</a:t>
            </a:r>
          </a:p>
        </p:txBody>
      </p:sp>
    </p:spTree>
    <p:extLst>
      <p:ext uri="{BB962C8B-B14F-4D97-AF65-F5344CB8AC3E}">
        <p14:creationId xmlns:p14="http://schemas.microsoft.com/office/powerpoint/2010/main" val="222837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B6F33-7B75-43E7-7807-D5ED2895A9AD}"/>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FC3D208A-80B7-7414-055B-22A1F459CF8A}"/>
              </a:ext>
            </a:extLst>
          </p:cNvPr>
          <p:cNvSpPr>
            <a:spLocks noGrp="1"/>
          </p:cNvSpPr>
          <p:nvPr>
            <p:ph idx="1"/>
          </p:nvPr>
        </p:nvSpPr>
        <p:spPr/>
        <p:txBody>
          <a:bodyPr>
            <a:normAutofit/>
          </a:bodyPr>
          <a:lstStyle/>
          <a:p>
            <a:r>
              <a:rPr lang="en-US" dirty="0"/>
              <a:t>Prerequisite</a:t>
            </a:r>
          </a:p>
          <a:p>
            <a:r>
              <a:rPr lang="en-US" dirty="0"/>
              <a:t>Train the Trainers Workshop in August</a:t>
            </a:r>
          </a:p>
          <a:p>
            <a:r>
              <a:rPr lang="en-US" dirty="0"/>
              <a:t>Updates on IU Trainings</a:t>
            </a:r>
          </a:p>
          <a:p>
            <a:r>
              <a:rPr lang="en-US" dirty="0"/>
              <a:t>D2L Training</a:t>
            </a:r>
          </a:p>
          <a:p>
            <a:r>
              <a:rPr lang="en-US" dirty="0"/>
              <a:t>Understanding the Outcomes</a:t>
            </a:r>
          </a:p>
          <a:p>
            <a:r>
              <a:rPr lang="en-US" dirty="0"/>
              <a:t>Curriculum Mapping</a:t>
            </a:r>
          </a:p>
          <a:p>
            <a:r>
              <a:rPr lang="en-US" dirty="0"/>
              <a:t>Block Plan</a:t>
            </a:r>
          </a:p>
        </p:txBody>
      </p:sp>
      <p:sp>
        <p:nvSpPr>
          <p:cNvPr id="4" name="Footer Placeholder 3">
            <a:extLst>
              <a:ext uri="{FF2B5EF4-FFF2-40B4-BE49-F238E27FC236}">
                <a16:creationId xmlns:a16="http://schemas.microsoft.com/office/drawing/2014/main" id="{93773EA5-68CF-0A3B-A511-A2AB9721B93D}"/>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1226890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ABDE3-AD17-B9BF-1DC4-6C80EEA832AD}"/>
              </a:ext>
            </a:extLst>
          </p:cNvPr>
          <p:cNvSpPr>
            <a:spLocks noGrp="1"/>
          </p:cNvSpPr>
          <p:nvPr>
            <p:ph type="title"/>
          </p:nvPr>
        </p:nvSpPr>
        <p:spPr/>
        <p:txBody>
          <a:bodyPr/>
          <a:lstStyle/>
          <a:p>
            <a:r>
              <a:rPr lang="en-US" dirty="0"/>
              <a:t>Support from Chapter 4 PA Code 22</a:t>
            </a:r>
          </a:p>
        </p:txBody>
      </p:sp>
      <p:sp>
        <p:nvSpPr>
          <p:cNvPr id="3" name="Content Placeholder 2">
            <a:extLst>
              <a:ext uri="{FF2B5EF4-FFF2-40B4-BE49-F238E27FC236}">
                <a16:creationId xmlns:a16="http://schemas.microsoft.com/office/drawing/2014/main" id="{38D185F5-CF4B-2324-679A-3789EDA8C1FE}"/>
              </a:ext>
            </a:extLst>
          </p:cNvPr>
          <p:cNvSpPr>
            <a:spLocks noGrp="1"/>
          </p:cNvSpPr>
          <p:nvPr>
            <p:ph idx="1"/>
          </p:nvPr>
        </p:nvSpPr>
        <p:spPr/>
        <p:txBody>
          <a:bodyPr/>
          <a:lstStyle/>
          <a:p>
            <a:pPr algn="l"/>
            <a:r>
              <a:rPr lang="en-US" b="1" i="0" dirty="0">
                <a:solidFill>
                  <a:srgbClr val="333333"/>
                </a:solidFill>
                <a:effectLst/>
                <a:latin typeface="New Century Schoolbook"/>
              </a:rPr>
              <a:t>§ 4.12. Academic standards.</a:t>
            </a:r>
          </a:p>
          <a:p>
            <a:pPr algn="l"/>
            <a:r>
              <a:rPr lang="en-US" b="0" i="0" dirty="0">
                <a:solidFill>
                  <a:srgbClr val="333333"/>
                </a:solidFill>
                <a:effectLst/>
                <a:latin typeface="New Century Schoolbook"/>
              </a:rPr>
              <a:t> (a)  School entities may develop, expand or improve existing academic standards in the following content areas:</a:t>
            </a:r>
          </a:p>
          <a:p>
            <a:r>
              <a:rPr lang="en-US" b="0" i="0" dirty="0">
                <a:solidFill>
                  <a:srgbClr val="333333"/>
                </a:solidFill>
                <a:effectLst/>
                <a:latin typeface="New Century Schoolbook"/>
              </a:rPr>
              <a:t> (6)  </a:t>
            </a:r>
            <a:r>
              <a:rPr lang="en-US" b="0" i="1" dirty="0">
                <a:solidFill>
                  <a:srgbClr val="333333"/>
                </a:solidFill>
                <a:effectLst/>
                <a:latin typeface="New Century Schoolbook"/>
              </a:rPr>
              <a:t>Health, safety and physical education. </a:t>
            </a:r>
            <a:r>
              <a:rPr lang="en-US" b="0" i="0" dirty="0">
                <a:solidFill>
                  <a:srgbClr val="333333"/>
                </a:solidFill>
                <a:effectLst/>
                <a:latin typeface="New Century Schoolbook"/>
              </a:rPr>
              <a:t>Study of concepts and skills which affect personal, family and community health and safety, nutrition, physical fitness, movement concepts and strategies, safety in physical activity settings, and leadership and cooperation in physical activities.</a:t>
            </a:r>
            <a:endParaRPr lang="en-US" dirty="0"/>
          </a:p>
        </p:txBody>
      </p:sp>
      <p:sp>
        <p:nvSpPr>
          <p:cNvPr id="4" name="Footer Placeholder 3">
            <a:extLst>
              <a:ext uri="{FF2B5EF4-FFF2-40B4-BE49-F238E27FC236}">
                <a16:creationId xmlns:a16="http://schemas.microsoft.com/office/drawing/2014/main" id="{F6C25CFB-8498-6DE1-0905-BF564649A47F}"/>
              </a:ext>
            </a:extLst>
          </p:cNvPr>
          <p:cNvSpPr>
            <a:spLocks noGrp="1"/>
          </p:cNvSpPr>
          <p:nvPr>
            <p:ph type="ftr" sz="quarter" idx="11"/>
          </p:nvPr>
        </p:nvSpPr>
        <p:spPr/>
        <p:txBody>
          <a:bodyPr/>
          <a:lstStyle/>
          <a:p>
            <a:r>
              <a:rPr lang="en-US" dirty="0"/>
              <a:t>Nick</a:t>
            </a:r>
          </a:p>
        </p:txBody>
      </p:sp>
    </p:spTree>
    <p:extLst>
      <p:ext uri="{BB962C8B-B14F-4D97-AF65-F5344CB8AC3E}">
        <p14:creationId xmlns:p14="http://schemas.microsoft.com/office/powerpoint/2010/main" val="654926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4A144-1CB0-9D4A-FA98-3681686AD8CE}"/>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1B36E9B-DEFB-0B47-F331-974295742D59}"/>
              </a:ext>
            </a:extLst>
          </p:cNvPr>
          <p:cNvSpPr>
            <a:spLocks noGrp="1"/>
          </p:cNvSpPr>
          <p:nvPr>
            <p:ph idx="1"/>
          </p:nvPr>
        </p:nvSpPr>
        <p:spPr/>
        <p:txBody>
          <a:bodyPr/>
          <a:lstStyle/>
          <a:p>
            <a:r>
              <a:rPr lang="en-US" dirty="0"/>
              <a:t>Any questions?</a:t>
            </a:r>
          </a:p>
        </p:txBody>
      </p:sp>
      <p:sp>
        <p:nvSpPr>
          <p:cNvPr id="4" name="Footer Placeholder 3">
            <a:extLst>
              <a:ext uri="{FF2B5EF4-FFF2-40B4-BE49-F238E27FC236}">
                <a16:creationId xmlns:a16="http://schemas.microsoft.com/office/drawing/2014/main" id="{8BED9323-68D5-313B-C1C7-DA977EF8265E}"/>
              </a:ext>
            </a:extLst>
          </p:cNvPr>
          <p:cNvSpPr>
            <a:spLocks noGrp="1"/>
          </p:cNvSpPr>
          <p:nvPr>
            <p:ph type="ftr" sz="quarter" idx="11"/>
          </p:nvPr>
        </p:nvSpPr>
        <p:spPr>
          <a:xfrm>
            <a:off x="2572279" y="5883275"/>
            <a:ext cx="7084177" cy="365125"/>
          </a:xfrm>
        </p:spPr>
        <p:txBody>
          <a:bodyPr/>
          <a:lstStyle/>
          <a:p>
            <a:r>
              <a:rPr lang="en-US" dirty="0"/>
              <a:t>Jen</a:t>
            </a:r>
          </a:p>
        </p:txBody>
      </p:sp>
    </p:spTree>
    <p:extLst>
      <p:ext uri="{BB962C8B-B14F-4D97-AF65-F5344CB8AC3E}">
        <p14:creationId xmlns:p14="http://schemas.microsoft.com/office/powerpoint/2010/main" val="2249227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98905-BC64-FED2-2DA3-10621610DCEB}"/>
              </a:ext>
            </a:extLst>
          </p:cNvPr>
          <p:cNvSpPr>
            <a:spLocks noGrp="1"/>
          </p:cNvSpPr>
          <p:nvPr>
            <p:ph type="title"/>
          </p:nvPr>
        </p:nvSpPr>
        <p:spPr/>
        <p:txBody>
          <a:bodyPr/>
          <a:lstStyle/>
          <a:p>
            <a:r>
              <a:rPr lang="en-US" dirty="0"/>
              <a:t>Evaluation </a:t>
            </a:r>
          </a:p>
        </p:txBody>
      </p:sp>
      <p:sp>
        <p:nvSpPr>
          <p:cNvPr id="3" name="Content Placeholder 2">
            <a:extLst>
              <a:ext uri="{FF2B5EF4-FFF2-40B4-BE49-F238E27FC236}">
                <a16:creationId xmlns:a16="http://schemas.microsoft.com/office/drawing/2014/main" id="{128C4CD2-625B-231F-C2E4-F2AF7A3DA3DE}"/>
              </a:ext>
            </a:extLst>
          </p:cNvPr>
          <p:cNvSpPr>
            <a:spLocks noGrp="1"/>
          </p:cNvSpPr>
          <p:nvPr>
            <p:ph idx="1"/>
          </p:nvPr>
        </p:nvSpPr>
        <p:spPr>
          <a:xfrm>
            <a:off x="1574801" y="1274373"/>
            <a:ext cx="9928223" cy="1362749"/>
          </a:xfrm>
        </p:spPr>
        <p:txBody>
          <a:bodyPr>
            <a:normAutofit fontScale="77500" lnSpcReduction="20000"/>
          </a:bodyPr>
          <a:lstStyle/>
          <a:p>
            <a:r>
              <a:rPr lang="en-US" dirty="0"/>
              <a:t>We would love to hear your feedback!</a:t>
            </a:r>
          </a:p>
          <a:p>
            <a:r>
              <a:rPr lang="en-US" dirty="0"/>
              <a:t>Please use your phone to scan the QR code and take the survey.</a:t>
            </a:r>
          </a:p>
          <a:p>
            <a:r>
              <a:rPr lang="en-US" dirty="0">
                <a:hlinkClick r:id="rId2"/>
              </a:rPr>
              <a:t>https://forms.office.com/Pages/ResponsePage.aspx?id=QSiOQSgB1U2bbEf8Wpob3ugMoKJM0vtJhEN1a30P5hZUM1E5T0RGSUtZMTBBTkhONjdBNkpOT1YwUS4u</a:t>
            </a:r>
            <a:r>
              <a:rPr lang="en-US" dirty="0"/>
              <a:t> </a:t>
            </a:r>
          </a:p>
          <a:p>
            <a:endParaRPr lang="en-US" dirty="0"/>
          </a:p>
        </p:txBody>
      </p:sp>
      <p:pic>
        <p:nvPicPr>
          <p:cNvPr id="7" name="Picture 6">
            <a:extLst>
              <a:ext uri="{FF2B5EF4-FFF2-40B4-BE49-F238E27FC236}">
                <a16:creationId xmlns:a16="http://schemas.microsoft.com/office/drawing/2014/main" id="{F9EA45A6-64C9-E168-7C4F-A6BA8E7F994A}"/>
              </a:ext>
            </a:extLst>
          </p:cNvPr>
          <p:cNvPicPr>
            <a:picLocks noChangeAspect="1"/>
          </p:cNvPicPr>
          <p:nvPr/>
        </p:nvPicPr>
        <p:blipFill>
          <a:blip r:embed="rId3"/>
          <a:stretch>
            <a:fillRect/>
          </a:stretch>
        </p:blipFill>
        <p:spPr>
          <a:xfrm>
            <a:off x="3926189" y="2590041"/>
            <a:ext cx="4339622" cy="4265817"/>
          </a:xfrm>
          <a:prstGeom prst="rect">
            <a:avLst/>
          </a:prstGeom>
        </p:spPr>
      </p:pic>
    </p:spTree>
    <p:extLst>
      <p:ext uri="{BB962C8B-B14F-4D97-AF65-F5344CB8AC3E}">
        <p14:creationId xmlns:p14="http://schemas.microsoft.com/office/powerpoint/2010/main" val="783554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593D3-4F9B-44C3-80AA-8B56830148F6}"/>
              </a:ext>
            </a:extLst>
          </p:cNvPr>
          <p:cNvSpPr>
            <a:spLocks noGrp="1"/>
          </p:cNvSpPr>
          <p:nvPr>
            <p:ph type="title"/>
          </p:nvPr>
        </p:nvSpPr>
        <p:spPr/>
        <p:txBody>
          <a:bodyPr>
            <a:noAutofit/>
          </a:bodyPr>
          <a:lstStyle/>
          <a:p>
            <a:r>
              <a:rPr lang="en-US" sz="3200" dirty="0"/>
              <a:t>HPED PIC Committee Contact Information</a:t>
            </a:r>
          </a:p>
        </p:txBody>
      </p:sp>
      <p:graphicFrame>
        <p:nvGraphicFramePr>
          <p:cNvPr id="4" name="Table 4">
            <a:extLst>
              <a:ext uri="{FF2B5EF4-FFF2-40B4-BE49-F238E27FC236}">
                <a16:creationId xmlns:a16="http://schemas.microsoft.com/office/drawing/2014/main" id="{DB2D7D4F-2A49-D228-561C-231F20E0F3BE}"/>
              </a:ext>
            </a:extLst>
          </p:cNvPr>
          <p:cNvGraphicFramePr>
            <a:graphicFrameLocks noGrp="1"/>
          </p:cNvGraphicFramePr>
          <p:nvPr>
            <p:ph idx="1"/>
          </p:nvPr>
        </p:nvGraphicFramePr>
        <p:xfrm>
          <a:off x="1563442" y="2031225"/>
          <a:ext cx="10018712" cy="4114800"/>
        </p:xfrm>
        <a:graphic>
          <a:graphicData uri="http://schemas.openxmlformats.org/drawingml/2006/table">
            <a:tbl>
              <a:tblPr firstRow="1" bandRow="1">
                <a:tableStyleId>{2D5ABB26-0587-4C30-8999-92F81FD0307C}</a:tableStyleId>
              </a:tblPr>
              <a:tblGrid>
                <a:gridCol w="5009356">
                  <a:extLst>
                    <a:ext uri="{9D8B030D-6E8A-4147-A177-3AD203B41FA5}">
                      <a16:colId xmlns:a16="http://schemas.microsoft.com/office/drawing/2014/main" val="2420450433"/>
                    </a:ext>
                  </a:extLst>
                </a:gridCol>
                <a:gridCol w="5009356">
                  <a:extLst>
                    <a:ext uri="{9D8B030D-6E8A-4147-A177-3AD203B41FA5}">
                      <a16:colId xmlns:a16="http://schemas.microsoft.com/office/drawing/2014/main" val="3475617511"/>
                    </a:ext>
                  </a:extLst>
                </a:gridCol>
              </a:tblGrid>
              <a:tr h="370840">
                <a:tc>
                  <a:txBody>
                    <a:bodyPr/>
                    <a:lstStyle/>
                    <a:p>
                      <a:r>
                        <a:rPr lang="en-US" sz="1800" b="1" kern="1200" dirty="0">
                          <a:solidFill>
                            <a:schemeClr val="tx1"/>
                          </a:solidFill>
                          <a:effectLst/>
                          <a:latin typeface="+mn-lt"/>
                          <a:ea typeface="+mn-ea"/>
                          <a:cs typeface="+mn-cs"/>
                        </a:rPr>
                        <a:t>Dr. Kim Razzano</a:t>
                      </a:r>
                    </a:p>
                    <a:p>
                      <a:r>
                        <a:rPr lang="en-US" sz="1800" kern="1200" dirty="0">
                          <a:solidFill>
                            <a:schemeClr val="tx1"/>
                          </a:solidFill>
                          <a:effectLst/>
                          <a:latin typeface="+mn-lt"/>
                          <a:ea typeface="+mn-ea"/>
                          <a:cs typeface="+mn-cs"/>
                        </a:rPr>
                        <a:t>Professor</a:t>
                      </a:r>
                    </a:p>
                    <a:p>
                      <a:r>
                        <a:rPr lang="en-US" sz="1800" kern="1200" dirty="0">
                          <a:solidFill>
                            <a:schemeClr val="tx1"/>
                          </a:solidFill>
                          <a:effectLst/>
                          <a:latin typeface="+mn-lt"/>
                          <a:ea typeface="+mn-ea"/>
                          <a:cs typeface="+mn-cs"/>
                        </a:rPr>
                        <a:t>East Stroudsburg University</a:t>
                      </a:r>
                    </a:p>
                    <a:p>
                      <a:r>
                        <a:rPr lang="en-US" sz="1800" b="1" u="sng" kern="1200" dirty="0">
                          <a:solidFill>
                            <a:schemeClr val="tx1"/>
                          </a:solidFill>
                          <a:effectLst/>
                          <a:latin typeface="+mn-lt"/>
                          <a:ea typeface="+mn-ea"/>
                          <a:cs typeface="+mn-cs"/>
                          <a:hlinkClick r:id="rId2"/>
                        </a:rPr>
                        <a:t>krazzano@esu.edu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Nick Slotterback</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Pennsylvania Department of Education</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Health and Physical Education Advisor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u="sng" kern="1200" dirty="0">
                          <a:solidFill>
                            <a:schemeClr val="tx1"/>
                          </a:solidFill>
                          <a:effectLst/>
                          <a:latin typeface="+mn-lt"/>
                          <a:ea typeface="+mn-ea"/>
                          <a:cs typeface="+mn-cs"/>
                          <a:hlinkClick r:id="rId3"/>
                        </a:rPr>
                        <a:t>nslotterba@pa.gov</a:t>
                      </a: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val="2299937555"/>
                  </a:ext>
                </a:extLst>
              </a:tr>
              <a:tr h="37084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Jeffrey Jacobs</a:t>
                      </a:r>
                    </a:p>
                    <a:p>
                      <a:r>
                        <a:rPr lang="en-US" sz="1800" kern="1200" dirty="0">
                          <a:solidFill>
                            <a:schemeClr val="tx1"/>
                          </a:solidFill>
                          <a:effectLst/>
                          <a:latin typeface="+mn-lt"/>
                          <a:ea typeface="+mn-ea"/>
                          <a:cs typeface="+mn-cs"/>
                        </a:rPr>
                        <a:t>Retired HPED Teacher</a:t>
                      </a:r>
                    </a:p>
                    <a:p>
                      <a:r>
                        <a:rPr lang="en-US" sz="1800" kern="1200" dirty="0" err="1">
                          <a:solidFill>
                            <a:schemeClr val="tx1"/>
                          </a:solidFill>
                          <a:effectLst/>
                          <a:latin typeface="+mn-lt"/>
                          <a:ea typeface="+mn-ea"/>
                          <a:cs typeface="+mn-cs"/>
                        </a:rPr>
                        <a:t>Methacton</a:t>
                      </a:r>
                      <a:r>
                        <a:rPr lang="en-US" sz="1800" kern="1200" dirty="0">
                          <a:solidFill>
                            <a:schemeClr val="tx1"/>
                          </a:solidFill>
                          <a:effectLst/>
                          <a:latin typeface="+mn-lt"/>
                          <a:ea typeface="+mn-ea"/>
                          <a:cs typeface="+mn-cs"/>
                        </a:rPr>
                        <a:t> School District</a:t>
                      </a:r>
                    </a:p>
                    <a:p>
                      <a:r>
                        <a:rPr lang="en-US" sz="1800" b="1" u="sng" kern="1200" dirty="0">
                          <a:solidFill>
                            <a:schemeClr val="tx1"/>
                          </a:solidFill>
                          <a:effectLst/>
                          <a:latin typeface="+mn-lt"/>
                          <a:ea typeface="+mn-ea"/>
                          <a:cs typeface="+mn-cs"/>
                          <a:hlinkClick r:id="rId4"/>
                        </a:rPr>
                        <a:t>jjacobshpe@gmail.com</a:t>
                      </a:r>
                      <a:r>
                        <a:rPr lang="en-US" sz="1800" b="1" kern="1200" dirty="0">
                          <a:solidFill>
                            <a:schemeClr val="tx1"/>
                          </a:solidFill>
                          <a:effectLst/>
                          <a:latin typeface="+mn-lt"/>
                          <a:ea typeface="+mn-ea"/>
                          <a:cs typeface="+mn-cs"/>
                        </a:rPr>
                        <a:t>	</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Rudella</a:t>
                      </a:r>
                    </a:p>
                    <a:p>
                      <a:r>
                        <a:rPr lang="en-US" dirty="0"/>
                        <a:t>Associate Professor</a:t>
                      </a:r>
                    </a:p>
                    <a:p>
                      <a:r>
                        <a:rPr lang="en-US" dirty="0"/>
                        <a:t>Lock Haven University</a:t>
                      </a:r>
                    </a:p>
                    <a:p>
                      <a:r>
                        <a:rPr lang="en-US" dirty="0">
                          <a:hlinkClick r:id="rId5"/>
                        </a:rPr>
                        <a:t>jlr1147@lockhaven.edu</a:t>
                      </a:r>
                      <a:r>
                        <a:rPr lang="en-US" dirty="0"/>
                        <a:t> </a:t>
                      </a:r>
                    </a:p>
                  </a:txBody>
                  <a:tcPr/>
                </a:tc>
                <a:extLst>
                  <a:ext uri="{0D108BD9-81ED-4DB2-BD59-A6C34878D82A}">
                    <a16:rowId xmlns:a16="http://schemas.microsoft.com/office/drawing/2014/main" val="554897818"/>
                  </a:ext>
                </a:extLst>
              </a:tr>
              <a:tr h="741680">
                <a:tc>
                  <a:txBody>
                    <a:bodyPr/>
                    <a:lstStyle/>
                    <a:p>
                      <a:endParaRPr lang="en-US" sz="1800" b="1" kern="1200" dirty="0">
                        <a:solidFill>
                          <a:schemeClr val="tx1"/>
                        </a:solidFill>
                        <a:effectLst/>
                        <a:latin typeface="+mn-lt"/>
                        <a:ea typeface="+mn-ea"/>
                        <a:cs typeface="+mn-cs"/>
                      </a:endParaRPr>
                    </a:p>
                    <a:p>
                      <a:r>
                        <a:rPr lang="en-US" sz="1800" b="1" kern="1200" dirty="0">
                          <a:solidFill>
                            <a:schemeClr val="tx1"/>
                          </a:solidFill>
                          <a:effectLst/>
                          <a:latin typeface="+mn-lt"/>
                          <a:ea typeface="+mn-ea"/>
                          <a:cs typeface="+mn-cs"/>
                        </a:rPr>
                        <a:t>Dr. Cindy Allen	</a:t>
                      </a:r>
                    </a:p>
                    <a:p>
                      <a:r>
                        <a:rPr lang="en-US" sz="1800" kern="1200" dirty="0">
                          <a:solidFill>
                            <a:schemeClr val="tx1"/>
                          </a:solidFill>
                          <a:effectLst/>
                          <a:latin typeface="+mn-lt"/>
                          <a:ea typeface="+mn-ea"/>
                          <a:cs typeface="+mn-cs"/>
                        </a:rPr>
                        <a:t>Emeritus Professor</a:t>
                      </a:r>
                    </a:p>
                    <a:p>
                      <a:r>
                        <a:rPr lang="en-US" sz="1800" kern="1200" dirty="0">
                          <a:solidFill>
                            <a:schemeClr val="tx1"/>
                          </a:solidFill>
                          <a:effectLst/>
                          <a:latin typeface="+mn-lt"/>
                          <a:ea typeface="+mn-ea"/>
                          <a:cs typeface="+mn-cs"/>
                        </a:rPr>
                        <a:t>Lock Haven University</a:t>
                      </a:r>
                    </a:p>
                    <a:p>
                      <a:r>
                        <a:rPr lang="en-US" sz="1800" b="1" u="sng" kern="1200" dirty="0">
                          <a:solidFill>
                            <a:schemeClr val="tx1"/>
                          </a:solidFill>
                          <a:effectLst/>
                          <a:latin typeface="+mn-lt"/>
                          <a:ea typeface="+mn-ea"/>
                          <a:cs typeface="+mn-cs"/>
                          <a:hlinkClick r:id="rId6"/>
                        </a:rPr>
                        <a:t>callen2@lockhaven.edu</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1" kern="1200" dirty="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effectLst/>
                          <a:latin typeface="+mn-lt"/>
                          <a:ea typeface="+mn-ea"/>
                          <a:cs typeface="+mn-cs"/>
                        </a:rPr>
                        <a:t>Dr. Jennifer Butz</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Elementary Physical Education Teacher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Northern Lehigh School District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hlinkClick r:id="rId7"/>
                        </a:rPr>
                        <a:t>jbutz@nlsd.org</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val="1563414844"/>
                  </a:ext>
                </a:extLst>
              </a:tr>
            </a:tbl>
          </a:graphicData>
        </a:graphic>
      </p:graphicFrame>
    </p:spTree>
    <p:extLst>
      <p:ext uri="{BB962C8B-B14F-4D97-AF65-F5344CB8AC3E}">
        <p14:creationId xmlns:p14="http://schemas.microsoft.com/office/powerpoint/2010/main" val="103723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0C114-DBA5-72F0-6E3B-4E5434E0F29D}"/>
              </a:ext>
            </a:extLst>
          </p:cNvPr>
          <p:cNvSpPr>
            <a:spLocks noGrp="1"/>
          </p:cNvSpPr>
          <p:nvPr>
            <p:ph type="title"/>
          </p:nvPr>
        </p:nvSpPr>
        <p:spPr/>
        <p:txBody>
          <a:bodyPr/>
          <a:lstStyle/>
          <a:p>
            <a:r>
              <a:rPr lang="en-US" dirty="0"/>
              <a:t>Objectives</a:t>
            </a:r>
          </a:p>
        </p:txBody>
      </p:sp>
      <p:graphicFrame>
        <p:nvGraphicFramePr>
          <p:cNvPr id="4" name="Table 4">
            <a:extLst>
              <a:ext uri="{FF2B5EF4-FFF2-40B4-BE49-F238E27FC236}">
                <a16:creationId xmlns:a16="http://schemas.microsoft.com/office/drawing/2014/main" id="{7A234D17-EF0C-93D6-7E6E-424BDF2EED96}"/>
              </a:ext>
            </a:extLst>
          </p:cNvPr>
          <p:cNvGraphicFramePr>
            <a:graphicFrameLocks noGrp="1"/>
          </p:cNvGraphicFramePr>
          <p:nvPr>
            <p:ph idx="1"/>
            <p:extLst>
              <p:ext uri="{D42A27DB-BD31-4B8C-83A1-F6EECF244321}">
                <p14:modId xmlns:p14="http://schemas.microsoft.com/office/powerpoint/2010/main" val="2447542870"/>
              </p:ext>
            </p:extLst>
          </p:nvPr>
        </p:nvGraphicFramePr>
        <p:xfrm>
          <a:off x="1574800" y="1223963"/>
          <a:ext cx="10052050" cy="4808840"/>
        </p:xfrm>
        <a:graphic>
          <a:graphicData uri="http://schemas.openxmlformats.org/drawingml/2006/table">
            <a:tbl>
              <a:tblPr firstRow="1" bandRow="1">
                <a:tableStyleId>{5C22544A-7EE6-4342-B048-85BDC9FD1C3A}</a:tableStyleId>
              </a:tblPr>
              <a:tblGrid>
                <a:gridCol w="5026025">
                  <a:extLst>
                    <a:ext uri="{9D8B030D-6E8A-4147-A177-3AD203B41FA5}">
                      <a16:colId xmlns:a16="http://schemas.microsoft.com/office/drawing/2014/main" val="4102667243"/>
                    </a:ext>
                  </a:extLst>
                </a:gridCol>
                <a:gridCol w="5026025">
                  <a:extLst>
                    <a:ext uri="{9D8B030D-6E8A-4147-A177-3AD203B41FA5}">
                      <a16:colId xmlns:a16="http://schemas.microsoft.com/office/drawing/2014/main" val="1279982140"/>
                    </a:ext>
                  </a:extLst>
                </a:gridCol>
              </a:tblGrid>
              <a:tr h="546130">
                <a:tc gridSpan="2">
                  <a:txBody>
                    <a:bodyPr/>
                    <a:lstStyle/>
                    <a:p>
                      <a:pPr algn="ctr"/>
                      <a:r>
                        <a:rPr lang="en-US" sz="2400" dirty="0"/>
                        <a:t>Day 2</a:t>
                      </a:r>
                    </a:p>
                  </a:txBody>
                  <a:tcPr/>
                </a:tc>
                <a:tc hMerge="1">
                  <a:txBody>
                    <a:bodyPr/>
                    <a:lstStyle/>
                    <a:p>
                      <a:pPr algn="ctr"/>
                      <a:r>
                        <a:rPr lang="en-US" sz="2400" dirty="0"/>
                        <a:t>Day 2 HPED Outcomes Training</a:t>
                      </a:r>
                    </a:p>
                  </a:txBody>
                  <a:tcPr/>
                </a:tc>
                <a:extLst>
                  <a:ext uri="{0D108BD9-81ED-4DB2-BD59-A6C34878D82A}">
                    <a16:rowId xmlns:a16="http://schemas.microsoft.com/office/drawing/2014/main" val="3838190674"/>
                  </a:ext>
                </a:extLst>
              </a:tr>
              <a:tr h="11250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Identify the steps in completing a curriculum mapping grid for health or physical education.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Explain how the HPE outcomes can be used to build a block plan</a:t>
                      </a:r>
                    </a:p>
                  </a:txBody>
                  <a:tcPr/>
                </a:tc>
                <a:extLst>
                  <a:ext uri="{0D108BD9-81ED-4DB2-BD59-A6C34878D82A}">
                    <a16:rowId xmlns:a16="http://schemas.microsoft.com/office/drawing/2014/main" val="4137792876"/>
                  </a:ext>
                </a:extLst>
              </a:tr>
              <a:tr h="9426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Complete a curriculum mapping grid for health or physical education.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Create a block plan based on the HPE outcomes</a:t>
                      </a:r>
                    </a:p>
                  </a:txBody>
                  <a:tcPr/>
                </a:tc>
                <a:extLst>
                  <a:ext uri="{0D108BD9-81ED-4DB2-BD59-A6C34878D82A}">
                    <a16:rowId xmlns:a16="http://schemas.microsoft.com/office/drawing/2014/main" val="2856009452"/>
                  </a:ext>
                </a:extLst>
              </a:tr>
              <a:tr h="94263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Understand health and physical education outcomes terminology.</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Explain and create an individual lesson plan for health or physical education.</a:t>
                      </a:r>
                    </a:p>
                  </a:txBody>
                  <a:tcPr/>
                </a:tc>
                <a:extLst>
                  <a:ext uri="{0D108BD9-81ED-4DB2-BD59-A6C34878D82A}">
                    <a16:rowId xmlns:a16="http://schemas.microsoft.com/office/drawing/2014/main" val="958105870"/>
                  </a:ext>
                </a:extLst>
              </a:tr>
              <a:tr h="112506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Locate appropriate HPED outcomes for at least one health or physical education unit.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400" dirty="0">
                          <a:latin typeface="Calibri" panose="020F0502020204030204" pitchFamily="34" charset="0"/>
                          <a:cs typeface="Times New Roman" panose="02020603050405020304" pitchFamily="18" charset="0"/>
                        </a:rPr>
                        <a:t>Identify examples of assessments that can be utilized during curriculum writing.</a:t>
                      </a:r>
                    </a:p>
                  </a:txBody>
                  <a:tcPr/>
                </a:tc>
                <a:extLst>
                  <a:ext uri="{0D108BD9-81ED-4DB2-BD59-A6C34878D82A}">
                    <a16:rowId xmlns:a16="http://schemas.microsoft.com/office/drawing/2014/main" val="2713911719"/>
                  </a:ext>
                </a:extLst>
              </a:tr>
            </a:tbl>
          </a:graphicData>
        </a:graphic>
      </p:graphicFrame>
      <p:sp>
        <p:nvSpPr>
          <p:cNvPr id="5" name="Footer Placeholder 3">
            <a:extLst>
              <a:ext uri="{FF2B5EF4-FFF2-40B4-BE49-F238E27FC236}">
                <a16:creationId xmlns:a16="http://schemas.microsoft.com/office/drawing/2014/main" id="{3D1EE4E9-0A9C-DC99-09DC-5CA8D1CBD4BA}"/>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368340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B2FB9-E7E5-4786-BE98-B343269D506E}"/>
              </a:ext>
            </a:extLst>
          </p:cNvPr>
          <p:cNvSpPr>
            <a:spLocks noGrp="1"/>
          </p:cNvSpPr>
          <p:nvPr>
            <p:ph type="title"/>
          </p:nvPr>
        </p:nvSpPr>
        <p:spPr>
          <a:xfrm>
            <a:off x="1474848" y="332912"/>
            <a:ext cx="9242304" cy="984603"/>
          </a:xfrm>
        </p:spPr>
        <p:txBody>
          <a:bodyPr/>
          <a:lstStyle/>
          <a:p>
            <a:r>
              <a:rPr lang="en-US" dirty="0"/>
              <a:t>PIC Trainings and Resources</a:t>
            </a:r>
          </a:p>
        </p:txBody>
      </p:sp>
      <p:sp>
        <p:nvSpPr>
          <p:cNvPr id="3" name="Content Placeholder 2">
            <a:extLst>
              <a:ext uri="{FF2B5EF4-FFF2-40B4-BE49-F238E27FC236}">
                <a16:creationId xmlns:a16="http://schemas.microsoft.com/office/drawing/2014/main" id="{C9E0A306-72A2-4898-9821-3AB3506ED924}"/>
              </a:ext>
            </a:extLst>
          </p:cNvPr>
          <p:cNvSpPr>
            <a:spLocks noGrp="1"/>
          </p:cNvSpPr>
          <p:nvPr>
            <p:ph idx="1"/>
          </p:nvPr>
        </p:nvSpPr>
        <p:spPr>
          <a:xfrm>
            <a:off x="1563442" y="1535838"/>
            <a:ext cx="10018713" cy="4989250"/>
          </a:xfrm>
        </p:spPr>
        <p:txBody>
          <a:bodyPr>
            <a:normAutofit fontScale="85000" lnSpcReduction="20000"/>
          </a:bodyPr>
          <a:lstStyle/>
          <a:p>
            <a:pPr>
              <a:lnSpc>
                <a:spcPct val="100000"/>
              </a:lnSpc>
            </a:pPr>
            <a:r>
              <a:rPr lang="en-US" dirty="0"/>
              <a:t>Prerequisite</a:t>
            </a:r>
          </a:p>
          <a:p>
            <a:pPr lvl="1"/>
            <a:r>
              <a:rPr lang="en-US" sz="2400" dirty="0"/>
              <a:t>PDE SAS Webinar</a:t>
            </a:r>
          </a:p>
          <a:p>
            <a:pPr lvl="1"/>
            <a:r>
              <a:rPr lang="en-US" sz="2400" dirty="0"/>
              <a:t>HPED Outcomes 101</a:t>
            </a:r>
          </a:p>
          <a:p>
            <a:pPr>
              <a:lnSpc>
                <a:spcPct val="100000"/>
              </a:lnSpc>
            </a:pPr>
            <a:r>
              <a:rPr lang="en-US" dirty="0"/>
              <a:t>Training Opportunities</a:t>
            </a:r>
          </a:p>
          <a:p>
            <a:pPr lvl="1">
              <a:lnSpc>
                <a:spcPct val="100000"/>
              </a:lnSpc>
            </a:pPr>
            <a:r>
              <a:rPr lang="en-US" sz="2400" dirty="0"/>
              <a:t>Training Modules (Higher Ed/Administrators/PreK-12)</a:t>
            </a:r>
          </a:p>
          <a:p>
            <a:pPr lvl="2"/>
            <a:r>
              <a:rPr lang="en-US" sz="2200" dirty="0"/>
              <a:t>Understanding the Outcomes (Day 1)</a:t>
            </a:r>
          </a:p>
          <a:p>
            <a:pPr lvl="2"/>
            <a:r>
              <a:rPr lang="en-US" sz="2200" dirty="0"/>
              <a:t>Curriculum Mapping/Development (Day 2)</a:t>
            </a:r>
          </a:p>
          <a:p>
            <a:pPr lvl="2"/>
            <a:r>
              <a:rPr lang="en-US" sz="2200" dirty="0"/>
              <a:t>Assessment Development (Day 2/3)</a:t>
            </a:r>
          </a:p>
          <a:p>
            <a:pPr lvl="1"/>
            <a:r>
              <a:rPr lang="en-US" sz="2600" dirty="0"/>
              <a:t>Follow-up webinars (as needed)</a:t>
            </a:r>
            <a:endParaRPr lang="en-US" sz="2200" dirty="0"/>
          </a:p>
          <a:p>
            <a:r>
              <a:rPr lang="en-US" sz="2500" dirty="0"/>
              <a:t>Resources</a:t>
            </a:r>
          </a:p>
          <a:p>
            <a:pPr lvl="1"/>
            <a:r>
              <a:rPr lang="en-US" sz="2400" dirty="0"/>
              <a:t>Assessment Toolkits</a:t>
            </a:r>
          </a:p>
          <a:p>
            <a:pPr lvl="1"/>
            <a:r>
              <a:rPr lang="en-US" sz="2400" dirty="0"/>
              <a:t>Lesson Plan Template</a:t>
            </a:r>
          </a:p>
          <a:p>
            <a:pPr lvl="1"/>
            <a:r>
              <a:rPr lang="en-US" sz="2400" dirty="0"/>
              <a:t>Curriculum Materials</a:t>
            </a:r>
          </a:p>
        </p:txBody>
      </p:sp>
      <p:sp>
        <p:nvSpPr>
          <p:cNvPr id="4" name="Footer Placeholder 3">
            <a:extLst>
              <a:ext uri="{FF2B5EF4-FFF2-40B4-BE49-F238E27FC236}">
                <a16:creationId xmlns:a16="http://schemas.microsoft.com/office/drawing/2014/main" id="{27DA84F5-5619-4CC4-9D06-D337F9624815}"/>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Jen</a:t>
            </a:r>
          </a:p>
        </p:txBody>
      </p:sp>
    </p:spTree>
    <p:extLst>
      <p:ext uri="{BB962C8B-B14F-4D97-AF65-F5344CB8AC3E}">
        <p14:creationId xmlns:p14="http://schemas.microsoft.com/office/powerpoint/2010/main" val="1075120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08F06-A5F1-CB33-B8B2-0E89CEE79972}"/>
              </a:ext>
            </a:extLst>
          </p:cNvPr>
          <p:cNvSpPr>
            <a:spLocks noGrp="1"/>
          </p:cNvSpPr>
          <p:nvPr>
            <p:ph type="title"/>
          </p:nvPr>
        </p:nvSpPr>
        <p:spPr/>
        <p:txBody>
          <a:bodyPr/>
          <a:lstStyle/>
          <a:p>
            <a:r>
              <a:rPr lang="en-US" dirty="0"/>
              <a:t>Train the Trainers Workshop</a:t>
            </a:r>
          </a:p>
        </p:txBody>
      </p:sp>
      <p:sp>
        <p:nvSpPr>
          <p:cNvPr id="3" name="Content Placeholder 2">
            <a:extLst>
              <a:ext uri="{FF2B5EF4-FFF2-40B4-BE49-F238E27FC236}">
                <a16:creationId xmlns:a16="http://schemas.microsoft.com/office/drawing/2014/main" id="{3BDB8E39-4B0C-E9ED-6B5B-A5120C407180}"/>
              </a:ext>
            </a:extLst>
          </p:cNvPr>
          <p:cNvSpPr>
            <a:spLocks noGrp="1"/>
          </p:cNvSpPr>
          <p:nvPr>
            <p:ph idx="1"/>
          </p:nvPr>
        </p:nvSpPr>
        <p:spPr/>
        <p:txBody>
          <a:bodyPr>
            <a:normAutofit lnSpcReduction="10000"/>
          </a:bodyPr>
          <a:lstStyle/>
          <a:p>
            <a:r>
              <a:rPr lang="en-US" dirty="0"/>
              <a:t>August 2</a:t>
            </a:r>
            <a:r>
              <a:rPr lang="en-US" baseline="30000" dirty="0"/>
              <a:t>nd</a:t>
            </a:r>
            <a:r>
              <a:rPr lang="en-US" dirty="0"/>
              <a:t> – 3</a:t>
            </a:r>
            <a:r>
              <a:rPr lang="en-US" baseline="30000" dirty="0"/>
              <a:t>rd</a:t>
            </a:r>
          </a:p>
          <a:p>
            <a:r>
              <a:rPr lang="en-US" dirty="0"/>
              <a:t>5 Universities</a:t>
            </a:r>
          </a:p>
          <a:p>
            <a:pPr lvl="1"/>
            <a:r>
              <a:rPr lang="en-US" dirty="0"/>
              <a:t>Lock Haven University</a:t>
            </a:r>
          </a:p>
          <a:p>
            <a:pPr lvl="1"/>
            <a:r>
              <a:rPr lang="en-US" dirty="0"/>
              <a:t>Edinboro University</a:t>
            </a:r>
          </a:p>
          <a:p>
            <a:pPr lvl="1"/>
            <a:r>
              <a:rPr lang="en-US" dirty="0"/>
              <a:t>Indiana University of Pennsylvania</a:t>
            </a:r>
          </a:p>
          <a:p>
            <a:pPr lvl="1"/>
            <a:r>
              <a:rPr lang="en-US" dirty="0"/>
              <a:t>Slippery Rock University</a:t>
            </a:r>
          </a:p>
          <a:p>
            <a:pPr lvl="1"/>
            <a:r>
              <a:rPr lang="en-US" dirty="0"/>
              <a:t>West Chester University</a:t>
            </a:r>
          </a:p>
          <a:p>
            <a:pPr lvl="1"/>
            <a:r>
              <a:rPr lang="en-US" dirty="0"/>
              <a:t>East Stroudsburg University</a:t>
            </a:r>
          </a:p>
          <a:p>
            <a:r>
              <a:rPr lang="en-US" dirty="0"/>
              <a:t>10 Participants were trained representing all locations of the Commonwealth; Eastern, Central, and Western </a:t>
            </a:r>
          </a:p>
          <a:p>
            <a:endParaRPr lang="en-US" dirty="0"/>
          </a:p>
        </p:txBody>
      </p:sp>
      <p:sp>
        <p:nvSpPr>
          <p:cNvPr id="4" name="Footer Placeholder 3">
            <a:extLst>
              <a:ext uri="{FF2B5EF4-FFF2-40B4-BE49-F238E27FC236}">
                <a16:creationId xmlns:a16="http://schemas.microsoft.com/office/drawing/2014/main" id="{1BE06084-8B92-AE55-B69D-F075A5E703A1}"/>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Jen</a:t>
            </a:r>
          </a:p>
        </p:txBody>
      </p:sp>
    </p:spTree>
    <p:extLst>
      <p:ext uri="{BB962C8B-B14F-4D97-AF65-F5344CB8AC3E}">
        <p14:creationId xmlns:p14="http://schemas.microsoft.com/office/powerpoint/2010/main" val="3658452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67555-9DBF-B06D-07D7-47AACC7AFF57}"/>
              </a:ext>
            </a:extLst>
          </p:cNvPr>
          <p:cNvSpPr>
            <a:spLocks noGrp="1"/>
          </p:cNvSpPr>
          <p:nvPr>
            <p:ph type="title"/>
          </p:nvPr>
        </p:nvSpPr>
        <p:spPr/>
        <p:txBody>
          <a:bodyPr/>
          <a:lstStyle/>
          <a:p>
            <a:r>
              <a:rPr lang="en-US" dirty="0"/>
              <a:t>Updates on IU Trainings</a:t>
            </a:r>
          </a:p>
        </p:txBody>
      </p:sp>
      <p:graphicFrame>
        <p:nvGraphicFramePr>
          <p:cNvPr id="4" name="Table 4">
            <a:extLst>
              <a:ext uri="{FF2B5EF4-FFF2-40B4-BE49-F238E27FC236}">
                <a16:creationId xmlns:a16="http://schemas.microsoft.com/office/drawing/2014/main" id="{911F9CCE-656C-B8A6-EC85-0F16B60386C9}"/>
              </a:ext>
            </a:extLst>
          </p:cNvPr>
          <p:cNvGraphicFramePr>
            <a:graphicFrameLocks noGrp="1"/>
          </p:cNvGraphicFramePr>
          <p:nvPr>
            <p:ph idx="1"/>
            <p:extLst>
              <p:ext uri="{D42A27DB-BD31-4B8C-83A1-F6EECF244321}">
                <p14:modId xmlns:p14="http://schemas.microsoft.com/office/powerpoint/2010/main" val="2427080185"/>
              </p:ext>
            </p:extLst>
          </p:nvPr>
        </p:nvGraphicFramePr>
        <p:xfrm>
          <a:off x="2786592" y="1316814"/>
          <a:ext cx="6618816" cy="2225040"/>
        </p:xfrm>
        <a:graphic>
          <a:graphicData uri="http://schemas.openxmlformats.org/drawingml/2006/table">
            <a:tbl>
              <a:tblPr firstRow="1" bandRow="1">
                <a:tableStyleId>{5C22544A-7EE6-4342-B048-85BDC9FD1C3A}</a:tableStyleId>
              </a:tblPr>
              <a:tblGrid>
                <a:gridCol w="3309408">
                  <a:extLst>
                    <a:ext uri="{9D8B030D-6E8A-4147-A177-3AD203B41FA5}">
                      <a16:colId xmlns:a16="http://schemas.microsoft.com/office/drawing/2014/main" val="2205115087"/>
                    </a:ext>
                  </a:extLst>
                </a:gridCol>
                <a:gridCol w="3309408">
                  <a:extLst>
                    <a:ext uri="{9D8B030D-6E8A-4147-A177-3AD203B41FA5}">
                      <a16:colId xmlns:a16="http://schemas.microsoft.com/office/drawing/2014/main" val="3809396705"/>
                    </a:ext>
                  </a:extLst>
                </a:gridCol>
              </a:tblGrid>
              <a:tr h="370840">
                <a:tc>
                  <a:txBody>
                    <a:bodyPr/>
                    <a:lstStyle/>
                    <a:p>
                      <a:pPr algn="ctr"/>
                      <a:r>
                        <a:rPr lang="en-US" dirty="0"/>
                        <a:t>Location</a:t>
                      </a:r>
                    </a:p>
                  </a:txBody>
                  <a:tcPr/>
                </a:tc>
                <a:tc>
                  <a:txBody>
                    <a:bodyPr/>
                    <a:lstStyle/>
                    <a:p>
                      <a:pPr algn="ctr"/>
                      <a:r>
                        <a:rPr lang="en-US" dirty="0"/>
                        <a:t>Number of Day 1 Trainings</a:t>
                      </a:r>
                    </a:p>
                  </a:txBody>
                  <a:tcPr/>
                </a:tc>
                <a:extLst>
                  <a:ext uri="{0D108BD9-81ED-4DB2-BD59-A6C34878D82A}">
                    <a16:rowId xmlns:a16="http://schemas.microsoft.com/office/drawing/2014/main" val="854320522"/>
                  </a:ext>
                </a:extLst>
              </a:tr>
              <a:tr h="370840">
                <a:tc>
                  <a:txBody>
                    <a:bodyPr/>
                    <a:lstStyle/>
                    <a:p>
                      <a:pPr algn="ctr"/>
                      <a:r>
                        <a:rPr lang="en-US" dirty="0"/>
                        <a:t>Western</a:t>
                      </a:r>
                    </a:p>
                  </a:txBody>
                  <a:tcPr/>
                </a:tc>
                <a:tc>
                  <a:txBody>
                    <a:bodyPr/>
                    <a:lstStyle/>
                    <a:p>
                      <a:pPr algn="ctr"/>
                      <a:r>
                        <a:rPr lang="en-US" dirty="0"/>
                        <a:t>4</a:t>
                      </a:r>
                    </a:p>
                  </a:txBody>
                  <a:tcPr/>
                </a:tc>
                <a:extLst>
                  <a:ext uri="{0D108BD9-81ED-4DB2-BD59-A6C34878D82A}">
                    <a16:rowId xmlns:a16="http://schemas.microsoft.com/office/drawing/2014/main" val="2437569988"/>
                  </a:ext>
                </a:extLst>
              </a:tr>
              <a:tr h="370840">
                <a:tc>
                  <a:txBody>
                    <a:bodyPr/>
                    <a:lstStyle/>
                    <a:p>
                      <a:pPr algn="ctr"/>
                      <a:r>
                        <a:rPr lang="en-US" dirty="0"/>
                        <a:t>Eastern</a:t>
                      </a:r>
                    </a:p>
                  </a:txBody>
                  <a:tcPr/>
                </a:tc>
                <a:tc>
                  <a:txBody>
                    <a:bodyPr/>
                    <a:lstStyle/>
                    <a:p>
                      <a:pPr algn="ctr"/>
                      <a:r>
                        <a:rPr lang="en-US" dirty="0"/>
                        <a:t>6</a:t>
                      </a:r>
                    </a:p>
                  </a:txBody>
                  <a:tcPr/>
                </a:tc>
                <a:extLst>
                  <a:ext uri="{0D108BD9-81ED-4DB2-BD59-A6C34878D82A}">
                    <a16:rowId xmlns:a16="http://schemas.microsoft.com/office/drawing/2014/main" val="1685997064"/>
                  </a:ext>
                </a:extLst>
              </a:tr>
              <a:tr h="370840">
                <a:tc>
                  <a:txBody>
                    <a:bodyPr/>
                    <a:lstStyle/>
                    <a:p>
                      <a:pPr algn="ctr"/>
                      <a:r>
                        <a:rPr lang="en-US" dirty="0"/>
                        <a:t>Central</a:t>
                      </a:r>
                    </a:p>
                  </a:txBody>
                  <a:tcPr/>
                </a:tc>
                <a:tc>
                  <a:txBody>
                    <a:bodyPr/>
                    <a:lstStyle/>
                    <a:p>
                      <a:pPr algn="ctr"/>
                      <a:r>
                        <a:rPr lang="en-US" dirty="0"/>
                        <a:t>10</a:t>
                      </a:r>
                    </a:p>
                  </a:txBody>
                  <a:tcPr/>
                </a:tc>
                <a:extLst>
                  <a:ext uri="{0D108BD9-81ED-4DB2-BD59-A6C34878D82A}">
                    <a16:rowId xmlns:a16="http://schemas.microsoft.com/office/drawing/2014/main" val="1145676243"/>
                  </a:ext>
                </a:extLst>
              </a:tr>
              <a:tr h="370840">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812935"/>
                  </a:ext>
                </a:extLst>
              </a:tr>
              <a:tr h="370840">
                <a:tc gridSpan="2">
                  <a:txBody>
                    <a:bodyPr/>
                    <a:lstStyle/>
                    <a:p>
                      <a:pPr algn="ctr"/>
                      <a:r>
                        <a:rPr lang="en-US" b="1" dirty="0"/>
                        <a:t>Total - 20</a:t>
                      </a:r>
                    </a:p>
                  </a:txBody>
                  <a:tcPr/>
                </a:tc>
                <a:tc hMerge="1">
                  <a:txBody>
                    <a:bodyPr/>
                    <a:lstStyle/>
                    <a:p>
                      <a:pPr algn="ctr"/>
                      <a:r>
                        <a:rPr lang="en-US" b="1" dirty="0"/>
                        <a:t>20</a:t>
                      </a:r>
                    </a:p>
                  </a:txBody>
                  <a:tcPr/>
                </a:tc>
                <a:extLst>
                  <a:ext uri="{0D108BD9-81ED-4DB2-BD59-A6C34878D82A}">
                    <a16:rowId xmlns:a16="http://schemas.microsoft.com/office/drawing/2014/main" val="781713272"/>
                  </a:ext>
                </a:extLst>
              </a:tr>
            </a:tbl>
          </a:graphicData>
        </a:graphic>
      </p:graphicFrame>
      <p:sp>
        <p:nvSpPr>
          <p:cNvPr id="5" name="TextBox 4">
            <a:extLst>
              <a:ext uri="{FF2B5EF4-FFF2-40B4-BE49-F238E27FC236}">
                <a16:creationId xmlns:a16="http://schemas.microsoft.com/office/drawing/2014/main" id="{F7D1681D-0EA1-F045-80D0-A9F8E514D7DB}"/>
              </a:ext>
            </a:extLst>
          </p:cNvPr>
          <p:cNvSpPr txBox="1"/>
          <p:nvPr/>
        </p:nvSpPr>
        <p:spPr>
          <a:xfrm>
            <a:off x="2786592" y="3881658"/>
            <a:ext cx="9071332" cy="1754326"/>
          </a:xfrm>
          <a:prstGeom prst="rect">
            <a:avLst/>
          </a:prstGeom>
          <a:noFill/>
        </p:spPr>
        <p:txBody>
          <a:bodyPr wrap="square" rtlCol="0">
            <a:spAutoFit/>
          </a:bodyPr>
          <a:lstStyle/>
          <a:p>
            <a:pPr marL="285750" indent="-285750">
              <a:buFont typeface="Arial" panose="020B0604020202020204" pitchFamily="34" charset="0"/>
              <a:buChar char="•"/>
            </a:pPr>
            <a:r>
              <a:rPr lang="en-US" dirty="0"/>
              <a:t>Number of Participants That Completed Day 1 Training</a:t>
            </a:r>
          </a:p>
          <a:p>
            <a:pPr marL="742950" lvl="1" indent="-285750">
              <a:buFont typeface="Arial" panose="020B0604020202020204" pitchFamily="34" charset="0"/>
              <a:buChar char="•"/>
            </a:pPr>
            <a:r>
              <a:rPr lang="en-US" dirty="0"/>
              <a:t>315</a:t>
            </a:r>
          </a:p>
          <a:p>
            <a:pPr marL="285750" indent="-285750">
              <a:buFont typeface="Arial" panose="020B0604020202020204" pitchFamily="34" charset="0"/>
              <a:buChar char="•"/>
            </a:pPr>
            <a:r>
              <a:rPr lang="en-US" dirty="0"/>
              <a:t>Day 1 Training Evaluation Results</a:t>
            </a:r>
          </a:p>
          <a:p>
            <a:pPr marL="742950" lvl="1" indent="-285750">
              <a:buFont typeface="Arial" panose="020B0604020202020204" pitchFamily="34" charset="0"/>
              <a:buChar char="•"/>
            </a:pPr>
            <a:r>
              <a:rPr lang="en-US" dirty="0"/>
              <a:t>99% Satisfactory Rating</a:t>
            </a:r>
          </a:p>
          <a:p>
            <a:pPr marL="285750" indent="-285750">
              <a:buFont typeface="Arial" panose="020B0604020202020204" pitchFamily="34" charset="0"/>
              <a:buChar char="•"/>
            </a:pPr>
            <a:r>
              <a:rPr lang="en-US" dirty="0"/>
              <a:t>Participant Created Resources</a:t>
            </a:r>
          </a:p>
          <a:p>
            <a:pPr marL="742950" lvl="1" indent="-285750">
              <a:buFont typeface="Arial" panose="020B0604020202020204" pitchFamily="34" charset="0"/>
              <a:buChar char="•"/>
            </a:pPr>
            <a:r>
              <a:rPr lang="en-US" dirty="0"/>
              <a:t>Over 200 Scope and Sequence Examples in Health or Physical Education</a:t>
            </a:r>
          </a:p>
        </p:txBody>
      </p:sp>
      <p:sp>
        <p:nvSpPr>
          <p:cNvPr id="3" name="Footer Placeholder 3">
            <a:extLst>
              <a:ext uri="{FF2B5EF4-FFF2-40B4-BE49-F238E27FC236}">
                <a16:creationId xmlns:a16="http://schemas.microsoft.com/office/drawing/2014/main" id="{178B9DEE-11E4-EEF1-636F-6AC454F9D6A4}"/>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276265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31F75-8BF7-B111-7B24-D173329C572B}"/>
              </a:ext>
            </a:extLst>
          </p:cNvPr>
          <p:cNvSpPr>
            <a:spLocks noGrp="1"/>
          </p:cNvSpPr>
          <p:nvPr>
            <p:ph type="title"/>
          </p:nvPr>
        </p:nvSpPr>
        <p:spPr/>
        <p:txBody>
          <a:bodyPr/>
          <a:lstStyle/>
          <a:p>
            <a:r>
              <a:rPr lang="en-US" dirty="0"/>
              <a:t>Feedback</a:t>
            </a:r>
          </a:p>
        </p:txBody>
      </p:sp>
      <p:sp>
        <p:nvSpPr>
          <p:cNvPr id="3" name="Content Placeholder 2">
            <a:extLst>
              <a:ext uri="{FF2B5EF4-FFF2-40B4-BE49-F238E27FC236}">
                <a16:creationId xmlns:a16="http://schemas.microsoft.com/office/drawing/2014/main" id="{66BA0BEE-FFFA-D47E-22CE-071FB47E181B}"/>
              </a:ext>
            </a:extLst>
          </p:cNvPr>
          <p:cNvSpPr>
            <a:spLocks noGrp="1"/>
          </p:cNvSpPr>
          <p:nvPr>
            <p:ph idx="1"/>
          </p:nvPr>
        </p:nvSpPr>
        <p:spPr>
          <a:xfrm>
            <a:off x="1574800" y="1255323"/>
            <a:ext cx="10312400" cy="5018477"/>
          </a:xfrm>
        </p:spPr>
        <p:txBody>
          <a:bodyPr>
            <a:normAutofit/>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How to make connections between different topic areas, and how to connect different skills to better meet the topics through different activities.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Understanding how to implement and utilize the new outcomes. It was very helpful to understand the process behind developing plans for the future. This was very beneficial. This would have been helpful before we started our curriculum writing over the summer.</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most useful aspect for the training to me was learning about the most up to date outcomes we are attempting to implement across the state of PA’s educational system.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Creating a plug and play set up for curriculum guidance is very helpful</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Being able to access new curriculum ideas and pedagogy.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can apply it directly to the curriculum I am currently writing</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reworked curriculum and in depth explanation of how we can use and should use this content. Also very useful having liked minded and trained professionals working with and discussing the information.</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 thought it was helpful to see the examples of how we can use the  outcomes in our own curriculum and lesson planning. </a:t>
            </a:r>
          </a:p>
        </p:txBody>
      </p:sp>
      <p:sp>
        <p:nvSpPr>
          <p:cNvPr id="4" name="Footer Placeholder 3">
            <a:extLst>
              <a:ext uri="{FF2B5EF4-FFF2-40B4-BE49-F238E27FC236}">
                <a16:creationId xmlns:a16="http://schemas.microsoft.com/office/drawing/2014/main" id="{BFE00020-772D-9840-4EBD-F6FA61743CB2}"/>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Nick</a:t>
            </a:r>
          </a:p>
        </p:txBody>
      </p:sp>
    </p:spTree>
    <p:extLst>
      <p:ext uri="{BB962C8B-B14F-4D97-AF65-F5344CB8AC3E}">
        <p14:creationId xmlns:p14="http://schemas.microsoft.com/office/powerpoint/2010/main" val="95112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60440-551D-BE25-5EB1-030AC0A56DB9}"/>
              </a:ext>
            </a:extLst>
          </p:cNvPr>
          <p:cNvSpPr>
            <a:spLocks noGrp="1"/>
          </p:cNvSpPr>
          <p:nvPr>
            <p:ph type="title"/>
          </p:nvPr>
        </p:nvSpPr>
        <p:spPr/>
        <p:txBody>
          <a:bodyPr/>
          <a:lstStyle/>
          <a:p>
            <a:r>
              <a:rPr lang="en-US" dirty="0"/>
              <a:t>D2L Training</a:t>
            </a:r>
          </a:p>
        </p:txBody>
      </p:sp>
      <p:sp>
        <p:nvSpPr>
          <p:cNvPr id="3" name="Content Placeholder 2">
            <a:extLst>
              <a:ext uri="{FF2B5EF4-FFF2-40B4-BE49-F238E27FC236}">
                <a16:creationId xmlns:a16="http://schemas.microsoft.com/office/drawing/2014/main" id="{1FAC5B81-6B61-FAF5-8B1C-BB6580F35BB7}"/>
              </a:ext>
            </a:extLst>
          </p:cNvPr>
          <p:cNvSpPr>
            <a:spLocks noGrp="1"/>
          </p:cNvSpPr>
          <p:nvPr>
            <p:ph idx="1"/>
          </p:nvPr>
        </p:nvSpPr>
        <p:spPr>
          <a:xfrm>
            <a:off x="1574800" y="1255323"/>
            <a:ext cx="9928223" cy="5115199"/>
          </a:xfrm>
        </p:spPr>
        <p:txBody>
          <a:bodyPr>
            <a:normAutofit lnSpcReduction="10000"/>
          </a:bodyPr>
          <a:lstStyle/>
          <a:p>
            <a:r>
              <a:rPr lang="en-US" dirty="0"/>
              <a:t>D2L – Desire 2 Learn</a:t>
            </a:r>
          </a:p>
          <a:p>
            <a:r>
              <a:rPr lang="en-US" dirty="0"/>
              <a:t>Self-Paced Training</a:t>
            </a:r>
          </a:p>
          <a:p>
            <a:r>
              <a:rPr lang="en-US" dirty="0"/>
              <a:t>Chapter 1-10</a:t>
            </a:r>
          </a:p>
          <a:p>
            <a:pPr lvl="1"/>
            <a:r>
              <a:rPr lang="en-US" dirty="0"/>
              <a:t>Chapter 1-5: Day 1 Training</a:t>
            </a:r>
          </a:p>
          <a:p>
            <a:pPr lvl="1"/>
            <a:r>
              <a:rPr lang="en-US" dirty="0"/>
              <a:t>Chapter 6-10: Day 2 Training</a:t>
            </a:r>
          </a:p>
          <a:p>
            <a:r>
              <a:rPr lang="en-US" dirty="0"/>
              <a:t>Assessments and Assignments are required to advance to next chapter</a:t>
            </a:r>
          </a:p>
          <a:p>
            <a:r>
              <a:rPr lang="en-US" dirty="0"/>
              <a:t>Assignments</a:t>
            </a:r>
          </a:p>
          <a:p>
            <a:pPr lvl="1"/>
            <a:r>
              <a:rPr lang="en-US" dirty="0"/>
              <a:t>Scope and Sequence</a:t>
            </a:r>
          </a:p>
          <a:p>
            <a:pPr lvl="1"/>
            <a:r>
              <a:rPr lang="en-US" dirty="0"/>
              <a:t>Block Plan</a:t>
            </a:r>
          </a:p>
          <a:p>
            <a:pPr lvl="1"/>
            <a:r>
              <a:rPr lang="en-US" dirty="0"/>
              <a:t>Curriculum Mapping</a:t>
            </a:r>
          </a:p>
          <a:p>
            <a:pPr lvl="1"/>
            <a:r>
              <a:rPr lang="en-US" dirty="0"/>
              <a:t>Lesson Plan</a:t>
            </a:r>
          </a:p>
        </p:txBody>
      </p:sp>
      <p:sp>
        <p:nvSpPr>
          <p:cNvPr id="4" name="Footer Placeholder 3">
            <a:extLst>
              <a:ext uri="{FF2B5EF4-FFF2-40B4-BE49-F238E27FC236}">
                <a16:creationId xmlns:a16="http://schemas.microsoft.com/office/drawing/2014/main" id="{7C8488DF-FFF7-A7A8-12FA-FF2CE479C787}"/>
              </a:ext>
            </a:extLst>
          </p:cNvPr>
          <p:cNvSpPr>
            <a:spLocks noGrp="1"/>
          </p:cNvSpPr>
          <p:nvPr>
            <p:ph type="ftr" sz="quarter" idx="11"/>
          </p:nvPr>
        </p:nvSpPr>
        <p:spPr>
          <a:xfrm>
            <a:off x="2572279" y="6427433"/>
            <a:ext cx="7084177" cy="315978"/>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orbel" panose="020B0503020204020204"/>
                <a:ea typeface="+mn-ea"/>
                <a:cs typeface="+mn-cs"/>
              </a:rPr>
              <a:t>Jen</a:t>
            </a:r>
          </a:p>
        </p:txBody>
      </p:sp>
    </p:spTree>
    <p:extLst>
      <p:ext uri="{BB962C8B-B14F-4D97-AF65-F5344CB8AC3E}">
        <p14:creationId xmlns:p14="http://schemas.microsoft.com/office/powerpoint/2010/main" val="351831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65425-4347-BFE4-EE17-187BCF302724}"/>
              </a:ext>
            </a:extLst>
          </p:cNvPr>
          <p:cNvSpPr>
            <a:spLocks noGrp="1"/>
          </p:cNvSpPr>
          <p:nvPr>
            <p:ph type="title"/>
          </p:nvPr>
        </p:nvSpPr>
        <p:spPr/>
        <p:txBody>
          <a:bodyPr/>
          <a:lstStyle/>
          <a:p>
            <a:r>
              <a:rPr lang="en-US" dirty="0"/>
              <a:t>Terms to Remember</a:t>
            </a:r>
          </a:p>
        </p:txBody>
      </p:sp>
      <p:sp>
        <p:nvSpPr>
          <p:cNvPr id="4" name="Footer Placeholder 3">
            <a:extLst>
              <a:ext uri="{FF2B5EF4-FFF2-40B4-BE49-F238E27FC236}">
                <a16:creationId xmlns:a16="http://schemas.microsoft.com/office/drawing/2014/main" id="{684E3FAC-FAFA-6BBA-3698-688FE6E75EDF}"/>
              </a:ext>
            </a:extLst>
          </p:cNvPr>
          <p:cNvSpPr>
            <a:spLocks noGrp="1"/>
          </p:cNvSpPr>
          <p:nvPr>
            <p:ph type="ftr" sz="quarter" idx="11"/>
          </p:nvPr>
        </p:nvSpPr>
        <p:spPr/>
        <p:txBody>
          <a:bodyPr/>
          <a:lstStyle/>
          <a:p>
            <a:endParaRPr lang="en-US"/>
          </a:p>
        </p:txBody>
      </p:sp>
      <p:sp>
        <p:nvSpPr>
          <p:cNvPr id="5" name="Content Placeholder 4">
            <a:extLst>
              <a:ext uri="{FF2B5EF4-FFF2-40B4-BE49-F238E27FC236}">
                <a16:creationId xmlns:a16="http://schemas.microsoft.com/office/drawing/2014/main" id="{66E42F7C-57EF-8D0B-092F-148FDFE0398C}"/>
              </a:ext>
            </a:extLst>
          </p:cNvPr>
          <p:cNvSpPr>
            <a:spLocks noGrp="1"/>
          </p:cNvSpPr>
          <p:nvPr>
            <p:ph idx="1"/>
          </p:nvPr>
        </p:nvSpPr>
        <p:spPr/>
        <p:txBody>
          <a:bodyPr/>
          <a:lstStyle/>
          <a:p>
            <a:endParaRPr lang="en-US"/>
          </a:p>
        </p:txBody>
      </p:sp>
      <p:graphicFrame>
        <p:nvGraphicFramePr>
          <p:cNvPr id="6" name="Table 7">
            <a:extLst>
              <a:ext uri="{FF2B5EF4-FFF2-40B4-BE49-F238E27FC236}">
                <a16:creationId xmlns:a16="http://schemas.microsoft.com/office/drawing/2014/main" id="{24979561-8253-9313-738B-A6061310CDA5}"/>
              </a:ext>
            </a:extLst>
          </p:cNvPr>
          <p:cNvGraphicFramePr>
            <a:graphicFrameLocks/>
          </p:cNvGraphicFramePr>
          <p:nvPr/>
        </p:nvGraphicFramePr>
        <p:xfrm>
          <a:off x="1563688" y="2160588"/>
          <a:ext cx="10018712" cy="3662680"/>
        </p:xfrm>
        <a:graphic>
          <a:graphicData uri="http://schemas.openxmlformats.org/drawingml/2006/table">
            <a:tbl>
              <a:tblPr firstRow="1" bandRow="1">
                <a:tableStyleId>{5C22544A-7EE6-4342-B048-85BDC9FD1C3A}</a:tableStyleId>
              </a:tblPr>
              <a:tblGrid>
                <a:gridCol w="2734774">
                  <a:extLst>
                    <a:ext uri="{9D8B030D-6E8A-4147-A177-3AD203B41FA5}">
                      <a16:colId xmlns:a16="http://schemas.microsoft.com/office/drawing/2014/main" val="869833184"/>
                    </a:ext>
                  </a:extLst>
                </a:gridCol>
                <a:gridCol w="7283938">
                  <a:extLst>
                    <a:ext uri="{9D8B030D-6E8A-4147-A177-3AD203B41FA5}">
                      <a16:colId xmlns:a16="http://schemas.microsoft.com/office/drawing/2014/main" val="1981935584"/>
                    </a:ext>
                  </a:extLst>
                </a:gridCol>
              </a:tblGrid>
              <a:tr h="370840">
                <a:tc>
                  <a:txBody>
                    <a:bodyPr/>
                    <a:lstStyle/>
                    <a:p>
                      <a:r>
                        <a:rPr lang="en-US" dirty="0"/>
                        <a:t>Health Terms</a:t>
                      </a:r>
                    </a:p>
                  </a:txBody>
                  <a:tcPr/>
                </a:tc>
                <a:tc>
                  <a:txBody>
                    <a:bodyPr/>
                    <a:lstStyle/>
                    <a:p>
                      <a:r>
                        <a:rPr lang="en-US" dirty="0"/>
                        <a:t>Definition</a:t>
                      </a:r>
                    </a:p>
                  </a:txBody>
                  <a:tcPr/>
                </a:tc>
                <a:extLst>
                  <a:ext uri="{0D108BD9-81ED-4DB2-BD59-A6C34878D82A}">
                    <a16:rowId xmlns:a16="http://schemas.microsoft.com/office/drawing/2014/main" val="3968611908"/>
                  </a:ext>
                </a:extLst>
              </a:tr>
              <a:tr h="370840">
                <a:tc>
                  <a:txBody>
                    <a:bodyPr/>
                    <a:lstStyle/>
                    <a:p>
                      <a:r>
                        <a:rPr lang="en-US" sz="1600" dirty="0"/>
                        <a:t>Core Concepts</a:t>
                      </a:r>
                    </a:p>
                  </a:txBody>
                  <a:tcPr/>
                </a:tc>
                <a:tc>
                  <a:txBody>
                    <a:bodyPr/>
                    <a:lstStyle/>
                    <a:p>
                      <a:r>
                        <a:rPr lang="en-US" sz="1600" b="0" i="0" kern="1200" dirty="0">
                          <a:solidFill>
                            <a:schemeClr val="dk1"/>
                          </a:solidFill>
                          <a:effectLst/>
                          <a:latin typeface="+mn-lt"/>
                          <a:ea typeface="+mn-ea"/>
                          <a:cs typeface="+mn-cs"/>
                        </a:rPr>
                        <a:t>Concepts that focus on both health promotion and risk reduction.  Core Concepts are to be included in every health lesson it provides the content for each health topic area. </a:t>
                      </a:r>
                    </a:p>
                    <a:p>
                      <a:r>
                        <a:rPr lang="en-US" sz="1600" b="0" i="0" kern="1200" dirty="0">
                          <a:solidFill>
                            <a:schemeClr val="dk1"/>
                          </a:solidFill>
                          <a:effectLst/>
                          <a:latin typeface="+mn-lt"/>
                          <a:ea typeface="+mn-ea"/>
                          <a:cs typeface="+mn-cs"/>
                        </a:rPr>
                        <a:t> (They are found in section #1).</a:t>
                      </a:r>
                      <a:endParaRPr lang="en-US" sz="1600" dirty="0"/>
                    </a:p>
                  </a:txBody>
                  <a:tcPr/>
                </a:tc>
                <a:extLst>
                  <a:ext uri="{0D108BD9-81ED-4DB2-BD59-A6C34878D82A}">
                    <a16:rowId xmlns:a16="http://schemas.microsoft.com/office/drawing/2014/main" val="2276435188"/>
                  </a:ext>
                </a:extLst>
              </a:tr>
              <a:tr h="370840">
                <a:tc>
                  <a:txBody>
                    <a:bodyPr/>
                    <a:lstStyle/>
                    <a:p>
                      <a:r>
                        <a:rPr lang="en-US" sz="1600" dirty="0"/>
                        <a:t>Health Literacy Skills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Defined as a person's ability to find, understand and use information and services to make health-related decisions for themselves and others.  Adopt and maintain healthy behaviors.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(They are found in sections #2-#8).</a:t>
                      </a:r>
                    </a:p>
                  </a:txBody>
                  <a:tcPr/>
                </a:tc>
                <a:extLst>
                  <a:ext uri="{0D108BD9-81ED-4DB2-BD59-A6C34878D82A}">
                    <a16:rowId xmlns:a16="http://schemas.microsoft.com/office/drawing/2014/main" val="3067876793"/>
                  </a:ext>
                </a:extLst>
              </a:tr>
              <a:tr h="370840">
                <a:tc>
                  <a:txBody>
                    <a:bodyPr/>
                    <a:lstStyle/>
                    <a:p>
                      <a:r>
                        <a:rPr lang="en-US" sz="1600" dirty="0"/>
                        <a:t>Outcomes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dirty="0"/>
                        <a:t>Student expectations that will be assessed.  (Learning Objectives) (White section in the outcome documents).</a:t>
                      </a:r>
                    </a:p>
                  </a:txBody>
                  <a:tcPr/>
                </a:tc>
                <a:extLst>
                  <a:ext uri="{0D108BD9-81ED-4DB2-BD59-A6C34878D82A}">
                    <a16:rowId xmlns:a16="http://schemas.microsoft.com/office/drawing/2014/main" val="631910773"/>
                  </a:ext>
                </a:extLst>
              </a:tr>
              <a:tr h="370840">
                <a:tc>
                  <a:txBody>
                    <a:bodyPr/>
                    <a:lstStyle/>
                    <a:p>
                      <a:r>
                        <a:rPr lang="en-US" sz="1600" dirty="0"/>
                        <a:t>Health Topic</a:t>
                      </a:r>
                    </a:p>
                  </a:txBody>
                  <a:tcPr/>
                </a:tc>
                <a:tc>
                  <a:txBody>
                    <a:bodyPr/>
                    <a:lstStyle/>
                    <a:p>
                      <a:r>
                        <a:rPr lang="en-US" sz="1600" dirty="0"/>
                        <a:t>Topics of health that align with each core concepts and health-literacy skills outcome.</a:t>
                      </a:r>
                    </a:p>
                  </a:txBody>
                  <a:tcPr/>
                </a:tc>
                <a:extLst>
                  <a:ext uri="{0D108BD9-81ED-4DB2-BD59-A6C34878D82A}">
                    <a16:rowId xmlns:a16="http://schemas.microsoft.com/office/drawing/2014/main" val="83432824"/>
                  </a:ext>
                </a:extLst>
              </a:tr>
            </a:tbl>
          </a:graphicData>
        </a:graphic>
      </p:graphicFrame>
    </p:spTree>
    <p:extLst>
      <p:ext uri="{BB962C8B-B14F-4D97-AF65-F5344CB8AC3E}">
        <p14:creationId xmlns:p14="http://schemas.microsoft.com/office/powerpoint/2010/main" val="532391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PE PIC PPT Them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HPE PIC PPT Theme" id="{46219BB9-9C1C-4821-884C-10F4F671D1DA}" vid="{1451DBFB-03C6-40A2-9784-17219B46D126}"/>
    </a:ext>
  </a:extLst>
</a:theme>
</file>

<file path=docProps/app.xml><?xml version="1.0" encoding="utf-8"?>
<Properties xmlns="http://schemas.openxmlformats.org/officeDocument/2006/extended-properties" xmlns:vt="http://schemas.openxmlformats.org/officeDocument/2006/docPropsVTypes">
  <Template/>
  <TotalTime>443</TotalTime>
  <Words>1606</Words>
  <Application>Microsoft Office PowerPoint</Application>
  <PresentationFormat>Widescreen</PresentationFormat>
  <Paragraphs>240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Corbel</vt:lpstr>
      <vt:lpstr>docs-Calibri</vt:lpstr>
      <vt:lpstr>New Century Schoolbook</vt:lpstr>
      <vt:lpstr>HPE PIC PPT Theme</vt:lpstr>
      <vt:lpstr>Understanding the PA Health and Physical Education PreK-12 Knowledge and Skills-Based Outcomes</vt:lpstr>
      <vt:lpstr>Agenda</vt:lpstr>
      <vt:lpstr>Objectives</vt:lpstr>
      <vt:lpstr>PIC Trainings and Resources</vt:lpstr>
      <vt:lpstr>Train the Trainers Workshop</vt:lpstr>
      <vt:lpstr>Updates on IU Trainings</vt:lpstr>
      <vt:lpstr>Feedback</vt:lpstr>
      <vt:lpstr>D2L Training</vt:lpstr>
      <vt:lpstr>Terms to Remember</vt:lpstr>
      <vt:lpstr>Content and Health Literacy Skills</vt:lpstr>
      <vt:lpstr>Health Education Outcomes</vt:lpstr>
      <vt:lpstr>Health Education Outcomes</vt:lpstr>
      <vt:lpstr>Scope and Sequence Health Education</vt:lpstr>
      <vt:lpstr>Terms to Remember</vt:lpstr>
      <vt:lpstr>Physical Education Components</vt:lpstr>
      <vt:lpstr>Physical Education Outcomes</vt:lpstr>
      <vt:lpstr>Physical Education Outcomes</vt:lpstr>
      <vt:lpstr>Scope and Sequence Physical Education</vt:lpstr>
      <vt:lpstr>*Disclaimer </vt:lpstr>
      <vt:lpstr>Support from Chapter 4 PA Code 22</vt:lpstr>
      <vt:lpstr>Questions</vt:lpstr>
      <vt:lpstr>Evaluation </vt:lpstr>
      <vt:lpstr>HPED PIC Committee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the PA Health and Physical Education PreK-12 Knowledge and Skills-Based Outcomes</dc:title>
  <dc:creator>Rudella, Jennifer L. (jlr1147)</dc:creator>
  <cp:lastModifiedBy>Slotterback, Nicholas</cp:lastModifiedBy>
  <cp:revision>6</cp:revision>
  <dcterms:created xsi:type="dcterms:W3CDTF">2022-11-11T16:24:22Z</dcterms:created>
  <dcterms:modified xsi:type="dcterms:W3CDTF">2023-01-23T21:03:38Z</dcterms:modified>
</cp:coreProperties>
</file>