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322" r:id="rId4"/>
    <p:sldId id="263" r:id="rId5"/>
    <p:sldId id="306" r:id="rId6"/>
    <p:sldId id="334" r:id="rId7"/>
    <p:sldId id="296" r:id="rId8"/>
    <p:sldId id="326" r:id="rId9"/>
    <p:sldId id="327" r:id="rId10"/>
    <p:sldId id="312" r:id="rId11"/>
    <p:sldId id="264" r:id="rId12"/>
    <p:sldId id="276" r:id="rId13"/>
    <p:sldId id="328" r:id="rId14"/>
    <p:sldId id="297" r:id="rId15"/>
    <p:sldId id="298" r:id="rId16"/>
    <p:sldId id="319" r:id="rId17"/>
    <p:sldId id="321" r:id="rId18"/>
    <p:sldId id="31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E83325-76E8-4D25-BC1C-3EF4BAE0C7A3}" v="12" dt="2023-10-18T10:36:07.9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86" d="100"/>
          <a:sy n="86" d="100"/>
        </p:scale>
        <p:origin x="47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5E899E-9A5F-4C9C-BE80-87CEA11D9108}" type="datetimeFigureOut">
              <a:rPr lang="en-US" smtClean="0"/>
              <a:t>10/3/2023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2325699B-ECCF-4A37-9D47-F285F014A9A1}" type="slidenum">
              <a:rPr lang="en-US" smtClean="0"/>
              <a:t>‹#›</a:t>
            </a:fld>
            <a:endParaRPr lang="en-US"/>
          </a:p>
        </p:txBody>
      </p:sp>
      <p:pic>
        <p:nvPicPr>
          <p:cNvPr id="8" name="Picture 7" descr="Icon&#10;&#10;Description automatically generated">
            <a:extLst>
              <a:ext uri="{FF2B5EF4-FFF2-40B4-BE49-F238E27FC236}">
                <a16:creationId xmlns:a16="http://schemas.microsoft.com/office/drawing/2014/main" id="{5F4C7049-5034-1AAD-8176-38D83752C9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0342" y="-93131"/>
            <a:ext cx="2601658" cy="1300829"/>
          </a:xfrm>
          <a:prstGeom prst="rect">
            <a:avLst/>
          </a:prstGeom>
        </p:spPr>
      </p:pic>
    </p:spTree>
    <p:extLst>
      <p:ext uri="{BB962C8B-B14F-4D97-AF65-F5344CB8AC3E}">
        <p14:creationId xmlns:p14="http://schemas.microsoft.com/office/powerpoint/2010/main" val="3099984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5E899E-9A5F-4C9C-BE80-87CEA11D9108}" type="datetimeFigureOut">
              <a:rPr lang="en-US" smtClean="0"/>
              <a:t>10/3/2023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3733379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1066800"/>
            <a:ext cx="10018712" cy="2346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5E899E-9A5F-4C9C-BE80-87CEA11D9108}" type="datetimeFigureOut">
              <a:rPr lang="en-US" smtClean="0"/>
              <a:t>10/3/2023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3832848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74801" y="224287"/>
            <a:ext cx="8157856" cy="905773"/>
          </a:xfrm>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5E899E-9A5F-4C9C-BE80-87CEA11D9108}" type="datetimeFigureOut">
              <a:rPr lang="en-US" smtClean="0"/>
              <a:t>10/3/2023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1813569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5E899E-9A5F-4C9C-BE80-87CEA11D9108}" type="datetimeFigureOut">
              <a:rPr lang="en-US" smtClean="0"/>
              <a:t>10/3/2023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3618746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3" y="90578"/>
            <a:ext cx="8248344" cy="105673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1239389"/>
            <a:ext cx="4895055" cy="455181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1239389"/>
            <a:ext cx="4895056" cy="455181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5E899E-9A5F-4C9C-BE80-87CEA11D9108}" type="datetimeFigureOut">
              <a:rPr lang="en-US" smtClean="0"/>
              <a:t>10/3/2023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3108790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74801" y="215660"/>
            <a:ext cx="8157856" cy="922577"/>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574801" y="123031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74801" y="1898651"/>
            <a:ext cx="4607188" cy="3892548"/>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9367" y="1231751"/>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9367" y="1898651"/>
            <a:ext cx="4622537" cy="3892548"/>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5E899E-9A5F-4C9C-BE80-87CEA11D9108}" type="datetimeFigureOut">
              <a:rPr lang="en-US" smtClean="0"/>
              <a:t>10/3/2023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2144797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5E899E-9A5F-4C9C-BE80-87CEA11D9108}" type="datetimeFigureOut">
              <a:rPr lang="en-US" smtClean="0"/>
              <a:t>10/3/2023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1196690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5E899E-9A5F-4C9C-BE80-87CEA11D9108}" type="datetimeFigureOut">
              <a:rPr lang="en-US" smtClean="0"/>
              <a:t>10/3/2023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768490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1061049"/>
            <a:ext cx="6240990" cy="473015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5E899E-9A5F-4C9C-BE80-87CEA11D9108}" type="datetimeFigureOut">
              <a:rPr lang="en-US" smtClean="0"/>
              <a:t>10/3/2023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2921893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066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5E899E-9A5F-4C9C-BE80-87CEA11D9108}" type="datetimeFigureOut">
              <a:rPr lang="en-US" smtClean="0"/>
              <a:t>10/3/2023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232405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574801" y="232913"/>
            <a:ext cx="8157856" cy="905324"/>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74800" y="1255323"/>
            <a:ext cx="9928223" cy="453587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55E899E-9A5F-4C9C-BE80-87CEA11D9108}" type="datetimeFigureOut">
              <a:rPr lang="en-US" smtClean="0"/>
              <a:t>10/3/2023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325699B-ECCF-4A37-9D47-F285F014A9A1}" type="slidenum">
              <a:rPr lang="en-US" smtClean="0"/>
              <a:t>‹#›</a:t>
            </a:fld>
            <a:endParaRPr lang="en-US"/>
          </a:p>
        </p:txBody>
      </p:sp>
      <p:pic>
        <p:nvPicPr>
          <p:cNvPr id="16" name="Picture 15" descr="Icon&#10;&#10;Description automatically generated">
            <a:extLst>
              <a:ext uri="{FF2B5EF4-FFF2-40B4-BE49-F238E27FC236}">
                <a16:creationId xmlns:a16="http://schemas.microsoft.com/office/drawing/2014/main" id="{41010194-47C3-E8E2-E8EA-93B6ECE5C85B}"/>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9590342" y="-93131"/>
            <a:ext cx="2601658" cy="1300829"/>
          </a:xfrm>
          <a:prstGeom prst="rect">
            <a:avLst/>
          </a:prstGeom>
        </p:spPr>
      </p:pic>
    </p:spTree>
    <p:extLst>
      <p:ext uri="{BB962C8B-B14F-4D97-AF65-F5344CB8AC3E}">
        <p14:creationId xmlns:p14="http://schemas.microsoft.com/office/powerpoint/2010/main" val="20726002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forms.office.com/Pages/ShareFormPage.aspx?id=QSiOQSgB1U2bbEf8Wpob3ugMoKJM0vtJhEN1a30P5hZUM1E5T0RGSUtZMTBBTkhONjdBNkpOT1YwUS4u&amp;sharetoken=XD1HvojDk93IY5OKaoI5"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nslotterba@pa.gov" TargetMode="External"/><Relationship Id="rId7" Type="http://schemas.openxmlformats.org/officeDocument/2006/relationships/hyperlink" Target="mailto:jbutz@nlsd.org" TargetMode="External"/><Relationship Id="rId2" Type="http://schemas.openxmlformats.org/officeDocument/2006/relationships/hyperlink" Target="mailto:krazzano@esu.edu" TargetMode="External"/><Relationship Id="rId1" Type="http://schemas.openxmlformats.org/officeDocument/2006/relationships/slideLayout" Target="../slideLayouts/slideLayout2.xml"/><Relationship Id="rId6" Type="http://schemas.openxmlformats.org/officeDocument/2006/relationships/hyperlink" Target="mailto:callen2@lockhaven.edu" TargetMode="External"/><Relationship Id="rId5" Type="http://schemas.openxmlformats.org/officeDocument/2006/relationships/hyperlink" Target="mailto:jlr1147@lockhaven.edu" TargetMode="External"/><Relationship Id="rId4" Type="http://schemas.openxmlformats.org/officeDocument/2006/relationships/hyperlink" Target="mailto:jjacobshpe@gmai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5BC54-93A1-D86E-DF85-4F531AED536F}"/>
              </a:ext>
            </a:extLst>
          </p:cNvPr>
          <p:cNvSpPr>
            <a:spLocks noGrp="1"/>
          </p:cNvSpPr>
          <p:nvPr>
            <p:ph type="ctrTitle"/>
          </p:nvPr>
        </p:nvSpPr>
        <p:spPr/>
        <p:txBody>
          <a:bodyPr>
            <a:noAutofit/>
          </a:bodyPr>
          <a:lstStyle/>
          <a:p>
            <a:r>
              <a:rPr lang="en-US" sz="4000" b="0" i="0" dirty="0">
                <a:solidFill>
                  <a:srgbClr val="000000"/>
                </a:solidFill>
                <a:effectLst/>
                <a:latin typeface="docs-Calibri"/>
              </a:rPr>
              <a:t>Understanding the PA Health and Physical Education PreK-12 Knowledge and Skills-Based Outcomes</a:t>
            </a:r>
            <a:endParaRPr lang="en-US" sz="4000" dirty="0"/>
          </a:p>
        </p:txBody>
      </p:sp>
      <p:sp>
        <p:nvSpPr>
          <p:cNvPr id="3" name="Subtitle 2">
            <a:extLst>
              <a:ext uri="{FF2B5EF4-FFF2-40B4-BE49-F238E27FC236}">
                <a16:creationId xmlns:a16="http://schemas.microsoft.com/office/drawing/2014/main" id="{8BB61D74-D8BC-CDCF-FB68-33C49CF64874}"/>
              </a:ext>
            </a:extLst>
          </p:cNvPr>
          <p:cNvSpPr>
            <a:spLocks noGrp="1"/>
          </p:cNvSpPr>
          <p:nvPr>
            <p:ph type="subTitle" idx="1"/>
          </p:nvPr>
        </p:nvSpPr>
        <p:spPr/>
        <p:txBody>
          <a:bodyPr/>
          <a:lstStyle/>
          <a:p>
            <a:r>
              <a:rPr lang="en-US" dirty="0"/>
              <a:t>2023-2024</a:t>
            </a:r>
          </a:p>
        </p:txBody>
      </p:sp>
    </p:spTree>
    <p:extLst>
      <p:ext uri="{BB962C8B-B14F-4D97-AF65-F5344CB8AC3E}">
        <p14:creationId xmlns:p14="http://schemas.microsoft.com/office/powerpoint/2010/main" val="234845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4F452-E134-9E0E-914F-65F37BD0E62E}"/>
              </a:ext>
            </a:extLst>
          </p:cNvPr>
          <p:cNvSpPr>
            <a:spLocks noGrp="1"/>
          </p:cNvSpPr>
          <p:nvPr>
            <p:ph type="title"/>
          </p:nvPr>
        </p:nvSpPr>
        <p:spPr/>
        <p:txBody>
          <a:bodyPr/>
          <a:lstStyle/>
          <a:p>
            <a:r>
              <a:rPr lang="en-US" dirty="0"/>
              <a:t>Terms to Remember</a:t>
            </a:r>
          </a:p>
        </p:txBody>
      </p:sp>
      <p:sp>
        <p:nvSpPr>
          <p:cNvPr id="4" name="Footer Placeholder 3">
            <a:extLst>
              <a:ext uri="{FF2B5EF4-FFF2-40B4-BE49-F238E27FC236}">
                <a16:creationId xmlns:a16="http://schemas.microsoft.com/office/drawing/2014/main" id="{A4AF8CC7-231B-5EE8-D694-9D62070AB7F0}"/>
              </a:ext>
            </a:extLst>
          </p:cNvPr>
          <p:cNvSpPr>
            <a:spLocks noGrp="1"/>
          </p:cNvSpPr>
          <p:nvPr>
            <p:ph type="ftr" sz="quarter" idx="11"/>
          </p:nvPr>
        </p:nvSpPr>
        <p:spPr/>
        <p:txBody>
          <a:bodyPr/>
          <a:lstStyle/>
          <a:p>
            <a:endParaRPr lang="en-US" dirty="0"/>
          </a:p>
        </p:txBody>
      </p:sp>
      <p:sp>
        <p:nvSpPr>
          <p:cNvPr id="6" name="Content Placeholder 5">
            <a:extLst>
              <a:ext uri="{FF2B5EF4-FFF2-40B4-BE49-F238E27FC236}">
                <a16:creationId xmlns:a16="http://schemas.microsoft.com/office/drawing/2014/main" id="{F5E45C82-8CF0-A3BB-D66F-90C64614FEF9}"/>
              </a:ext>
            </a:extLst>
          </p:cNvPr>
          <p:cNvSpPr>
            <a:spLocks noGrp="1"/>
          </p:cNvSpPr>
          <p:nvPr>
            <p:ph idx="1"/>
          </p:nvPr>
        </p:nvSpPr>
        <p:spPr/>
        <p:txBody>
          <a:bodyPr/>
          <a:lstStyle/>
          <a:p>
            <a:endParaRPr lang="en-US"/>
          </a:p>
        </p:txBody>
      </p:sp>
      <p:graphicFrame>
        <p:nvGraphicFramePr>
          <p:cNvPr id="5" name="Table 5">
            <a:extLst>
              <a:ext uri="{FF2B5EF4-FFF2-40B4-BE49-F238E27FC236}">
                <a16:creationId xmlns:a16="http://schemas.microsoft.com/office/drawing/2014/main" id="{AABA4751-BE4F-8F0B-4D26-9842528A5C1B}"/>
              </a:ext>
            </a:extLst>
          </p:cNvPr>
          <p:cNvGraphicFramePr>
            <a:graphicFrameLocks/>
          </p:cNvGraphicFramePr>
          <p:nvPr/>
        </p:nvGraphicFramePr>
        <p:xfrm>
          <a:off x="1563688" y="2160588"/>
          <a:ext cx="10018711" cy="3906520"/>
        </p:xfrm>
        <a:graphic>
          <a:graphicData uri="http://schemas.openxmlformats.org/drawingml/2006/table">
            <a:tbl>
              <a:tblPr firstRow="1" bandRow="1">
                <a:tableStyleId>{5C22544A-7EE6-4342-B048-85BDC9FD1C3A}</a:tableStyleId>
              </a:tblPr>
              <a:tblGrid>
                <a:gridCol w="2713890">
                  <a:extLst>
                    <a:ext uri="{9D8B030D-6E8A-4147-A177-3AD203B41FA5}">
                      <a16:colId xmlns:a16="http://schemas.microsoft.com/office/drawing/2014/main" val="3151220021"/>
                    </a:ext>
                  </a:extLst>
                </a:gridCol>
                <a:gridCol w="7304821">
                  <a:extLst>
                    <a:ext uri="{9D8B030D-6E8A-4147-A177-3AD203B41FA5}">
                      <a16:colId xmlns:a16="http://schemas.microsoft.com/office/drawing/2014/main" val="466933523"/>
                    </a:ext>
                  </a:extLst>
                </a:gridCol>
              </a:tblGrid>
              <a:tr h="370840">
                <a:tc>
                  <a:txBody>
                    <a:bodyPr/>
                    <a:lstStyle/>
                    <a:p>
                      <a:r>
                        <a:rPr lang="en-US" dirty="0"/>
                        <a:t>Physical Education Terms</a:t>
                      </a:r>
                    </a:p>
                  </a:txBody>
                  <a:tcPr/>
                </a:tc>
                <a:tc>
                  <a:txBody>
                    <a:bodyPr/>
                    <a:lstStyle/>
                    <a:p>
                      <a:r>
                        <a:rPr lang="en-US" dirty="0"/>
                        <a:t>Definition</a:t>
                      </a:r>
                    </a:p>
                  </a:txBody>
                  <a:tcPr/>
                </a:tc>
                <a:extLst>
                  <a:ext uri="{0D108BD9-81ED-4DB2-BD59-A6C34878D82A}">
                    <a16:rowId xmlns:a16="http://schemas.microsoft.com/office/drawing/2014/main" val="1742500973"/>
                  </a:ext>
                </a:extLst>
              </a:tr>
              <a:tr h="370840">
                <a:tc>
                  <a:txBody>
                    <a:bodyPr/>
                    <a:lstStyle/>
                    <a:p>
                      <a:r>
                        <a:rPr lang="en-US" sz="1600" dirty="0"/>
                        <a:t>Physical Literacy Components </a:t>
                      </a:r>
                    </a:p>
                  </a:txBody>
                  <a:tcPr/>
                </a:tc>
                <a:tc>
                  <a:txBody>
                    <a:bodyPr/>
                    <a:lstStyle/>
                    <a:p>
                      <a:r>
                        <a:rPr lang="en-US" sz="1600" dirty="0"/>
                        <a:t>The physical literacy components are Motor Skills, Movement Concepts, Level of Fitness, Cooperative Skills, and Value of Physical Activity </a:t>
                      </a:r>
                    </a:p>
                    <a:p>
                      <a:r>
                        <a:rPr lang="en-US" sz="1600" dirty="0"/>
                        <a:t>(Physical Literacy Components are written in bold within the gray box)</a:t>
                      </a:r>
                    </a:p>
                  </a:txBody>
                  <a:tcPr/>
                </a:tc>
                <a:extLst>
                  <a:ext uri="{0D108BD9-81ED-4DB2-BD59-A6C34878D82A}">
                    <a16:rowId xmlns:a16="http://schemas.microsoft.com/office/drawing/2014/main" val="1098187039"/>
                  </a:ext>
                </a:extLst>
              </a:tr>
              <a:tr h="370840">
                <a:tc>
                  <a:txBody>
                    <a:bodyPr/>
                    <a:lstStyle/>
                    <a:p>
                      <a:r>
                        <a:rPr lang="en-US" sz="1600" dirty="0"/>
                        <a:t>Physical Education Topic</a:t>
                      </a:r>
                    </a:p>
                  </a:txBody>
                  <a:tcPr/>
                </a:tc>
                <a:tc>
                  <a:txBody>
                    <a:bodyPr/>
                    <a:lstStyle/>
                    <a:p>
                      <a:r>
                        <a:rPr lang="en-US" sz="1600" dirty="0"/>
                        <a:t>Content that will help create physical education units.</a:t>
                      </a:r>
                    </a:p>
                    <a:p>
                      <a:r>
                        <a:rPr lang="en-US" sz="1600" dirty="0"/>
                        <a:t>(Physical Education Topics are written in bold within the colored boxes on the left side of each grade level).</a:t>
                      </a:r>
                    </a:p>
                  </a:txBody>
                  <a:tcPr/>
                </a:tc>
                <a:extLst>
                  <a:ext uri="{0D108BD9-81ED-4DB2-BD59-A6C34878D82A}">
                    <a16:rowId xmlns:a16="http://schemas.microsoft.com/office/drawing/2014/main" val="2540280400"/>
                  </a:ext>
                </a:extLst>
              </a:tr>
              <a:tr h="370840">
                <a:tc>
                  <a:txBody>
                    <a:bodyPr/>
                    <a:lstStyle/>
                    <a:p>
                      <a:r>
                        <a:rPr lang="en-US" sz="1600" dirty="0"/>
                        <a:t>Skills</a:t>
                      </a:r>
                    </a:p>
                  </a:txBody>
                  <a:tcPr/>
                </a:tc>
                <a:tc>
                  <a:txBody>
                    <a:bodyPr/>
                    <a:lstStyle/>
                    <a:p>
                      <a:r>
                        <a:rPr lang="en-US" sz="1600" dirty="0"/>
                        <a:t>Building blocks in creating curriculum.  Skills determine what outcomes will be taught.  </a:t>
                      </a:r>
                    </a:p>
                    <a:p>
                      <a:r>
                        <a:rPr lang="en-US" sz="1600" dirty="0"/>
                        <a:t>(Skills are only found in Physical Literacy Component #1 for grades K-6.  The skills align to the topic area.  They are not bolded after the Physical Education Topic within the colored boxes on the left side of each grade level).</a:t>
                      </a:r>
                    </a:p>
                  </a:txBody>
                  <a:tcPr/>
                </a:tc>
                <a:extLst>
                  <a:ext uri="{0D108BD9-81ED-4DB2-BD59-A6C34878D82A}">
                    <a16:rowId xmlns:a16="http://schemas.microsoft.com/office/drawing/2014/main" val="3217534609"/>
                  </a:ext>
                </a:extLst>
              </a:tr>
              <a:tr h="370840">
                <a:tc>
                  <a:txBody>
                    <a:bodyPr/>
                    <a:lstStyle/>
                    <a:p>
                      <a:r>
                        <a:rPr lang="en-US" sz="1600" dirty="0"/>
                        <a:t>Outcomes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Student expectations that will be assessed.  (Learning Objectives) (White section in the outcome documents).</a:t>
                      </a:r>
                    </a:p>
                  </a:txBody>
                  <a:tcPr/>
                </a:tc>
                <a:extLst>
                  <a:ext uri="{0D108BD9-81ED-4DB2-BD59-A6C34878D82A}">
                    <a16:rowId xmlns:a16="http://schemas.microsoft.com/office/drawing/2014/main" val="2639441913"/>
                  </a:ext>
                </a:extLst>
              </a:tr>
            </a:tbl>
          </a:graphicData>
        </a:graphic>
      </p:graphicFrame>
    </p:spTree>
    <p:extLst>
      <p:ext uri="{BB962C8B-B14F-4D97-AF65-F5344CB8AC3E}">
        <p14:creationId xmlns:p14="http://schemas.microsoft.com/office/powerpoint/2010/main" val="630000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1CCEB5B5-1E4C-2DBF-4D84-60F462D6940B}"/>
              </a:ext>
            </a:extLst>
          </p:cNvPr>
          <p:cNvSpPr>
            <a:spLocks noGrp="1"/>
          </p:cNvSpPr>
          <p:nvPr>
            <p:ph type="title"/>
          </p:nvPr>
        </p:nvSpPr>
        <p:spPr>
          <a:xfrm>
            <a:off x="1474848" y="103648"/>
            <a:ext cx="9242304" cy="984603"/>
          </a:xfrm>
        </p:spPr>
        <p:txBody>
          <a:bodyPr/>
          <a:lstStyle/>
          <a:p>
            <a:r>
              <a:rPr lang="en-US" dirty="0"/>
              <a:t>Physical Education Components</a:t>
            </a:r>
          </a:p>
        </p:txBody>
      </p:sp>
      <p:graphicFrame>
        <p:nvGraphicFramePr>
          <p:cNvPr id="8" name="Table 8">
            <a:extLst>
              <a:ext uri="{FF2B5EF4-FFF2-40B4-BE49-F238E27FC236}">
                <a16:creationId xmlns:a16="http://schemas.microsoft.com/office/drawing/2014/main" id="{FB9975E4-B858-45EB-8A19-50BE07ABBBE0}"/>
              </a:ext>
            </a:extLst>
          </p:cNvPr>
          <p:cNvGraphicFramePr>
            <a:graphicFrameLocks noGrp="1"/>
          </p:cNvGraphicFramePr>
          <p:nvPr>
            <p:ph idx="1"/>
            <p:extLst>
              <p:ext uri="{D42A27DB-BD31-4B8C-83A1-F6EECF244321}">
                <p14:modId xmlns:p14="http://schemas.microsoft.com/office/powerpoint/2010/main" val="2014193779"/>
              </p:ext>
            </p:extLst>
          </p:nvPr>
        </p:nvGraphicFramePr>
        <p:xfrm>
          <a:off x="1981200" y="1088251"/>
          <a:ext cx="9705726" cy="5552252"/>
        </p:xfrm>
        <a:graphic>
          <a:graphicData uri="http://schemas.openxmlformats.org/drawingml/2006/table">
            <a:tbl>
              <a:tblPr firstRow="1" bandRow="1">
                <a:tableStyleId>{5C22544A-7EE6-4342-B048-85BDC9FD1C3A}</a:tableStyleId>
              </a:tblPr>
              <a:tblGrid>
                <a:gridCol w="1451157">
                  <a:extLst>
                    <a:ext uri="{9D8B030D-6E8A-4147-A177-3AD203B41FA5}">
                      <a16:colId xmlns:a16="http://schemas.microsoft.com/office/drawing/2014/main" val="2561177540"/>
                    </a:ext>
                  </a:extLst>
                </a:gridCol>
                <a:gridCol w="1961199">
                  <a:extLst>
                    <a:ext uri="{9D8B030D-6E8A-4147-A177-3AD203B41FA5}">
                      <a16:colId xmlns:a16="http://schemas.microsoft.com/office/drawing/2014/main" val="1543484789"/>
                    </a:ext>
                  </a:extLst>
                </a:gridCol>
                <a:gridCol w="2020588">
                  <a:extLst>
                    <a:ext uri="{9D8B030D-6E8A-4147-A177-3AD203B41FA5}">
                      <a16:colId xmlns:a16="http://schemas.microsoft.com/office/drawing/2014/main" val="3353361582"/>
                    </a:ext>
                  </a:extLst>
                </a:gridCol>
                <a:gridCol w="1996626">
                  <a:extLst>
                    <a:ext uri="{9D8B030D-6E8A-4147-A177-3AD203B41FA5}">
                      <a16:colId xmlns:a16="http://schemas.microsoft.com/office/drawing/2014/main" val="1255692739"/>
                    </a:ext>
                  </a:extLst>
                </a:gridCol>
                <a:gridCol w="2276156">
                  <a:extLst>
                    <a:ext uri="{9D8B030D-6E8A-4147-A177-3AD203B41FA5}">
                      <a16:colId xmlns:a16="http://schemas.microsoft.com/office/drawing/2014/main" val="3185747065"/>
                    </a:ext>
                  </a:extLst>
                </a:gridCol>
              </a:tblGrid>
              <a:tr h="96035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t>Physical Literacy Components</a:t>
                      </a:r>
                    </a:p>
                    <a:p>
                      <a:endParaRPr lang="en-US" sz="1100" dirty="0"/>
                    </a:p>
                  </a:txBody>
                  <a:tcPr anchor="ctr"/>
                </a:tc>
                <a:tc>
                  <a:txBody>
                    <a:bodyPr/>
                    <a:lstStyle/>
                    <a:p>
                      <a:r>
                        <a:rPr lang="en-US" sz="1100" dirty="0"/>
                        <a:t>K-3 (PE Topics)</a:t>
                      </a:r>
                    </a:p>
                  </a:txBody>
                  <a:tcPr anchor="ctr"/>
                </a:tc>
                <a:tc>
                  <a:txBody>
                    <a:bodyPr/>
                    <a:lstStyle/>
                    <a:p>
                      <a:r>
                        <a:rPr lang="en-US" sz="1100" dirty="0"/>
                        <a:t>4-6 (PE Topics)</a:t>
                      </a:r>
                    </a:p>
                  </a:txBody>
                  <a:tcPr anchor="ctr"/>
                </a:tc>
                <a:tc>
                  <a:txBody>
                    <a:bodyPr/>
                    <a:lstStyle/>
                    <a:p>
                      <a:r>
                        <a:rPr lang="en-US" sz="1100" dirty="0"/>
                        <a:t>7-9 (PE Topics)</a:t>
                      </a:r>
                    </a:p>
                  </a:txBody>
                  <a:tcPr anchor="ctr"/>
                </a:tc>
                <a:tc>
                  <a:txBody>
                    <a:bodyPr/>
                    <a:lstStyle/>
                    <a:p>
                      <a:r>
                        <a:rPr lang="en-US" sz="1100" dirty="0"/>
                        <a:t>10-12 (PE Topics)</a:t>
                      </a:r>
                    </a:p>
                  </a:txBody>
                  <a:tcPr anchor="ctr"/>
                </a:tc>
                <a:extLst>
                  <a:ext uri="{0D108BD9-81ED-4DB2-BD59-A6C34878D82A}">
                    <a16:rowId xmlns:a16="http://schemas.microsoft.com/office/drawing/2014/main" val="1655738909"/>
                  </a:ext>
                </a:extLst>
              </a:tr>
              <a:tr h="113726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b="1" u="none" dirty="0"/>
                        <a:t>Motor Skills</a:t>
                      </a:r>
                    </a:p>
                  </a:txBody>
                  <a:tcPr anchor="ctr"/>
                </a:tc>
                <a:tc>
                  <a:txBody>
                    <a:bodyPr/>
                    <a:lstStyle/>
                    <a:p>
                      <a:r>
                        <a:rPr lang="en-US" sz="1050" dirty="0"/>
                        <a:t>Locomotor, </a:t>
                      </a:r>
                      <a:r>
                        <a:rPr lang="en-US" sz="1050" dirty="0" err="1"/>
                        <a:t>Nonlocomotor</a:t>
                      </a:r>
                      <a:r>
                        <a:rPr lang="en-US" sz="1050" dirty="0"/>
                        <a:t>, and Manipulatives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Locomotor, </a:t>
                      </a:r>
                      <a:r>
                        <a:rPr lang="en-US" sz="1050" dirty="0" err="1"/>
                        <a:t>Nonlocomotor</a:t>
                      </a:r>
                      <a:r>
                        <a:rPr lang="en-US" sz="1050" dirty="0"/>
                        <a:t>, and Manipulatives</a:t>
                      </a:r>
                    </a:p>
                    <a:p>
                      <a:endParaRPr lang="en-US" sz="1050" dirty="0"/>
                    </a:p>
                  </a:txBody>
                  <a:tcPr anchor="ctr"/>
                </a:tc>
                <a:tc>
                  <a:txBody>
                    <a:bodyPr/>
                    <a:lstStyle/>
                    <a:p>
                      <a:r>
                        <a:rPr lang="en-US" sz="1050" dirty="0"/>
                        <a:t>Dance and rhythms, Specialized skills and movement patterns, Application of specialized manipulative skills, outdoor pursuits, Individual performance activities</a:t>
                      </a:r>
                    </a:p>
                  </a:txBody>
                  <a:tcPr anchor="ctr"/>
                </a:tc>
                <a:tc>
                  <a:txBody>
                    <a:bodyPr/>
                    <a:lstStyle/>
                    <a:p>
                      <a:r>
                        <a:rPr lang="en-US" sz="1050"/>
                        <a:t>Combined movement skills and patterns, Specialized skill performance, </a:t>
                      </a:r>
                      <a:endParaRPr lang="en-US" sz="1050" dirty="0"/>
                    </a:p>
                  </a:txBody>
                  <a:tcPr anchor="ctr"/>
                </a:tc>
                <a:extLst>
                  <a:ext uri="{0D108BD9-81ED-4DB2-BD59-A6C34878D82A}">
                    <a16:rowId xmlns:a16="http://schemas.microsoft.com/office/drawing/2014/main" val="4110665592"/>
                  </a:ext>
                </a:extLst>
              </a:tr>
              <a:tr h="709890">
                <a:tc>
                  <a:txBody>
                    <a:bodyPr/>
                    <a:lstStyle/>
                    <a:p>
                      <a:r>
                        <a:rPr lang="en-US" sz="1050" b="1" u="none" dirty="0"/>
                        <a:t>Movement Concepts and Performance</a:t>
                      </a:r>
                    </a:p>
                  </a:txBody>
                  <a:tcPr anchor="ctr"/>
                </a:tc>
                <a:tc>
                  <a:txBody>
                    <a:bodyPr/>
                    <a:lstStyle/>
                    <a:p>
                      <a:r>
                        <a:rPr lang="en-US" sz="1050" dirty="0"/>
                        <a:t>Space, Pathways, shapes, levels, Speed, direction, force and Strategies and tactics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Space, Pathways, shapes, levels, Speed, direction, force and Strategies and tactics</a:t>
                      </a:r>
                    </a:p>
                    <a:p>
                      <a:endParaRPr lang="en-US" sz="1050" dirty="0"/>
                    </a:p>
                  </a:txBody>
                  <a:tcPr anchor="ctr"/>
                </a:tc>
                <a:tc>
                  <a:txBody>
                    <a:bodyPr/>
                    <a:lstStyle/>
                    <a:p>
                      <a:r>
                        <a:rPr lang="en-US" sz="1050" dirty="0"/>
                        <a:t>Tactics and principles and principles and critical elements</a:t>
                      </a:r>
                    </a:p>
                  </a:txBody>
                  <a:tcPr anchor="ctr"/>
                </a:tc>
                <a:tc>
                  <a:txBody>
                    <a:bodyPr/>
                    <a:lstStyle/>
                    <a:p>
                      <a:r>
                        <a:rPr lang="en-US" sz="1050" dirty="0"/>
                        <a:t>Strategies and tactics and Principles and critical elements</a:t>
                      </a:r>
                    </a:p>
                  </a:txBody>
                  <a:tcPr anchor="ctr"/>
                </a:tc>
                <a:extLst>
                  <a:ext uri="{0D108BD9-81ED-4DB2-BD59-A6C34878D82A}">
                    <a16:rowId xmlns:a16="http://schemas.microsoft.com/office/drawing/2014/main" val="3697326329"/>
                  </a:ext>
                </a:extLst>
              </a:tr>
              <a:tr h="1023988">
                <a:tc>
                  <a:txBody>
                    <a:bodyPr/>
                    <a:lstStyle/>
                    <a:p>
                      <a:r>
                        <a:rPr lang="en-US" sz="1050" b="1" u="none" dirty="0"/>
                        <a:t>Level of Fitness</a:t>
                      </a:r>
                    </a:p>
                  </a:txBody>
                  <a:tcPr anchor="ctr"/>
                </a:tc>
                <a:tc>
                  <a:txBody>
                    <a:bodyPr/>
                    <a:lstStyle/>
                    <a:p>
                      <a:r>
                        <a:rPr lang="en-US" sz="1050"/>
                        <a:t>Physical activity knowledge, Engages in physical activity, Fitness knowledge, and Nutrition</a:t>
                      </a:r>
                      <a:endParaRPr lang="en-US" sz="1050" dirty="0"/>
                    </a:p>
                  </a:txBody>
                  <a:tcPr anchor="ctr"/>
                </a:tc>
                <a:tc>
                  <a:txBody>
                    <a:bodyPr/>
                    <a:lstStyle/>
                    <a:p>
                      <a:r>
                        <a:rPr lang="en-US" sz="1050"/>
                        <a:t>Engages in physical activity, fitness knowledge, nutrition, and assessment of program planning</a:t>
                      </a:r>
                      <a:endParaRPr lang="en-US" sz="1050" dirty="0"/>
                    </a:p>
                  </a:txBody>
                  <a:tcPr anchor="ctr"/>
                </a:tc>
                <a:tc>
                  <a:txBody>
                    <a:bodyPr/>
                    <a:lstStyle/>
                    <a:p>
                      <a:r>
                        <a:rPr lang="en-US" sz="1050" dirty="0"/>
                        <a:t>Physical activity knowledge, Engages in physical activity, Fitness knowledge, Nutrition, Assessment and program planning, and Healthy Habits in relation to fitness</a:t>
                      </a:r>
                    </a:p>
                  </a:txBody>
                  <a:tcPr anchor="ctr"/>
                </a:tc>
                <a:tc>
                  <a:txBody>
                    <a:bodyPr/>
                    <a:lstStyle/>
                    <a:p>
                      <a:r>
                        <a:rPr lang="en-US" sz="1050" dirty="0"/>
                        <a:t>Physical Activity knowledge, Engages in Physical, Fitness Knowledge, Nutrition, Assessment and program planning, Healthy Habits in relation to fitness, and Accessing information</a:t>
                      </a:r>
                    </a:p>
                  </a:txBody>
                  <a:tcPr anchor="ctr"/>
                </a:tc>
                <a:extLst>
                  <a:ext uri="{0D108BD9-81ED-4DB2-BD59-A6C34878D82A}">
                    <a16:rowId xmlns:a16="http://schemas.microsoft.com/office/drawing/2014/main" val="1296705941"/>
                  </a:ext>
                </a:extLst>
              </a:tr>
              <a:tr h="909149">
                <a:tc>
                  <a:txBody>
                    <a:bodyPr/>
                    <a:lstStyle/>
                    <a:p>
                      <a:r>
                        <a:rPr lang="en-US" sz="1050" b="1" u="none" dirty="0"/>
                        <a:t>Cooperative skills and positive behavior</a:t>
                      </a:r>
                    </a:p>
                  </a:txBody>
                  <a:tcPr anchor="ctr"/>
                </a:tc>
                <a:tc>
                  <a:txBody>
                    <a:bodyPr/>
                    <a:lstStyle/>
                    <a:p>
                      <a:r>
                        <a:rPr lang="en-US" sz="1050"/>
                        <a:t>Personal responsibility, Accepting feedback, Working with others, Rules and Etiquette, and Safety</a:t>
                      </a:r>
                      <a:endParaRPr lang="en-US" sz="105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a:t>Personal responsibility, Accepting feedback, Working with others, Rules and Etiquette, and Safety</a:t>
                      </a:r>
                    </a:p>
                    <a:p>
                      <a:endParaRPr lang="en-US" sz="105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Personal responsibility, Accepting feedback, Working with others, Rules and Etiquette, and Safety</a:t>
                      </a:r>
                    </a:p>
                    <a:p>
                      <a:endParaRPr lang="en-US" sz="1050" dirty="0"/>
                    </a:p>
                  </a:txBody>
                  <a:tcPr anchor="ctr"/>
                </a:tc>
                <a:tc>
                  <a:txBody>
                    <a:bodyPr/>
                    <a:lstStyle/>
                    <a:p>
                      <a:r>
                        <a:rPr lang="en-US" sz="1050" dirty="0"/>
                        <a:t>Personal Responsibility, Cooperation, Rules and Etiquette, and Safety,</a:t>
                      </a:r>
                    </a:p>
                  </a:txBody>
                  <a:tcPr anchor="ctr"/>
                </a:tc>
                <a:extLst>
                  <a:ext uri="{0D108BD9-81ED-4DB2-BD59-A6C34878D82A}">
                    <a16:rowId xmlns:a16="http://schemas.microsoft.com/office/drawing/2014/main" val="2920185951"/>
                  </a:ext>
                </a:extLst>
              </a:tr>
              <a:tr h="762402">
                <a:tc>
                  <a:txBody>
                    <a:bodyPr/>
                    <a:lstStyle/>
                    <a:p>
                      <a:r>
                        <a:rPr lang="en-US" sz="1050" b="1" u="none" dirty="0"/>
                        <a:t>Value of Physical Activity</a:t>
                      </a:r>
                    </a:p>
                  </a:txBody>
                  <a:tcPr anchor="ctr"/>
                </a:tc>
                <a:tc>
                  <a:txBody>
                    <a:bodyPr/>
                    <a:lstStyle/>
                    <a:p>
                      <a:r>
                        <a:rPr lang="en-US" sz="1050"/>
                        <a:t>Health, Challenge, and Self expression and enjoyment</a:t>
                      </a:r>
                      <a:endParaRPr lang="en-US" sz="1050" dirty="0"/>
                    </a:p>
                  </a:txBody>
                  <a:tcPr anchor="ctr"/>
                </a:tc>
                <a:tc>
                  <a:txBody>
                    <a:bodyPr/>
                    <a:lstStyle/>
                    <a:p>
                      <a:r>
                        <a:rPr lang="en-US" sz="1050"/>
                        <a:t>Health, Challenge, Self expression and enjoyment, and Social interaction</a:t>
                      </a:r>
                      <a:endParaRPr lang="en-US" sz="105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a:t>Health, Challenge, Self expression and enjoyment, and Social interaction</a:t>
                      </a:r>
                    </a:p>
                    <a:p>
                      <a:endParaRPr lang="en-US" sz="105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Health, Challenge, Self expression and enjoyment, and Social interaction</a:t>
                      </a:r>
                    </a:p>
                    <a:p>
                      <a:endParaRPr lang="en-US" sz="1050" dirty="0"/>
                    </a:p>
                  </a:txBody>
                  <a:tcPr anchor="ctr"/>
                </a:tc>
                <a:extLst>
                  <a:ext uri="{0D108BD9-81ED-4DB2-BD59-A6C34878D82A}">
                    <a16:rowId xmlns:a16="http://schemas.microsoft.com/office/drawing/2014/main" val="3426876253"/>
                  </a:ext>
                </a:extLst>
              </a:tr>
            </a:tbl>
          </a:graphicData>
        </a:graphic>
      </p:graphicFrame>
      <p:sp>
        <p:nvSpPr>
          <p:cNvPr id="2" name="Footer Placeholder 3">
            <a:extLst>
              <a:ext uri="{FF2B5EF4-FFF2-40B4-BE49-F238E27FC236}">
                <a16:creationId xmlns:a16="http://schemas.microsoft.com/office/drawing/2014/main" id="{AAE45037-217F-D7F2-9DD7-A16190408C30}"/>
              </a:ext>
            </a:extLst>
          </p:cNvPr>
          <p:cNvSpPr>
            <a:spLocks noGrp="1"/>
          </p:cNvSpPr>
          <p:nvPr>
            <p:ph type="ftr" sz="quarter" idx="11"/>
          </p:nvPr>
        </p:nvSpPr>
        <p:spPr>
          <a:xfrm>
            <a:off x="2553911" y="6596363"/>
            <a:ext cx="7084177" cy="315978"/>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orbel" panose="020B0503020204020204"/>
              </a:rPr>
              <a:t>Nick</a:t>
            </a: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6116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B486A-8520-40F3-8090-48BEC03D9ECF}"/>
              </a:ext>
            </a:extLst>
          </p:cNvPr>
          <p:cNvSpPr>
            <a:spLocks noGrp="1"/>
          </p:cNvSpPr>
          <p:nvPr>
            <p:ph type="title"/>
          </p:nvPr>
        </p:nvSpPr>
        <p:spPr>
          <a:xfrm>
            <a:off x="1474848" y="55753"/>
            <a:ext cx="9242304" cy="984603"/>
          </a:xfrm>
        </p:spPr>
        <p:txBody>
          <a:bodyPr/>
          <a:lstStyle/>
          <a:p>
            <a:r>
              <a:rPr lang="en-US" dirty="0"/>
              <a:t>Physical Education Outcomes</a:t>
            </a:r>
          </a:p>
        </p:txBody>
      </p:sp>
      <p:sp>
        <p:nvSpPr>
          <p:cNvPr id="3" name="Content Placeholder 2">
            <a:extLst>
              <a:ext uri="{FF2B5EF4-FFF2-40B4-BE49-F238E27FC236}">
                <a16:creationId xmlns:a16="http://schemas.microsoft.com/office/drawing/2014/main" id="{2727840F-C0D9-4A3A-AE04-ADB76E919F0C}"/>
              </a:ext>
            </a:extLst>
          </p:cNvPr>
          <p:cNvSpPr>
            <a:spLocks noGrp="1"/>
          </p:cNvSpPr>
          <p:nvPr>
            <p:ph idx="1"/>
          </p:nvPr>
        </p:nvSpPr>
        <p:spPr>
          <a:xfrm>
            <a:off x="1257300" y="1438275"/>
            <a:ext cx="3935187" cy="5011511"/>
          </a:xfrm>
        </p:spPr>
        <p:txBody>
          <a:bodyPr>
            <a:normAutofit/>
          </a:bodyPr>
          <a:lstStyle/>
          <a:p>
            <a:r>
              <a:rPr lang="en-US" dirty="0"/>
              <a:t>Gray – Physical Literacy Component</a:t>
            </a:r>
          </a:p>
          <a:p>
            <a:r>
              <a:rPr lang="en-US" dirty="0"/>
              <a:t>Purple Box- Grade Level</a:t>
            </a:r>
          </a:p>
          <a:p>
            <a:r>
              <a:rPr lang="en-US" dirty="0"/>
              <a:t>Rainbow Color (Left Side)</a:t>
            </a:r>
          </a:p>
          <a:p>
            <a:pPr lvl="1"/>
            <a:r>
              <a:rPr lang="en-US" b="1" dirty="0"/>
              <a:t>Topics in Bold</a:t>
            </a:r>
          </a:p>
          <a:p>
            <a:pPr lvl="1"/>
            <a:r>
              <a:rPr lang="en-US" dirty="0"/>
              <a:t>Skills-Follow topics in Physical Literacy Skill #1 Motor Skills only in grades K-6.</a:t>
            </a:r>
          </a:p>
          <a:p>
            <a:r>
              <a:rPr lang="en-US" dirty="0"/>
              <a:t>White - Outcomes</a:t>
            </a:r>
          </a:p>
          <a:p>
            <a:pPr marL="0" indent="0">
              <a:buNone/>
            </a:pPr>
            <a:endParaRPr lang="en-US" dirty="0"/>
          </a:p>
        </p:txBody>
      </p:sp>
      <p:pic>
        <p:nvPicPr>
          <p:cNvPr id="5" name="Picture 4">
            <a:extLst>
              <a:ext uri="{FF2B5EF4-FFF2-40B4-BE49-F238E27FC236}">
                <a16:creationId xmlns:a16="http://schemas.microsoft.com/office/drawing/2014/main" id="{33FBB9FB-B102-D41F-FC05-017EE06ACA74}"/>
              </a:ext>
            </a:extLst>
          </p:cNvPr>
          <p:cNvPicPr>
            <a:picLocks noChangeAspect="1"/>
          </p:cNvPicPr>
          <p:nvPr/>
        </p:nvPicPr>
        <p:blipFill>
          <a:blip r:embed="rId2"/>
          <a:stretch>
            <a:fillRect/>
          </a:stretch>
        </p:blipFill>
        <p:spPr>
          <a:xfrm>
            <a:off x="5322608" y="1438275"/>
            <a:ext cx="6429838" cy="4950094"/>
          </a:xfrm>
          <a:prstGeom prst="rect">
            <a:avLst/>
          </a:prstGeom>
        </p:spPr>
      </p:pic>
    </p:spTree>
    <p:extLst>
      <p:ext uri="{BB962C8B-B14F-4D97-AF65-F5344CB8AC3E}">
        <p14:creationId xmlns:p14="http://schemas.microsoft.com/office/powerpoint/2010/main" val="2535922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0FEAA-7AF3-4BAE-BE11-0CAC3134F327}"/>
              </a:ext>
            </a:extLst>
          </p:cNvPr>
          <p:cNvSpPr>
            <a:spLocks noGrp="1"/>
          </p:cNvSpPr>
          <p:nvPr>
            <p:ph type="title"/>
          </p:nvPr>
        </p:nvSpPr>
        <p:spPr>
          <a:xfrm>
            <a:off x="1474848" y="58511"/>
            <a:ext cx="9242304" cy="984603"/>
          </a:xfrm>
        </p:spPr>
        <p:txBody>
          <a:bodyPr/>
          <a:lstStyle/>
          <a:p>
            <a:r>
              <a:rPr lang="en-US" dirty="0"/>
              <a:t>Physical Education Outcomes</a:t>
            </a:r>
          </a:p>
        </p:txBody>
      </p:sp>
      <p:sp>
        <p:nvSpPr>
          <p:cNvPr id="3" name="Footer Placeholder 2">
            <a:extLst>
              <a:ext uri="{FF2B5EF4-FFF2-40B4-BE49-F238E27FC236}">
                <a16:creationId xmlns:a16="http://schemas.microsoft.com/office/drawing/2014/main" id="{DDA4CC05-DF56-4006-BB92-CDFBEC900CCF}"/>
              </a:ext>
            </a:extLst>
          </p:cNvPr>
          <p:cNvSpPr>
            <a:spLocks noGrp="1"/>
          </p:cNvSpPr>
          <p:nvPr>
            <p:ph type="ftr" sz="quarter" idx="11"/>
          </p:nvPr>
        </p:nvSpPr>
        <p:spPr/>
        <p:txBody>
          <a:bodyPr/>
          <a:lstStyle/>
          <a:p>
            <a:r>
              <a:rPr lang="en-US" dirty="0"/>
              <a:t>Jen B</a:t>
            </a:r>
          </a:p>
        </p:txBody>
      </p:sp>
      <p:sp>
        <p:nvSpPr>
          <p:cNvPr id="6" name="Content Placeholder 5">
            <a:extLst>
              <a:ext uri="{FF2B5EF4-FFF2-40B4-BE49-F238E27FC236}">
                <a16:creationId xmlns:a16="http://schemas.microsoft.com/office/drawing/2014/main" id="{55ED2E21-98D8-0269-ED2E-AB25D7F49E3F}"/>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86FE98EF-B9B4-9903-021D-976CDC5DC69D}"/>
              </a:ext>
            </a:extLst>
          </p:cNvPr>
          <p:cNvPicPr>
            <a:picLocks noChangeAspect="1"/>
          </p:cNvPicPr>
          <p:nvPr/>
        </p:nvPicPr>
        <p:blipFill>
          <a:blip r:embed="rId2"/>
          <a:stretch>
            <a:fillRect/>
          </a:stretch>
        </p:blipFill>
        <p:spPr>
          <a:xfrm>
            <a:off x="1474848" y="1391257"/>
            <a:ext cx="10581836" cy="4075485"/>
          </a:xfrm>
          <a:prstGeom prst="rect">
            <a:avLst/>
          </a:prstGeom>
        </p:spPr>
      </p:pic>
    </p:spTree>
    <p:extLst>
      <p:ext uri="{BB962C8B-B14F-4D97-AF65-F5344CB8AC3E}">
        <p14:creationId xmlns:p14="http://schemas.microsoft.com/office/powerpoint/2010/main" val="763984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59701-6D00-2FFB-27D9-EFD2FD7226EB}"/>
              </a:ext>
            </a:extLst>
          </p:cNvPr>
          <p:cNvSpPr>
            <a:spLocks noGrp="1"/>
          </p:cNvSpPr>
          <p:nvPr>
            <p:ph type="title"/>
          </p:nvPr>
        </p:nvSpPr>
        <p:spPr/>
        <p:txBody>
          <a:bodyPr/>
          <a:lstStyle/>
          <a:p>
            <a:r>
              <a:rPr lang="en-US" dirty="0"/>
              <a:t>*Disclaimer </a:t>
            </a:r>
          </a:p>
        </p:txBody>
      </p:sp>
      <p:sp>
        <p:nvSpPr>
          <p:cNvPr id="3" name="Content Placeholder 2">
            <a:extLst>
              <a:ext uri="{FF2B5EF4-FFF2-40B4-BE49-F238E27FC236}">
                <a16:creationId xmlns:a16="http://schemas.microsoft.com/office/drawing/2014/main" id="{FE94DC36-1381-B5B1-D48B-330BD788B27C}"/>
              </a:ext>
            </a:extLst>
          </p:cNvPr>
          <p:cNvSpPr>
            <a:spLocks noGrp="1"/>
          </p:cNvSpPr>
          <p:nvPr>
            <p:ph idx="1"/>
          </p:nvPr>
        </p:nvSpPr>
        <p:spPr/>
        <p:txBody>
          <a:bodyPr>
            <a:normAutofit/>
          </a:bodyPr>
          <a:lstStyle/>
          <a:p>
            <a:r>
              <a:rPr lang="en-US" dirty="0"/>
              <a:t>These outcomes are not the approved standards for PA currently.  </a:t>
            </a:r>
          </a:p>
          <a:p>
            <a:r>
              <a:rPr lang="en-US" dirty="0"/>
              <a:t>We look to share this work with the State School Board Association once we are invited.</a:t>
            </a:r>
          </a:p>
          <a:p>
            <a:r>
              <a:rPr lang="en-US" dirty="0"/>
              <a:t>They can however be used to help keep your health and physical education programs more current to the forever changing health literacy and physical literacy climate.</a:t>
            </a:r>
          </a:p>
          <a:p>
            <a:r>
              <a:rPr lang="en-US" dirty="0"/>
              <a:t>PA Code 22, Chapter 4 also encourages the use of materials to expand or improve existing academic standards.</a:t>
            </a:r>
          </a:p>
        </p:txBody>
      </p:sp>
      <p:sp>
        <p:nvSpPr>
          <p:cNvPr id="4" name="Footer Placeholder 3">
            <a:extLst>
              <a:ext uri="{FF2B5EF4-FFF2-40B4-BE49-F238E27FC236}">
                <a16:creationId xmlns:a16="http://schemas.microsoft.com/office/drawing/2014/main" id="{A3FD6824-812F-5191-AB11-F5D6DB255BAD}"/>
              </a:ext>
            </a:extLst>
          </p:cNvPr>
          <p:cNvSpPr>
            <a:spLocks noGrp="1"/>
          </p:cNvSpPr>
          <p:nvPr>
            <p:ph type="ftr" sz="quarter" idx="11"/>
          </p:nvPr>
        </p:nvSpPr>
        <p:spPr/>
        <p:txBody>
          <a:bodyPr/>
          <a:lstStyle/>
          <a:p>
            <a:r>
              <a:rPr lang="en-US" dirty="0"/>
              <a:t>Nick</a:t>
            </a:r>
          </a:p>
        </p:txBody>
      </p:sp>
    </p:spTree>
    <p:extLst>
      <p:ext uri="{BB962C8B-B14F-4D97-AF65-F5344CB8AC3E}">
        <p14:creationId xmlns:p14="http://schemas.microsoft.com/office/powerpoint/2010/main" val="2228372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ABDE3-AD17-B9BF-1DC4-6C80EEA832AD}"/>
              </a:ext>
            </a:extLst>
          </p:cNvPr>
          <p:cNvSpPr>
            <a:spLocks noGrp="1"/>
          </p:cNvSpPr>
          <p:nvPr>
            <p:ph type="title"/>
          </p:nvPr>
        </p:nvSpPr>
        <p:spPr/>
        <p:txBody>
          <a:bodyPr/>
          <a:lstStyle/>
          <a:p>
            <a:r>
              <a:rPr lang="en-US" dirty="0"/>
              <a:t>Support from Chapter 4 PA Code 22</a:t>
            </a:r>
          </a:p>
        </p:txBody>
      </p:sp>
      <p:sp>
        <p:nvSpPr>
          <p:cNvPr id="3" name="Content Placeholder 2">
            <a:extLst>
              <a:ext uri="{FF2B5EF4-FFF2-40B4-BE49-F238E27FC236}">
                <a16:creationId xmlns:a16="http://schemas.microsoft.com/office/drawing/2014/main" id="{38D185F5-CF4B-2324-679A-3789EDA8C1FE}"/>
              </a:ext>
            </a:extLst>
          </p:cNvPr>
          <p:cNvSpPr>
            <a:spLocks noGrp="1"/>
          </p:cNvSpPr>
          <p:nvPr>
            <p:ph idx="1"/>
          </p:nvPr>
        </p:nvSpPr>
        <p:spPr/>
        <p:txBody>
          <a:bodyPr/>
          <a:lstStyle/>
          <a:p>
            <a:pPr algn="l"/>
            <a:r>
              <a:rPr lang="en-US" b="1" i="0" dirty="0">
                <a:solidFill>
                  <a:srgbClr val="333333"/>
                </a:solidFill>
                <a:effectLst/>
                <a:latin typeface="New Century Schoolbook"/>
              </a:rPr>
              <a:t>§ 4.12. Academic standards.</a:t>
            </a:r>
          </a:p>
          <a:p>
            <a:pPr algn="l"/>
            <a:r>
              <a:rPr lang="en-US" b="0" i="0" dirty="0">
                <a:solidFill>
                  <a:srgbClr val="333333"/>
                </a:solidFill>
                <a:effectLst/>
                <a:latin typeface="New Century Schoolbook"/>
              </a:rPr>
              <a:t> (a)  School entities may develop, expand or improve existing academic standards in the following content areas:</a:t>
            </a:r>
          </a:p>
          <a:p>
            <a:r>
              <a:rPr lang="en-US" b="0" i="0" dirty="0">
                <a:solidFill>
                  <a:srgbClr val="333333"/>
                </a:solidFill>
                <a:effectLst/>
                <a:latin typeface="New Century Schoolbook"/>
              </a:rPr>
              <a:t> (6)  </a:t>
            </a:r>
            <a:r>
              <a:rPr lang="en-US" b="0" i="1" dirty="0">
                <a:solidFill>
                  <a:srgbClr val="333333"/>
                </a:solidFill>
                <a:effectLst/>
                <a:latin typeface="New Century Schoolbook"/>
              </a:rPr>
              <a:t>Health, safety and physical education. </a:t>
            </a:r>
            <a:r>
              <a:rPr lang="en-US" b="0" i="0" dirty="0">
                <a:solidFill>
                  <a:srgbClr val="333333"/>
                </a:solidFill>
                <a:effectLst/>
                <a:latin typeface="New Century Schoolbook"/>
              </a:rPr>
              <a:t>Study of concepts and skills which affect personal, family and community health and safety, nutrition, physical fitness, movement concepts and strategies, safety in physical activity settings, and leadership and cooperation in physical activities.</a:t>
            </a:r>
            <a:endParaRPr lang="en-US" dirty="0"/>
          </a:p>
        </p:txBody>
      </p:sp>
      <p:sp>
        <p:nvSpPr>
          <p:cNvPr id="4" name="Footer Placeholder 3">
            <a:extLst>
              <a:ext uri="{FF2B5EF4-FFF2-40B4-BE49-F238E27FC236}">
                <a16:creationId xmlns:a16="http://schemas.microsoft.com/office/drawing/2014/main" id="{F6C25CFB-8498-6DE1-0905-BF564649A47F}"/>
              </a:ext>
            </a:extLst>
          </p:cNvPr>
          <p:cNvSpPr>
            <a:spLocks noGrp="1"/>
          </p:cNvSpPr>
          <p:nvPr>
            <p:ph type="ftr" sz="quarter" idx="11"/>
          </p:nvPr>
        </p:nvSpPr>
        <p:spPr/>
        <p:txBody>
          <a:bodyPr/>
          <a:lstStyle/>
          <a:p>
            <a:r>
              <a:rPr lang="en-US" dirty="0"/>
              <a:t>Nick</a:t>
            </a:r>
          </a:p>
        </p:txBody>
      </p:sp>
    </p:spTree>
    <p:extLst>
      <p:ext uri="{BB962C8B-B14F-4D97-AF65-F5344CB8AC3E}">
        <p14:creationId xmlns:p14="http://schemas.microsoft.com/office/powerpoint/2010/main" val="654926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4A144-1CB0-9D4A-FA98-3681686AD8CE}"/>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31B36E9B-DEFB-0B47-F331-974295742D59}"/>
              </a:ext>
            </a:extLst>
          </p:cNvPr>
          <p:cNvSpPr>
            <a:spLocks noGrp="1"/>
          </p:cNvSpPr>
          <p:nvPr>
            <p:ph idx="1"/>
          </p:nvPr>
        </p:nvSpPr>
        <p:spPr/>
        <p:txBody>
          <a:bodyPr/>
          <a:lstStyle/>
          <a:p>
            <a:r>
              <a:rPr lang="en-US" dirty="0"/>
              <a:t>Any questions?</a:t>
            </a:r>
          </a:p>
        </p:txBody>
      </p:sp>
      <p:sp>
        <p:nvSpPr>
          <p:cNvPr id="4" name="Footer Placeholder 3">
            <a:extLst>
              <a:ext uri="{FF2B5EF4-FFF2-40B4-BE49-F238E27FC236}">
                <a16:creationId xmlns:a16="http://schemas.microsoft.com/office/drawing/2014/main" id="{8BED9323-68D5-313B-C1C7-DA977EF8265E}"/>
              </a:ext>
            </a:extLst>
          </p:cNvPr>
          <p:cNvSpPr>
            <a:spLocks noGrp="1"/>
          </p:cNvSpPr>
          <p:nvPr>
            <p:ph type="ftr" sz="quarter" idx="11"/>
          </p:nvPr>
        </p:nvSpPr>
        <p:spPr>
          <a:xfrm>
            <a:off x="2572279" y="5883275"/>
            <a:ext cx="7084177" cy="365125"/>
          </a:xfrm>
        </p:spPr>
        <p:txBody>
          <a:bodyPr/>
          <a:lstStyle/>
          <a:p>
            <a:r>
              <a:rPr lang="en-US" dirty="0"/>
              <a:t>Jen</a:t>
            </a:r>
          </a:p>
        </p:txBody>
      </p:sp>
    </p:spTree>
    <p:extLst>
      <p:ext uri="{BB962C8B-B14F-4D97-AF65-F5344CB8AC3E}">
        <p14:creationId xmlns:p14="http://schemas.microsoft.com/office/powerpoint/2010/main" val="2249227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98905-BC64-FED2-2DA3-10621610DCEB}"/>
              </a:ext>
            </a:extLst>
          </p:cNvPr>
          <p:cNvSpPr>
            <a:spLocks noGrp="1"/>
          </p:cNvSpPr>
          <p:nvPr>
            <p:ph type="title"/>
          </p:nvPr>
        </p:nvSpPr>
        <p:spPr/>
        <p:txBody>
          <a:bodyPr/>
          <a:lstStyle/>
          <a:p>
            <a:r>
              <a:rPr lang="en-US" dirty="0"/>
              <a:t>Evaluation (Needs Updated)</a:t>
            </a:r>
          </a:p>
        </p:txBody>
      </p:sp>
      <p:sp>
        <p:nvSpPr>
          <p:cNvPr id="3" name="Content Placeholder 2">
            <a:extLst>
              <a:ext uri="{FF2B5EF4-FFF2-40B4-BE49-F238E27FC236}">
                <a16:creationId xmlns:a16="http://schemas.microsoft.com/office/drawing/2014/main" id="{128C4CD2-625B-231F-C2E4-F2AF7A3DA3DE}"/>
              </a:ext>
            </a:extLst>
          </p:cNvPr>
          <p:cNvSpPr>
            <a:spLocks noGrp="1"/>
          </p:cNvSpPr>
          <p:nvPr>
            <p:ph idx="1"/>
          </p:nvPr>
        </p:nvSpPr>
        <p:spPr>
          <a:xfrm>
            <a:off x="1574801" y="1274373"/>
            <a:ext cx="9928223" cy="1362749"/>
          </a:xfrm>
        </p:spPr>
        <p:txBody>
          <a:bodyPr>
            <a:normAutofit fontScale="70000" lnSpcReduction="20000"/>
          </a:bodyPr>
          <a:lstStyle/>
          <a:p>
            <a:r>
              <a:rPr lang="en-US" dirty="0"/>
              <a:t>We would love to hear your feedback!</a:t>
            </a:r>
          </a:p>
          <a:p>
            <a:r>
              <a:rPr lang="en-US" dirty="0"/>
              <a:t>Please use your phone to scan the QR code and take the survey.</a:t>
            </a:r>
          </a:p>
          <a:p>
            <a:r>
              <a:rPr lang="en-US" dirty="0">
                <a:hlinkClick r:id="rId2"/>
              </a:rPr>
              <a:t>https://forms.office.com/Pages/ShareFormPage.aspx?id=QSiOQSgB1U2bbEf8Wpob3ugMoKJM0vtJhEN1a30P5hZUM1E5T0RGSUtZMTBBTkhONjdBNkpOT1YwUS4u&amp;sharetoken=XD1HvojDk93IY5OKaoI5</a:t>
            </a:r>
            <a:r>
              <a:rPr lang="en-US" dirty="0"/>
              <a:t> </a:t>
            </a:r>
          </a:p>
          <a:p>
            <a:endParaRPr lang="en-US" dirty="0"/>
          </a:p>
        </p:txBody>
      </p:sp>
      <p:pic>
        <p:nvPicPr>
          <p:cNvPr id="7" name="Picture 6">
            <a:extLst>
              <a:ext uri="{FF2B5EF4-FFF2-40B4-BE49-F238E27FC236}">
                <a16:creationId xmlns:a16="http://schemas.microsoft.com/office/drawing/2014/main" id="{F9EA45A6-64C9-E168-7C4F-A6BA8E7F994A}"/>
              </a:ext>
            </a:extLst>
          </p:cNvPr>
          <p:cNvPicPr>
            <a:picLocks noChangeAspect="1"/>
          </p:cNvPicPr>
          <p:nvPr/>
        </p:nvPicPr>
        <p:blipFill>
          <a:blip r:embed="rId3"/>
          <a:stretch>
            <a:fillRect/>
          </a:stretch>
        </p:blipFill>
        <p:spPr>
          <a:xfrm>
            <a:off x="3926189" y="2590041"/>
            <a:ext cx="4339622" cy="4265817"/>
          </a:xfrm>
          <a:prstGeom prst="rect">
            <a:avLst/>
          </a:prstGeom>
        </p:spPr>
      </p:pic>
    </p:spTree>
    <p:extLst>
      <p:ext uri="{BB962C8B-B14F-4D97-AF65-F5344CB8AC3E}">
        <p14:creationId xmlns:p14="http://schemas.microsoft.com/office/powerpoint/2010/main" val="783554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593D3-4F9B-44C3-80AA-8B56830148F6}"/>
              </a:ext>
            </a:extLst>
          </p:cNvPr>
          <p:cNvSpPr>
            <a:spLocks noGrp="1"/>
          </p:cNvSpPr>
          <p:nvPr>
            <p:ph type="title"/>
          </p:nvPr>
        </p:nvSpPr>
        <p:spPr/>
        <p:txBody>
          <a:bodyPr>
            <a:noAutofit/>
          </a:bodyPr>
          <a:lstStyle/>
          <a:p>
            <a:r>
              <a:rPr lang="en-US" sz="3200" dirty="0"/>
              <a:t>HPED PIC Committee Contact Information</a:t>
            </a:r>
          </a:p>
        </p:txBody>
      </p:sp>
      <p:graphicFrame>
        <p:nvGraphicFramePr>
          <p:cNvPr id="4" name="Table 4">
            <a:extLst>
              <a:ext uri="{FF2B5EF4-FFF2-40B4-BE49-F238E27FC236}">
                <a16:creationId xmlns:a16="http://schemas.microsoft.com/office/drawing/2014/main" id="{DB2D7D4F-2A49-D228-561C-231F20E0F3BE}"/>
              </a:ext>
            </a:extLst>
          </p:cNvPr>
          <p:cNvGraphicFramePr>
            <a:graphicFrameLocks noGrp="1"/>
          </p:cNvGraphicFramePr>
          <p:nvPr>
            <p:ph idx="1"/>
          </p:nvPr>
        </p:nvGraphicFramePr>
        <p:xfrm>
          <a:off x="1563442" y="2031225"/>
          <a:ext cx="10018712" cy="4114800"/>
        </p:xfrm>
        <a:graphic>
          <a:graphicData uri="http://schemas.openxmlformats.org/drawingml/2006/table">
            <a:tbl>
              <a:tblPr firstRow="1" bandRow="1">
                <a:tableStyleId>{2D5ABB26-0587-4C30-8999-92F81FD0307C}</a:tableStyleId>
              </a:tblPr>
              <a:tblGrid>
                <a:gridCol w="5009356">
                  <a:extLst>
                    <a:ext uri="{9D8B030D-6E8A-4147-A177-3AD203B41FA5}">
                      <a16:colId xmlns:a16="http://schemas.microsoft.com/office/drawing/2014/main" val="2420450433"/>
                    </a:ext>
                  </a:extLst>
                </a:gridCol>
                <a:gridCol w="5009356">
                  <a:extLst>
                    <a:ext uri="{9D8B030D-6E8A-4147-A177-3AD203B41FA5}">
                      <a16:colId xmlns:a16="http://schemas.microsoft.com/office/drawing/2014/main" val="3475617511"/>
                    </a:ext>
                  </a:extLst>
                </a:gridCol>
              </a:tblGrid>
              <a:tr h="370840">
                <a:tc>
                  <a:txBody>
                    <a:bodyPr/>
                    <a:lstStyle/>
                    <a:p>
                      <a:r>
                        <a:rPr lang="en-US" sz="1800" b="1" kern="1200" dirty="0">
                          <a:solidFill>
                            <a:schemeClr val="tx1"/>
                          </a:solidFill>
                          <a:effectLst/>
                          <a:latin typeface="+mn-lt"/>
                          <a:ea typeface="+mn-ea"/>
                          <a:cs typeface="+mn-cs"/>
                        </a:rPr>
                        <a:t>Dr. Kim Razzano</a:t>
                      </a:r>
                    </a:p>
                    <a:p>
                      <a:r>
                        <a:rPr lang="en-US" sz="1800" kern="1200" dirty="0">
                          <a:solidFill>
                            <a:schemeClr val="tx1"/>
                          </a:solidFill>
                          <a:effectLst/>
                          <a:latin typeface="+mn-lt"/>
                          <a:ea typeface="+mn-ea"/>
                          <a:cs typeface="+mn-cs"/>
                        </a:rPr>
                        <a:t>Professor</a:t>
                      </a:r>
                    </a:p>
                    <a:p>
                      <a:r>
                        <a:rPr lang="en-US" sz="1800" kern="1200" dirty="0">
                          <a:solidFill>
                            <a:schemeClr val="tx1"/>
                          </a:solidFill>
                          <a:effectLst/>
                          <a:latin typeface="+mn-lt"/>
                          <a:ea typeface="+mn-ea"/>
                          <a:cs typeface="+mn-cs"/>
                        </a:rPr>
                        <a:t>East Stroudsburg University</a:t>
                      </a:r>
                    </a:p>
                    <a:p>
                      <a:r>
                        <a:rPr lang="en-US" sz="1800" b="1" u="sng" kern="1200" dirty="0">
                          <a:solidFill>
                            <a:schemeClr val="tx1"/>
                          </a:solidFill>
                          <a:effectLst/>
                          <a:latin typeface="+mn-lt"/>
                          <a:ea typeface="+mn-ea"/>
                          <a:cs typeface="+mn-cs"/>
                          <a:hlinkClick r:id="rId2"/>
                        </a:rPr>
                        <a:t>krazzano@esu.edu</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Nick Slotterback</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Pennsylvania Department of Education</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Health and Physical Education Advisor</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u="sng" kern="1200" dirty="0">
                          <a:solidFill>
                            <a:schemeClr val="tx1"/>
                          </a:solidFill>
                          <a:effectLst/>
                          <a:latin typeface="+mn-lt"/>
                          <a:ea typeface="+mn-ea"/>
                          <a:cs typeface="+mn-cs"/>
                          <a:hlinkClick r:id="rId3"/>
                        </a:rPr>
                        <a:t>nslotterba@pa.gov</a:t>
                      </a:r>
                      <a:endParaRPr lang="en-US" sz="1800" kern="1200" dirty="0">
                        <a:solidFill>
                          <a:schemeClr val="tx1"/>
                        </a:solidFill>
                        <a:effectLst/>
                        <a:latin typeface="+mn-lt"/>
                        <a:ea typeface="+mn-ea"/>
                        <a:cs typeface="+mn-cs"/>
                      </a:endParaRPr>
                    </a:p>
                  </a:txBody>
                  <a:tcPr/>
                </a:tc>
                <a:extLst>
                  <a:ext uri="{0D108BD9-81ED-4DB2-BD59-A6C34878D82A}">
                    <a16:rowId xmlns:a16="http://schemas.microsoft.com/office/drawing/2014/main" val="2299937555"/>
                  </a:ext>
                </a:extLst>
              </a:tr>
              <a:tr h="370840">
                <a:tc>
                  <a:txBody>
                    <a:bodyPr/>
                    <a:lstStyle/>
                    <a:p>
                      <a:endParaRPr lang="en-US" sz="1800" b="1" kern="1200" dirty="0">
                        <a:solidFill>
                          <a:schemeClr val="tx1"/>
                        </a:solidFill>
                        <a:effectLst/>
                        <a:latin typeface="+mn-lt"/>
                        <a:ea typeface="+mn-ea"/>
                        <a:cs typeface="+mn-cs"/>
                      </a:endParaRPr>
                    </a:p>
                    <a:p>
                      <a:r>
                        <a:rPr lang="en-US" sz="1800" b="1" kern="1200" dirty="0">
                          <a:solidFill>
                            <a:schemeClr val="tx1"/>
                          </a:solidFill>
                          <a:effectLst/>
                          <a:latin typeface="+mn-lt"/>
                          <a:ea typeface="+mn-ea"/>
                          <a:cs typeface="+mn-cs"/>
                        </a:rPr>
                        <a:t>Jeffrey Jacobs</a:t>
                      </a:r>
                    </a:p>
                    <a:p>
                      <a:r>
                        <a:rPr lang="en-US" sz="1800" kern="1200" dirty="0">
                          <a:solidFill>
                            <a:schemeClr val="tx1"/>
                          </a:solidFill>
                          <a:effectLst/>
                          <a:latin typeface="+mn-lt"/>
                          <a:ea typeface="+mn-ea"/>
                          <a:cs typeface="+mn-cs"/>
                        </a:rPr>
                        <a:t>Retired HPED Teacher</a:t>
                      </a:r>
                    </a:p>
                    <a:p>
                      <a:r>
                        <a:rPr lang="en-US" sz="1800" kern="1200" dirty="0" err="1">
                          <a:solidFill>
                            <a:schemeClr val="tx1"/>
                          </a:solidFill>
                          <a:effectLst/>
                          <a:latin typeface="+mn-lt"/>
                          <a:ea typeface="+mn-ea"/>
                          <a:cs typeface="+mn-cs"/>
                        </a:rPr>
                        <a:t>Methacton</a:t>
                      </a:r>
                      <a:r>
                        <a:rPr lang="en-US" sz="1800" kern="1200" dirty="0">
                          <a:solidFill>
                            <a:schemeClr val="tx1"/>
                          </a:solidFill>
                          <a:effectLst/>
                          <a:latin typeface="+mn-lt"/>
                          <a:ea typeface="+mn-ea"/>
                          <a:cs typeface="+mn-cs"/>
                        </a:rPr>
                        <a:t> School District</a:t>
                      </a:r>
                    </a:p>
                    <a:p>
                      <a:r>
                        <a:rPr lang="en-US" sz="1800" b="1" u="sng" kern="1200" dirty="0">
                          <a:solidFill>
                            <a:schemeClr val="tx1"/>
                          </a:solidFill>
                          <a:effectLst/>
                          <a:latin typeface="+mn-lt"/>
                          <a:ea typeface="+mn-ea"/>
                          <a:cs typeface="+mn-cs"/>
                          <a:hlinkClick r:id="rId4"/>
                        </a:rPr>
                        <a:t>jjacobshpe@gmail.com</a:t>
                      </a:r>
                      <a:r>
                        <a:rPr lang="en-US" sz="1800" b="1" kern="1200" dirty="0">
                          <a:solidFill>
                            <a:schemeClr val="tx1"/>
                          </a:solidFill>
                          <a:effectLst/>
                          <a:latin typeface="+mn-lt"/>
                          <a:ea typeface="+mn-ea"/>
                          <a:cs typeface="+mn-cs"/>
                        </a:rPr>
                        <a:t>	</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b="1"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Dr. Jennifer Rudella</a:t>
                      </a:r>
                    </a:p>
                    <a:p>
                      <a:r>
                        <a:rPr lang="en-US" dirty="0"/>
                        <a:t>Associate Professor</a:t>
                      </a:r>
                    </a:p>
                    <a:p>
                      <a:r>
                        <a:rPr lang="en-US" dirty="0"/>
                        <a:t>Lock Haven University</a:t>
                      </a:r>
                    </a:p>
                    <a:p>
                      <a:r>
                        <a:rPr lang="en-US" dirty="0">
                          <a:hlinkClick r:id="rId5"/>
                        </a:rPr>
                        <a:t>jlr1147@lockhaven.edu</a:t>
                      </a:r>
                      <a:r>
                        <a:rPr lang="en-US" dirty="0"/>
                        <a:t> </a:t>
                      </a:r>
                    </a:p>
                  </a:txBody>
                  <a:tcPr/>
                </a:tc>
                <a:extLst>
                  <a:ext uri="{0D108BD9-81ED-4DB2-BD59-A6C34878D82A}">
                    <a16:rowId xmlns:a16="http://schemas.microsoft.com/office/drawing/2014/main" val="554897818"/>
                  </a:ext>
                </a:extLst>
              </a:tr>
              <a:tr h="741680">
                <a:tc>
                  <a:txBody>
                    <a:bodyPr/>
                    <a:lstStyle/>
                    <a:p>
                      <a:endParaRPr lang="en-US" sz="1800" b="1" kern="1200" dirty="0">
                        <a:solidFill>
                          <a:schemeClr val="tx1"/>
                        </a:solidFill>
                        <a:effectLst/>
                        <a:latin typeface="+mn-lt"/>
                        <a:ea typeface="+mn-ea"/>
                        <a:cs typeface="+mn-cs"/>
                      </a:endParaRPr>
                    </a:p>
                    <a:p>
                      <a:r>
                        <a:rPr lang="en-US" sz="1800" b="1" kern="1200" dirty="0">
                          <a:solidFill>
                            <a:schemeClr val="tx1"/>
                          </a:solidFill>
                          <a:effectLst/>
                          <a:latin typeface="+mn-lt"/>
                          <a:ea typeface="+mn-ea"/>
                          <a:cs typeface="+mn-cs"/>
                        </a:rPr>
                        <a:t>Dr. Cindy Allen	</a:t>
                      </a:r>
                    </a:p>
                    <a:p>
                      <a:r>
                        <a:rPr lang="en-US" sz="1800" kern="1200" dirty="0">
                          <a:solidFill>
                            <a:schemeClr val="tx1"/>
                          </a:solidFill>
                          <a:effectLst/>
                          <a:latin typeface="+mn-lt"/>
                          <a:ea typeface="+mn-ea"/>
                          <a:cs typeface="+mn-cs"/>
                        </a:rPr>
                        <a:t>Emeritus Professor</a:t>
                      </a:r>
                    </a:p>
                    <a:p>
                      <a:r>
                        <a:rPr lang="en-US" sz="1800" kern="1200" dirty="0">
                          <a:solidFill>
                            <a:schemeClr val="tx1"/>
                          </a:solidFill>
                          <a:effectLst/>
                          <a:latin typeface="+mn-lt"/>
                          <a:ea typeface="+mn-ea"/>
                          <a:cs typeface="+mn-cs"/>
                        </a:rPr>
                        <a:t>Lock Haven University</a:t>
                      </a:r>
                    </a:p>
                    <a:p>
                      <a:r>
                        <a:rPr lang="en-US" sz="1800" b="1" u="sng" kern="1200" dirty="0">
                          <a:solidFill>
                            <a:schemeClr val="tx1"/>
                          </a:solidFill>
                          <a:effectLst/>
                          <a:latin typeface="+mn-lt"/>
                          <a:ea typeface="+mn-ea"/>
                          <a:cs typeface="+mn-cs"/>
                          <a:hlinkClick r:id="rId6"/>
                        </a:rPr>
                        <a:t>callen2@lockhaven.edu</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b="1"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Dr. Jennifer Butz</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Elementary Physical Education Teacher</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Northern Lehigh School District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hlinkClick r:id="rId7"/>
                        </a:rPr>
                        <a:t>jbutz@nlsd.org</a:t>
                      </a:r>
                      <a:r>
                        <a:rPr lang="en-US" sz="1800" kern="1200" dirty="0">
                          <a:solidFill>
                            <a:schemeClr val="tx1"/>
                          </a:solidFill>
                          <a:effectLst/>
                          <a:latin typeface="+mn-lt"/>
                          <a:ea typeface="+mn-ea"/>
                          <a:cs typeface="+mn-cs"/>
                        </a:rPr>
                        <a:t> </a:t>
                      </a:r>
                    </a:p>
                  </a:txBody>
                  <a:tcPr/>
                </a:tc>
                <a:extLst>
                  <a:ext uri="{0D108BD9-81ED-4DB2-BD59-A6C34878D82A}">
                    <a16:rowId xmlns:a16="http://schemas.microsoft.com/office/drawing/2014/main" val="1563414844"/>
                  </a:ext>
                </a:extLst>
              </a:tr>
            </a:tbl>
          </a:graphicData>
        </a:graphic>
      </p:graphicFrame>
    </p:spTree>
    <p:extLst>
      <p:ext uri="{BB962C8B-B14F-4D97-AF65-F5344CB8AC3E}">
        <p14:creationId xmlns:p14="http://schemas.microsoft.com/office/powerpoint/2010/main" val="1037230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B6F33-7B75-43E7-7807-D5ED2895A9AD}"/>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FC3D208A-80B7-7414-055B-22A1F459CF8A}"/>
              </a:ext>
            </a:extLst>
          </p:cNvPr>
          <p:cNvSpPr>
            <a:spLocks noGrp="1"/>
          </p:cNvSpPr>
          <p:nvPr>
            <p:ph idx="1"/>
          </p:nvPr>
        </p:nvSpPr>
        <p:spPr/>
        <p:txBody>
          <a:bodyPr>
            <a:normAutofit/>
          </a:bodyPr>
          <a:lstStyle/>
          <a:p>
            <a:r>
              <a:rPr lang="en-US" dirty="0"/>
              <a:t>Training Resources</a:t>
            </a:r>
          </a:p>
          <a:p>
            <a:r>
              <a:rPr lang="en-US" dirty="0"/>
              <a:t>D2L Training</a:t>
            </a:r>
          </a:p>
          <a:p>
            <a:r>
              <a:rPr lang="en-US" dirty="0"/>
              <a:t>Understanding the Outcomes</a:t>
            </a:r>
          </a:p>
          <a:p>
            <a:r>
              <a:rPr lang="en-US" dirty="0"/>
              <a:t>Breakout Physical Education Outcome Implementation</a:t>
            </a:r>
          </a:p>
          <a:p>
            <a:r>
              <a:rPr lang="en-US" dirty="0"/>
              <a:t>Breakout Health Education Outcome Implementation</a:t>
            </a:r>
          </a:p>
          <a:p>
            <a:r>
              <a:rPr lang="en-US" dirty="0"/>
              <a:t>Closure</a:t>
            </a:r>
          </a:p>
        </p:txBody>
      </p:sp>
      <p:sp>
        <p:nvSpPr>
          <p:cNvPr id="4" name="Footer Placeholder 3">
            <a:extLst>
              <a:ext uri="{FF2B5EF4-FFF2-40B4-BE49-F238E27FC236}">
                <a16:creationId xmlns:a16="http://schemas.microsoft.com/office/drawing/2014/main" id="{93773EA5-68CF-0A3B-A511-A2AB9721B93D}"/>
              </a:ext>
            </a:extLst>
          </p:cNvPr>
          <p:cNvSpPr>
            <a:spLocks noGrp="1"/>
          </p:cNvSpPr>
          <p:nvPr>
            <p:ph type="ftr" sz="quarter" idx="11"/>
          </p:nvPr>
        </p:nvSpPr>
        <p:spPr>
          <a:xfrm>
            <a:off x="2572279" y="6427433"/>
            <a:ext cx="7084177" cy="315978"/>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Nick</a:t>
            </a:r>
          </a:p>
        </p:txBody>
      </p:sp>
    </p:spTree>
    <p:extLst>
      <p:ext uri="{BB962C8B-B14F-4D97-AF65-F5344CB8AC3E}">
        <p14:creationId xmlns:p14="http://schemas.microsoft.com/office/powerpoint/2010/main" val="1226890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0C114-DBA5-72F0-6E3B-4E5434E0F29D}"/>
              </a:ext>
            </a:extLst>
          </p:cNvPr>
          <p:cNvSpPr>
            <a:spLocks noGrp="1"/>
          </p:cNvSpPr>
          <p:nvPr>
            <p:ph type="title"/>
          </p:nvPr>
        </p:nvSpPr>
        <p:spPr/>
        <p:txBody>
          <a:bodyPr/>
          <a:lstStyle/>
          <a:p>
            <a:r>
              <a:rPr lang="en-US" dirty="0"/>
              <a:t>Objectives</a:t>
            </a:r>
          </a:p>
        </p:txBody>
      </p:sp>
      <p:graphicFrame>
        <p:nvGraphicFramePr>
          <p:cNvPr id="4" name="Table 4">
            <a:extLst>
              <a:ext uri="{FF2B5EF4-FFF2-40B4-BE49-F238E27FC236}">
                <a16:creationId xmlns:a16="http://schemas.microsoft.com/office/drawing/2014/main" id="{7A234D17-EF0C-93D6-7E6E-424BDF2EED96}"/>
              </a:ext>
            </a:extLst>
          </p:cNvPr>
          <p:cNvGraphicFramePr>
            <a:graphicFrameLocks noGrp="1"/>
          </p:cNvGraphicFramePr>
          <p:nvPr>
            <p:ph idx="1"/>
            <p:extLst>
              <p:ext uri="{D42A27DB-BD31-4B8C-83A1-F6EECF244321}">
                <p14:modId xmlns:p14="http://schemas.microsoft.com/office/powerpoint/2010/main" val="2376566059"/>
              </p:ext>
            </p:extLst>
          </p:nvPr>
        </p:nvGraphicFramePr>
        <p:xfrm>
          <a:off x="1574801" y="1455937"/>
          <a:ext cx="10052050" cy="4705163"/>
        </p:xfrm>
        <a:graphic>
          <a:graphicData uri="http://schemas.openxmlformats.org/drawingml/2006/table">
            <a:tbl>
              <a:tblPr firstRow="1" bandRow="1">
                <a:tableStyleId>{5C22544A-7EE6-4342-B048-85BDC9FD1C3A}</a:tableStyleId>
              </a:tblPr>
              <a:tblGrid>
                <a:gridCol w="5026025">
                  <a:extLst>
                    <a:ext uri="{9D8B030D-6E8A-4147-A177-3AD203B41FA5}">
                      <a16:colId xmlns:a16="http://schemas.microsoft.com/office/drawing/2014/main" val="4102667243"/>
                    </a:ext>
                  </a:extLst>
                </a:gridCol>
                <a:gridCol w="5026025">
                  <a:extLst>
                    <a:ext uri="{9D8B030D-6E8A-4147-A177-3AD203B41FA5}">
                      <a16:colId xmlns:a16="http://schemas.microsoft.com/office/drawing/2014/main" val="1279982140"/>
                    </a:ext>
                  </a:extLst>
                </a:gridCol>
              </a:tblGrid>
              <a:tr h="573828">
                <a:tc gridSpan="2">
                  <a:txBody>
                    <a:bodyPr/>
                    <a:lstStyle/>
                    <a:p>
                      <a:pPr algn="ctr"/>
                      <a:r>
                        <a:rPr lang="en-US" sz="2400" dirty="0"/>
                        <a:t>Day 3</a:t>
                      </a:r>
                    </a:p>
                  </a:txBody>
                  <a:tcPr/>
                </a:tc>
                <a:tc hMerge="1">
                  <a:txBody>
                    <a:bodyPr/>
                    <a:lstStyle/>
                    <a:p>
                      <a:pPr algn="ctr"/>
                      <a:r>
                        <a:rPr lang="en-US" sz="2400" dirty="0"/>
                        <a:t>Day 2 HPED Outcomes Training</a:t>
                      </a:r>
                    </a:p>
                  </a:txBody>
                  <a:tcPr/>
                </a:tc>
                <a:extLst>
                  <a:ext uri="{0D108BD9-81ED-4DB2-BD59-A6C34878D82A}">
                    <a16:rowId xmlns:a16="http://schemas.microsoft.com/office/drawing/2014/main" val="3838190674"/>
                  </a:ext>
                </a:extLst>
              </a:tr>
              <a:tr h="124900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cs typeface="Times New Roman" panose="02020603050405020304" pitchFamily="18" charset="0"/>
                        </a:rPr>
                        <a:t>Understand health and physical education outcomes terminology.</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cs typeface="Times New Roman" panose="02020603050405020304" pitchFamily="18" charset="0"/>
                        </a:rPr>
                        <a:t>Provide examples of activities that align with outcomes for either health or physical education lessons.</a:t>
                      </a:r>
                    </a:p>
                  </a:txBody>
                  <a:tcPr/>
                </a:tc>
                <a:extLst>
                  <a:ext uri="{0D108BD9-81ED-4DB2-BD59-A6C34878D82A}">
                    <a16:rowId xmlns:a16="http://schemas.microsoft.com/office/drawing/2014/main" val="4137792876"/>
                  </a:ext>
                </a:extLst>
              </a:tr>
              <a:tr h="124900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cs typeface="Times New Roman" panose="02020603050405020304" pitchFamily="18" charset="0"/>
                        </a:rPr>
                        <a:t>Locate appropriate HPED outcomes for at least one health or physical education unit.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cs typeface="Times New Roman" panose="02020603050405020304" pitchFamily="18" charset="0"/>
                        </a:rPr>
                        <a:t>Demonstrate a mini-lesson that includes the use of outcomes in a health/physical education setting.</a:t>
                      </a:r>
                    </a:p>
                  </a:txBody>
                  <a:tcPr/>
                </a:tc>
                <a:extLst>
                  <a:ext uri="{0D108BD9-81ED-4DB2-BD59-A6C34878D82A}">
                    <a16:rowId xmlns:a16="http://schemas.microsoft.com/office/drawing/2014/main" val="2856009452"/>
                  </a:ext>
                </a:extLst>
              </a:tr>
              <a:tr h="163331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cs typeface="Times New Roman" panose="02020603050405020304" pitchFamily="18" charset="0"/>
                        </a:rPr>
                        <a:t>Demonstrate how to implement either health or physical education outcomes in a health/physical education lesson.</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cs typeface="Times New Roman" panose="02020603050405020304" pitchFamily="18" charset="0"/>
                        </a:rPr>
                        <a:t>Develop a list of examples throughout the day that will support your teaching of the Knowledge and Skills-Based Outcomes.</a:t>
                      </a:r>
                    </a:p>
                  </a:txBody>
                  <a:tcPr/>
                </a:tc>
                <a:extLst>
                  <a:ext uri="{0D108BD9-81ED-4DB2-BD59-A6C34878D82A}">
                    <a16:rowId xmlns:a16="http://schemas.microsoft.com/office/drawing/2014/main" val="958105870"/>
                  </a:ext>
                </a:extLst>
              </a:tr>
            </a:tbl>
          </a:graphicData>
        </a:graphic>
      </p:graphicFrame>
      <p:sp>
        <p:nvSpPr>
          <p:cNvPr id="5" name="Footer Placeholder 3">
            <a:extLst>
              <a:ext uri="{FF2B5EF4-FFF2-40B4-BE49-F238E27FC236}">
                <a16:creationId xmlns:a16="http://schemas.microsoft.com/office/drawing/2014/main" id="{3D1EE4E9-0A9C-DC99-09DC-5CA8D1CBD4BA}"/>
              </a:ext>
            </a:extLst>
          </p:cNvPr>
          <p:cNvSpPr>
            <a:spLocks noGrp="1"/>
          </p:cNvSpPr>
          <p:nvPr>
            <p:ph type="ftr" sz="quarter" idx="11"/>
          </p:nvPr>
        </p:nvSpPr>
        <p:spPr>
          <a:xfrm>
            <a:off x="2572279" y="6427433"/>
            <a:ext cx="7084177" cy="315978"/>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Nick</a:t>
            </a:r>
          </a:p>
        </p:txBody>
      </p:sp>
    </p:spTree>
    <p:extLst>
      <p:ext uri="{BB962C8B-B14F-4D97-AF65-F5344CB8AC3E}">
        <p14:creationId xmlns:p14="http://schemas.microsoft.com/office/powerpoint/2010/main" val="3683403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B2FB9-E7E5-4786-BE98-B343269D506E}"/>
              </a:ext>
            </a:extLst>
          </p:cNvPr>
          <p:cNvSpPr>
            <a:spLocks noGrp="1"/>
          </p:cNvSpPr>
          <p:nvPr>
            <p:ph type="title"/>
          </p:nvPr>
        </p:nvSpPr>
        <p:spPr>
          <a:xfrm>
            <a:off x="1474848" y="332912"/>
            <a:ext cx="9242304" cy="984603"/>
          </a:xfrm>
        </p:spPr>
        <p:txBody>
          <a:bodyPr/>
          <a:lstStyle/>
          <a:p>
            <a:r>
              <a:rPr lang="en-US" dirty="0"/>
              <a:t>PIC Trainings and Resources</a:t>
            </a:r>
          </a:p>
        </p:txBody>
      </p:sp>
      <p:sp>
        <p:nvSpPr>
          <p:cNvPr id="3" name="Content Placeholder 2">
            <a:extLst>
              <a:ext uri="{FF2B5EF4-FFF2-40B4-BE49-F238E27FC236}">
                <a16:creationId xmlns:a16="http://schemas.microsoft.com/office/drawing/2014/main" id="{C9E0A306-72A2-4898-9821-3AB3506ED924}"/>
              </a:ext>
            </a:extLst>
          </p:cNvPr>
          <p:cNvSpPr>
            <a:spLocks noGrp="1"/>
          </p:cNvSpPr>
          <p:nvPr>
            <p:ph idx="1"/>
          </p:nvPr>
        </p:nvSpPr>
        <p:spPr>
          <a:xfrm>
            <a:off x="1563442" y="1535838"/>
            <a:ext cx="10018713" cy="4989250"/>
          </a:xfrm>
        </p:spPr>
        <p:txBody>
          <a:bodyPr>
            <a:normAutofit fontScale="85000" lnSpcReduction="20000"/>
          </a:bodyPr>
          <a:lstStyle/>
          <a:p>
            <a:pPr>
              <a:lnSpc>
                <a:spcPct val="100000"/>
              </a:lnSpc>
            </a:pPr>
            <a:r>
              <a:rPr lang="en-US" dirty="0"/>
              <a:t>Prerequisite</a:t>
            </a:r>
          </a:p>
          <a:p>
            <a:pPr lvl="1"/>
            <a:r>
              <a:rPr lang="en-US" sz="2400" dirty="0"/>
              <a:t>PDE SAS Webinar</a:t>
            </a:r>
          </a:p>
          <a:p>
            <a:pPr lvl="1"/>
            <a:r>
              <a:rPr lang="en-US" sz="2400" dirty="0"/>
              <a:t>HPED Outcomes 101</a:t>
            </a:r>
          </a:p>
          <a:p>
            <a:pPr>
              <a:lnSpc>
                <a:spcPct val="100000"/>
              </a:lnSpc>
            </a:pPr>
            <a:r>
              <a:rPr lang="en-US" dirty="0"/>
              <a:t>Training Opportunities</a:t>
            </a:r>
          </a:p>
          <a:p>
            <a:pPr lvl="1">
              <a:lnSpc>
                <a:spcPct val="100000"/>
              </a:lnSpc>
            </a:pPr>
            <a:r>
              <a:rPr lang="en-US" sz="2400" dirty="0"/>
              <a:t>Training Modules (Higher Ed/Administrators/PreK-12)</a:t>
            </a:r>
          </a:p>
          <a:p>
            <a:pPr lvl="2"/>
            <a:r>
              <a:rPr lang="en-US" sz="2200" dirty="0"/>
              <a:t>Understanding the Outcomes (Day 1)</a:t>
            </a:r>
          </a:p>
          <a:p>
            <a:pPr lvl="2"/>
            <a:r>
              <a:rPr lang="en-US" sz="2200" dirty="0"/>
              <a:t>Curriculum Mapping/Development/Assessment (Day 2)</a:t>
            </a:r>
          </a:p>
          <a:p>
            <a:pPr lvl="2"/>
            <a:r>
              <a:rPr lang="en-US" sz="2200" dirty="0"/>
              <a:t>Outcome Implementation(Day 3)</a:t>
            </a:r>
          </a:p>
          <a:p>
            <a:pPr lvl="1"/>
            <a:r>
              <a:rPr lang="en-US" sz="2600" dirty="0"/>
              <a:t>Follow-up webinars (as needed)</a:t>
            </a:r>
            <a:endParaRPr lang="en-US" sz="2200" dirty="0"/>
          </a:p>
          <a:p>
            <a:r>
              <a:rPr lang="en-US" sz="2500" dirty="0"/>
              <a:t>Resources</a:t>
            </a:r>
          </a:p>
          <a:p>
            <a:pPr lvl="1"/>
            <a:r>
              <a:rPr lang="en-US" sz="2400" dirty="0"/>
              <a:t>Curriculum Mapping, Scope and Sequence, Block Plan, and Lesson Plan Template</a:t>
            </a:r>
          </a:p>
          <a:p>
            <a:pPr lvl="1"/>
            <a:r>
              <a:rPr lang="en-US" sz="2400" dirty="0"/>
              <a:t>Curriculum Resources</a:t>
            </a:r>
          </a:p>
          <a:p>
            <a:pPr lvl="1"/>
            <a:r>
              <a:rPr lang="en-US" sz="2400" dirty="0"/>
              <a:t>Additional Health and Physical Education Related Materials</a:t>
            </a:r>
          </a:p>
        </p:txBody>
      </p:sp>
      <p:sp>
        <p:nvSpPr>
          <p:cNvPr id="4" name="Footer Placeholder 3">
            <a:extLst>
              <a:ext uri="{FF2B5EF4-FFF2-40B4-BE49-F238E27FC236}">
                <a16:creationId xmlns:a16="http://schemas.microsoft.com/office/drawing/2014/main" id="{27DA84F5-5619-4CC4-9D06-D337F9624815}"/>
              </a:ext>
            </a:extLst>
          </p:cNvPr>
          <p:cNvSpPr>
            <a:spLocks noGrp="1"/>
          </p:cNvSpPr>
          <p:nvPr>
            <p:ph type="ftr" sz="quarter" idx="11"/>
          </p:nvPr>
        </p:nvSpPr>
        <p:spPr>
          <a:xfrm>
            <a:off x="2572279" y="6427433"/>
            <a:ext cx="7084177" cy="315978"/>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Jen</a:t>
            </a:r>
          </a:p>
        </p:txBody>
      </p:sp>
    </p:spTree>
    <p:extLst>
      <p:ext uri="{BB962C8B-B14F-4D97-AF65-F5344CB8AC3E}">
        <p14:creationId xmlns:p14="http://schemas.microsoft.com/office/powerpoint/2010/main" val="1075120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60440-551D-BE25-5EB1-030AC0A56DB9}"/>
              </a:ext>
            </a:extLst>
          </p:cNvPr>
          <p:cNvSpPr>
            <a:spLocks noGrp="1"/>
          </p:cNvSpPr>
          <p:nvPr>
            <p:ph type="title"/>
          </p:nvPr>
        </p:nvSpPr>
        <p:spPr/>
        <p:txBody>
          <a:bodyPr/>
          <a:lstStyle/>
          <a:p>
            <a:r>
              <a:rPr lang="en-US" dirty="0"/>
              <a:t>D2L Training</a:t>
            </a:r>
          </a:p>
        </p:txBody>
      </p:sp>
      <p:sp>
        <p:nvSpPr>
          <p:cNvPr id="3" name="Content Placeholder 2">
            <a:extLst>
              <a:ext uri="{FF2B5EF4-FFF2-40B4-BE49-F238E27FC236}">
                <a16:creationId xmlns:a16="http://schemas.microsoft.com/office/drawing/2014/main" id="{1FAC5B81-6B61-FAF5-8B1C-BB6580F35BB7}"/>
              </a:ext>
            </a:extLst>
          </p:cNvPr>
          <p:cNvSpPr>
            <a:spLocks noGrp="1"/>
          </p:cNvSpPr>
          <p:nvPr>
            <p:ph idx="1"/>
          </p:nvPr>
        </p:nvSpPr>
        <p:spPr>
          <a:xfrm>
            <a:off x="1574800" y="1255323"/>
            <a:ext cx="9928223" cy="5115199"/>
          </a:xfrm>
        </p:spPr>
        <p:txBody>
          <a:bodyPr>
            <a:normAutofit/>
          </a:bodyPr>
          <a:lstStyle/>
          <a:p>
            <a:r>
              <a:rPr lang="en-US" dirty="0"/>
              <a:t>D2L – Desire 2 Learn</a:t>
            </a:r>
          </a:p>
          <a:p>
            <a:r>
              <a:rPr lang="en-US" dirty="0"/>
              <a:t>Self-Paced Training</a:t>
            </a:r>
          </a:p>
          <a:p>
            <a:r>
              <a:rPr lang="en-US" dirty="0"/>
              <a:t>Chapter 1-10</a:t>
            </a:r>
          </a:p>
          <a:p>
            <a:pPr lvl="1"/>
            <a:r>
              <a:rPr lang="en-US" dirty="0"/>
              <a:t>Chapter 1-5: Day 1 Training</a:t>
            </a:r>
          </a:p>
          <a:p>
            <a:pPr lvl="1"/>
            <a:r>
              <a:rPr lang="en-US" dirty="0"/>
              <a:t>Chapter 6-10: Day 2 Training</a:t>
            </a:r>
          </a:p>
          <a:p>
            <a:pPr lvl="1"/>
            <a:r>
              <a:rPr lang="en-US" dirty="0"/>
              <a:t>Chapter 11-13:  Day 3 Training</a:t>
            </a:r>
          </a:p>
          <a:p>
            <a:r>
              <a:rPr lang="en-US" dirty="0"/>
              <a:t>Assessments and Assignments are required to advance to next chapter</a:t>
            </a:r>
          </a:p>
        </p:txBody>
      </p:sp>
      <p:sp>
        <p:nvSpPr>
          <p:cNvPr id="4" name="Footer Placeholder 3">
            <a:extLst>
              <a:ext uri="{FF2B5EF4-FFF2-40B4-BE49-F238E27FC236}">
                <a16:creationId xmlns:a16="http://schemas.microsoft.com/office/drawing/2014/main" id="{7C8488DF-FFF7-A7A8-12FA-FF2CE479C787}"/>
              </a:ext>
            </a:extLst>
          </p:cNvPr>
          <p:cNvSpPr>
            <a:spLocks noGrp="1"/>
          </p:cNvSpPr>
          <p:nvPr>
            <p:ph type="ftr" sz="quarter" idx="11"/>
          </p:nvPr>
        </p:nvSpPr>
        <p:spPr>
          <a:xfrm>
            <a:off x="2572279" y="6427433"/>
            <a:ext cx="7084177" cy="315978"/>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Jen</a:t>
            </a:r>
          </a:p>
        </p:txBody>
      </p:sp>
    </p:spTree>
    <p:extLst>
      <p:ext uri="{BB962C8B-B14F-4D97-AF65-F5344CB8AC3E}">
        <p14:creationId xmlns:p14="http://schemas.microsoft.com/office/powerpoint/2010/main" val="3518310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65425-4347-BFE4-EE17-187BCF302724}"/>
              </a:ext>
            </a:extLst>
          </p:cNvPr>
          <p:cNvSpPr>
            <a:spLocks noGrp="1"/>
          </p:cNvSpPr>
          <p:nvPr>
            <p:ph type="title"/>
          </p:nvPr>
        </p:nvSpPr>
        <p:spPr/>
        <p:txBody>
          <a:bodyPr/>
          <a:lstStyle/>
          <a:p>
            <a:r>
              <a:rPr lang="en-US" dirty="0"/>
              <a:t>Terms to Remember</a:t>
            </a:r>
          </a:p>
        </p:txBody>
      </p:sp>
      <p:sp>
        <p:nvSpPr>
          <p:cNvPr id="4" name="Footer Placeholder 3">
            <a:extLst>
              <a:ext uri="{FF2B5EF4-FFF2-40B4-BE49-F238E27FC236}">
                <a16:creationId xmlns:a16="http://schemas.microsoft.com/office/drawing/2014/main" id="{684E3FAC-FAFA-6BBA-3698-688FE6E75EDF}"/>
              </a:ext>
            </a:extLst>
          </p:cNvPr>
          <p:cNvSpPr>
            <a:spLocks noGrp="1"/>
          </p:cNvSpPr>
          <p:nvPr>
            <p:ph type="ftr" sz="quarter" idx="11"/>
          </p:nvPr>
        </p:nvSpPr>
        <p:spPr/>
        <p:txBody>
          <a:bodyPr/>
          <a:lstStyle/>
          <a:p>
            <a:endParaRPr lang="en-US"/>
          </a:p>
        </p:txBody>
      </p:sp>
      <p:sp>
        <p:nvSpPr>
          <p:cNvPr id="5" name="Content Placeholder 4">
            <a:extLst>
              <a:ext uri="{FF2B5EF4-FFF2-40B4-BE49-F238E27FC236}">
                <a16:creationId xmlns:a16="http://schemas.microsoft.com/office/drawing/2014/main" id="{66E42F7C-57EF-8D0B-092F-148FDFE0398C}"/>
              </a:ext>
            </a:extLst>
          </p:cNvPr>
          <p:cNvSpPr>
            <a:spLocks noGrp="1"/>
          </p:cNvSpPr>
          <p:nvPr>
            <p:ph idx="1"/>
          </p:nvPr>
        </p:nvSpPr>
        <p:spPr/>
        <p:txBody>
          <a:bodyPr/>
          <a:lstStyle/>
          <a:p>
            <a:endParaRPr lang="en-US"/>
          </a:p>
        </p:txBody>
      </p:sp>
      <p:graphicFrame>
        <p:nvGraphicFramePr>
          <p:cNvPr id="6" name="Table 7">
            <a:extLst>
              <a:ext uri="{FF2B5EF4-FFF2-40B4-BE49-F238E27FC236}">
                <a16:creationId xmlns:a16="http://schemas.microsoft.com/office/drawing/2014/main" id="{24979561-8253-9313-738B-A6061310CDA5}"/>
              </a:ext>
            </a:extLst>
          </p:cNvPr>
          <p:cNvGraphicFramePr>
            <a:graphicFrameLocks/>
          </p:cNvGraphicFramePr>
          <p:nvPr/>
        </p:nvGraphicFramePr>
        <p:xfrm>
          <a:off x="1563688" y="2160588"/>
          <a:ext cx="10018712" cy="3662680"/>
        </p:xfrm>
        <a:graphic>
          <a:graphicData uri="http://schemas.openxmlformats.org/drawingml/2006/table">
            <a:tbl>
              <a:tblPr firstRow="1" bandRow="1">
                <a:tableStyleId>{5C22544A-7EE6-4342-B048-85BDC9FD1C3A}</a:tableStyleId>
              </a:tblPr>
              <a:tblGrid>
                <a:gridCol w="2734774">
                  <a:extLst>
                    <a:ext uri="{9D8B030D-6E8A-4147-A177-3AD203B41FA5}">
                      <a16:colId xmlns:a16="http://schemas.microsoft.com/office/drawing/2014/main" val="869833184"/>
                    </a:ext>
                  </a:extLst>
                </a:gridCol>
                <a:gridCol w="7283938">
                  <a:extLst>
                    <a:ext uri="{9D8B030D-6E8A-4147-A177-3AD203B41FA5}">
                      <a16:colId xmlns:a16="http://schemas.microsoft.com/office/drawing/2014/main" val="1981935584"/>
                    </a:ext>
                  </a:extLst>
                </a:gridCol>
              </a:tblGrid>
              <a:tr h="370840">
                <a:tc>
                  <a:txBody>
                    <a:bodyPr/>
                    <a:lstStyle/>
                    <a:p>
                      <a:r>
                        <a:rPr lang="en-US" dirty="0"/>
                        <a:t>Health Terms</a:t>
                      </a:r>
                    </a:p>
                  </a:txBody>
                  <a:tcPr/>
                </a:tc>
                <a:tc>
                  <a:txBody>
                    <a:bodyPr/>
                    <a:lstStyle/>
                    <a:p>
                      <a:r>
                        <a:rPr lang="en-US" dirty="0"/>
                        <a:t>Definition</a:t>
                      </a:r>
                    </a:p>
                  </a:txBody>
                  <a:tcPr/>
                </a:tc>
                <a:extLst>
                  <a:ext uri="{0D108BD9-81ED-4DB2-BD59-A6C34878D82A}">
                    <a16:rowId xmlns:a16="http://schemas.microsoft.com/office/drawing/2014/main" val="3968611908"/>
                  </a:ext>
                </a:extLst>
              </a:tr>
              <a:tr h="370840">
                <a:tc>
                  <a:txBody>
                    <a:bodyPr/>
                    <a:lstStyle/>
                    <a:p>
                      <a:r>
                        <a:rPr lang="en-US" sz="1600" dirty="0"/>
                        <a:t>Core Concepts</a:t>
                      </a:r>
                    </a:p>
                  </a:txBody>
                  <a:tcPr/>
                </a:tc>
                <a:tc>
                  <a:txBody>
                    <a:bodyPr/>
                    <a:lstStyle/>
                    <a:p>
                      <a:r>
                        <a:rPr lang="en-US" sz="1600" b="0" i="0" kern="1200" dirty="0">
                          <a:solidFill>
                            <a:schemeClr val="dk1"/>
                          </a:solidFill>
                          <a:effectLst/>
                          <a:latin typeface="+mn-lt"/>
                          <a:ea typeface="+mn-ea"/>
                          <a:cs typeface="+mn-cs"/>
                        </a:rPr>
                        <a:t>Concepts that focus on both health promotion and risk reduction.  Core Concepts are to be included in every health lesson it provides the content for each health topic area. </a:t>
                      </a:r>
                    </a:p>
                    <a:p>
                      <a:r>
                        <a:rPr lang="en-US" sz="1600" b="0" i="0" kern="1200" dirty="0">
                          <a:solidFill>
                            <a:schemeClr val="dk1"/>
                          </a:solidFill>
                          <a:effectLst/>
                          <a:latin typeface="+mn-lt"/>
                          <a:ea typeface="+mn-ea"/>
                          <a:cs typeface="+mn-cs"/>
                        </a:rPr>
                        <a:t> (They are found in section #1).</a:t>
                      </a:r>
                      <a:endParaRPr lang="en-US" sz="1600" dirty="0"/>
                    </a:p>
                  </a:txBody>
                  <a:tcPr/>
                </a:tc>
                <a:extLst>
                  <a:ext uri="{0D108BD9-81ED-4DB2-BD59-A6C34878D82A}">
                    <a16:rowId xmlns:a16="http://schemas.microsoft.com/office/drawing/2014/main" val="2276435188"/>
                  </a:ext>
                </a:extLst>
              </a:tr>
              <a:tr h="370840">
                <a:tc>
                  <a:txBody>
                    <a:bodyPr/>
                    <a:lstStyle/>
                    <a:p>
                      <a:r>
                        <a:rPr lang="en-US" sz="1600" dirty="0"/>
                        <a:t>Health Literacy Skills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Defined as a person's ability to find, understand and use information and services to make health-related decisions for themselves and others.  Adopt and maintain healthy behaviors.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(They are found in sections #2-#8).</a:t>
                      </a:r>
                    </a:p>
                  </a:txBody>
                  <a:tcPr/>
                </a:tc>
                <a:extLst>
                  <a:ext uri="{0D108BD9-81ED-4DB2-BD59-A6C34878D82A}">
                    <a16:rowId xmlns:a16="http://schemas.microsoft.com/office/drawing/2014/main" val="3067876793"/>
                  </a:ext>
                </a:extLst>
              </a:tr>
              <a:tr h="370840">
                <a:tc>
                  <a:txBody>
                    <a:bodyPr/>
                    <a:lstStyle/>
                    <a:p>
                      <a:r>
                        <a:rPr lang="en-US" sz="1600" dirty="0"/>
                        <a:t>Outcomes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Student expectations that will be assessed.  (Learning Objectives) (White section in the outcome documents).</a:t>
                      </a:r>
                    </a:p>
                  </a:txBody>
                  <a:tcPr/>
                </a:tc>
                <a:extLst>
                  <a:ext uri="{0D108BD9-81ED-4DB2-BD59-A6C34878D82A}">
                    <a16:rowId xmlns:a16="http://schemas.microsoft.com/office/drawing/2014/main" val="631910773"/>
                  </a:ext>
                </a:extLst>
              </a:tr>
              <a:tr h="370840">
                <a:tc>
                  <a:txBody>
                    <a:bodyPr/>
                    <a:lstStyle/>
                    <a:p>
                      <a:r>
                        <a:rPr lang="en-US" sz="1600" dirty="0"/>
                        <a:t>Health Topic</a:t>
                      </a:r>
                    </a:p>
                  </a:txBody>
                  <a:tcPr/>
                </a:tc>
                <a:tc>
                  <a:txBody>
                    <a:bodyPr/>
                    <a:lstStyle/>
                    <a:p>
                      <a:r>
                        <a:rPr lang="en-US" sz="1600" dirty="0"/>
                        <a:t>Topics of health that align with each core concepts and health-literacy skills outcome.</a:t>
                      </a:r>
                    </a:p>
                  </a:txBody>
                  <a:tcPr/>
                </a:tc>
                <a:extLst>
                  <a:ext uri="{0D108BD9-81ED-4DB2-BD59-A6C34878D82A}">
                    <a16:rowId xmlns:a16="http://schemas.microsoft.com/office/drawing/2014/main" val="83432824"/>
                  </a:ext>
                </a:extLst>
              </a:tr>
            </a:tbl>
          </a:graphicData>
        </a:graphic>
      </p:graphicFrame>
    </p:spTree>
    <p:extLst>
      <p:ext uri="{BB962C8B-B14F-4D97-AF65-F5344CB8AC3E}">
        <p14:creationId xmlns:p14="http://schemas.microsoft.com/office/powerpoint/2010/main" val="2535989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CE15B-71E9-4527-9481-7355DB0239A7}"/>
              </a:ext>
            </a:extLst>
          </p:cNvPr>
          <p:cNvSpPr>
            <a:spLocks noGrp="1"/>
          </p:cNvSpPr>
          <p:nvPr>
            <p:ph type="title"/>
          </p:nvPr>
        </p:nvSpPr>
        <p:spPr>
          <a:xfrm>
            <a:off x="1275575" y="126682"/>
            <a:ext cx="9242304" cy="1066800"/>
          </a:xfrm>
        </p:spPr>
        <p:txBody>
          <a:bodyPr/>
          <a:lstStyle/>
          <a:p>
            <a:r>
              <a:rPr lang="en-US" dirty="0"/>
              <a:t>Content and Health Literacy Skills</a:t>
            </a:r>
          </a:p>
        </p:txBody>
      </p:sp>
      <p:graphicFrame>
        <p:nvGraphicFramePr>
          <p:cNvPr id="9" name="Table 9">
            <a:extLst>
              <a:ext uri="{FF2B5EF4-FFF2-40B4-BE49-F238E27FC236}">
                <a16:creationId xmlns:a16="http://schemas.microsoft.com/office/drawing/2014/main" id="{9371CBED-44E1-D067-9E93-27D9929E88A6}"/>
              </a:ext>
            </a:extLst>
          </p:cNvPr>
          <p:cNvGraphicFramePr>
            <a:graphicFrameLocks noGrp="1"/>
          </p:cNvGraphicFramePr>
          <p:nvPr>
            <p:ph idx="1"/>
          </p:nvPr>
        </p:nvGraphicFramePr>
        <p:xfrm>
          <a:off x="1563688" y="1417638"/>
          <a:ext cx="10018710" cy="4246880"/>
        </p:xfrm>
        <a:graphic>
          <a:graphicData uri="http://schemas.openxmlformats.org/drawingml/2006/table">
            <a:tbl>
              <a:tblPr firstRow="1" bandRow="1">
                <a:tableStyleId>{5C22544A-7EE6-4342-B048-85BDC9FD1C3A}</a:tableStyleId>
              </a:tblPr>
              <a:tblGrid>
                <a:gridCol w="3896586">
                  <a:extLst>
                    <a:ext uri="{9D8B030D-6E8A-4147-A177-3AD203B41FA5}">
                      <a16:colId xmlns:a16="http://schemas.microsoft.com/office/drawing/2014/main" val="3069568154"/>
                    </a:ext>
                  </a:extLst>
                </a:gridCol>
                <a:gridCol w="2577737">
                  <a:extLst>
                    <a:ext uri="{9D8B030D-6E8A-4147-A177-3AD203B41FA5}">
                      <a16:colId xmlns:a16="http://schemas.microsoft.com/office/drawing/2014/main" val="4240435797"/>
                    </a:ext>
                  </a:extLst>
                </a:gridCol>
                <a:gridCol w="3544387">
                  <a:extLst>
                    <a:ext uri="{9D8B030D-6E8A-4147-A177-3AD203B41FA5}">
                      <a16:colId xmlns:a16="http://schemas.microsoft.com/office/drawing/2014/main" val="1540138144"/>
                    </a:ext>
                  </a:extLst>
                </a:gridCol>
              </a:tblGrid>
              <a:tr h="370840">
                <a:tc>
                  <a:txBody>
                    <a:bodyPr/>
                    <a:lstStyle/>
                    <a:p>
                      <a:r>
                        <a:rPr lang="en-US" dirty="0"/>
                        <a:t>Topic Areas</a:t>
                      </a:r>
                    </a:p>
                  </a:txBody>
                  <a:tcPr/>
                </a:tc>
                <a:tc>
                  <a:txBody>
                    <a:bodyPr/>
                    <a:lstStyle/>
                    <a:p>
                      <a:r>
                        <a:rPr lang="en-US" dirty="0"/>
                        <a:t>Content </a:t>
                      </a:r>
                    </a:p>
                  </a:txBody>
                  <a:tcPr/>
                </a:tc>
                <a:tc>
                  <a:txBody>
                    <a:bodyPr/>
                    <a:lstStyle/>
                    <a:p>
                      <a:r>
                        <a:rPr lang="en-US" dirty="0"/>
                        <a:t>Health-Literacy Skills</a:t>
                      </a:r>
                    </a:p>
                  </a:txBody>
                  <a:tcPr/>
                </a:tc>
                <a:extLst>
                  <a:ext uri="{0D108BD9-81ED-4DB2-BD59-A6C34878D82A}">
                    <a16:rowId xmlns:a16="http://schemas.microsoft.com/office/drawing/2014/main" val="3344102190"/>
                  </a:ext>
                </a:extLst>
              </a:tr>
              <a:tr h="370840">
                <a:tc>
                  <a:txBody>
                    <a:bodyPr/>
                    <a:lstStyle/>
                    <a:p>
                      <a:r>
                        <a:rPr lang="en-US" dirty="0"/>
                        <a:t>Alcohol and Other Drugs</a:t>
                      </a:r>
                    </a:p>
                  </a:txBody>
                  <a:tcPr/>
                </a:tc>
                <a:tc>
                  <a:txBody>
                    <a:bodyPr/>
                    <a:lstStyle/>
                    <a:p>
                      <a:r>
                        <a:rPr lang="en-US" dirty="0"/>
                        <a:t>Core Concepts </a:t>
                      </a:r>
                    </a:p>
                    <a:p>
                      <a:pPr marL="285750" indent="-285750">
                        <a:buFont typeface="Arial" panose="020B0604020202020204" pitchFamily="34" charset="0"/>
                        <a:buChar char="•"/>
                      </a:pPr>
                      <a:r>
                        <a:rPr lang="en-US" dirty="0"/>
                        <a:t>not benchmark years</a:t>
                      </a:r>
                    </a:p>
                  </a:txBody>
                  <a:tcPr/>
                </a:tc>
                <a:tc>
                  <a:txBody>
                    <a:bodyPr/>
                    <a:lstStyle/>
                    <a:p>
                      <a:r>
                        <a:rPr lang="en-US" dirty="0"/>
                        <a:t>Analyzing Influences</a:t>
                      </a:r>
                    </a:p>
                  </a:txBody>
                  <a:tcPr/>
                </a:tc>
                <a:extLst>
                  <a:ext uri="{0D108BD9-81ED-4DB2-BD59-A6C34878D82A}">
                    <a16:rowId xmlns:a16="http://schemas.microsoft.com/office/drawing/2014/main" val="1220889888"/>
                  </a:ext>
                </a:extLst>
              </a:tr>
              <a:tr h="370840">
                <a:tc>
                  <a:txBody>
                    <a:bodyPr/>
                    <a:lstStyle/>
                    <a:p>
                      <a:r>
                        <a:rPr lang="en-US" dirty="0"/>
                        <a:t>Tobacco </a:t>
                      </a:r>
                    </a:p>
                  </a:txBody>
                  <a:tcPr/>
                </a:tc>
                <a:tc>
                  <a:txBody>
                    <a:bodyPr/>
                    <a:lstStyle/>
                    <a:p>
                      <a:endParaRPr lang="en-US" dirty="0"/>
                    </a:p>
                  </a:txBody>
                  <a:tcPr/>
                </a:tc>
                <a:tc>
                  <a:txBody>
                    <a:bodyPr/>
                    <a:lstStyle/>
                    <a:p>
                      <a:r>
                        <a:rPr lang="en-US" dirty="0"/>
                        <a:t>Accessing Information</a:t>
                      </a:r>
                    </a:p>
                  </a:txBody>
                  <a:tcPr/>
                </a:tc>
                <a:extLst>
                  <a:ext uri="{0D108BD9-81ED-4DB2-BD59-A6C34878D82A}">
                    <a16:rowId xmlns:a16="http://schemas.microsoft.com/office/drawing/2014/main" val="3735367562"/>
                  </a:ext>
                </a:extLst>
              </a:tr>
              <a:tr h="370840">
                <a:tc>
                  <a:txBody>
                    <a:bodyPr/>
                    <a:lstStyle/>
                    <a:p>
                      <a:r>
                        <a:rPr lang="en-US" dirty="0"/>
                        <a:t>Healthy Eating</a:t>
                      </a:r>
                    </a:p>
                  </a:txBody>
                  <a:tcPr/>
                </a:tc>
                <a:tc>
                  <a:txBody>
                    <a:bodyPr/>
                    <a:lstStyle/>
                    <a:p>
                      <a:endParaRPr lang="en-US" dirty="0"/>
                    </a:p>
                  </a:txBody>
                  <a:tcPr/>
                </a:tc>
                <a:tc>
                  <a:txBody>
                    <a:bodyPr/>
                    <a:lstStyle/>
                    <a:p>
                      <a:r>
                        <a:rPr lang="en-US" dirty="0"/>
                        <a:t>Interpersonal Communication</a:t>
                      </a:r>
                    </a:p>
                  </a:txBody>
                  <a:tcPr/>
                </a:tc>
                <a:extLst>
                  <a:ext uri="{0D108BD9-81ED-4DB2-BD59-A6C34878D82A}">
                    <a16:rowId xmlns:a16="http://schemas.microsoft.com/office/drawing/2014/main" val="1700170450"/>
                  </a:ext>
                </a:extLst>
              </a:tr>
              <a:tr h="370840">
                <a:tc>
                  <a:txBody>
                    <a:bodyPr/>
                    <a:lstStyle/>
                    <a:p>
                      <a:r>
                        <a:rPr lang="en-US" dirty="0"/>
                        <a:t>Mental and Emotional Health</a:t>
                      </a:r>
                    </a:p>
                  </a:txBody>
                  <a:tcPr/>
                </a:tc>
                <a:tc>
                  <a:txBody>
                    <a:bodyPr/>
                    <a:lstStyle/>
                    <a:p>
                      <a:endParaRPr lang="en-US" dirty="0"/>
                    </a:p>
                  </a:txBody>
                  <a:tcPr/>
                </a:tc>
                <a:tc>
                  <a:txBody>
                    <a:bodyPr/>
                    <a:lstStyle/>
                    <a:p>
                      <a:r>
                        <a:rPr lang="en-US" dirty="0"/>
                        <a:t>Decision-Making</a:t>
                      </a:r>
                    </a:p>
                  </a:txBody>
                  <a:tcPr/>
                </a:tc>
                <a:extLst>
                  <a:ext uri="{0D108BD9-81ED-4DB2-BD59-A6C34878D82A}">
                    <a16:rowId xmlns:a16="http://schemas.microsoft.com/office/drawing/2014/main" val="1655768686"/>
                  </a:ext>
                </a:extLst>
              </a:tr>
              <a:tr h="370840">
                <a:tc>
                  <a:txBody>
                    <a:bodyPr/>
                    <a:lstStyle/>
                    <a:p>
                      <a:r>
                        <a:rPr lang="en-US" dirty="0"/>
                        <a:t>Personal Health</a:t>
                      </a:r>
                    </a:p>
                  </a:txBody>
                  <a:tcPr/>
                </a:tc>
                <a:tc>
                  <a:txBody>
                    <a:bodyPr/>
                    <a:lstStyle/>
                    <a:p>
                      <a:endParaRPr lang="en-US" dirty="0"/>
                    </a:p>
                  </a:txBody>
                  <a:tcPr/>
                </a:tc>
                <a:tc>
                  <a:txBody>
                    <a:bodyPr/>
                    <a:lstStyle/>
                    <a:p>
                      <a:r>
                        <a:rPr lang="en-US" dirty="0"/>
                        <a:t>Goal-Setting</a:t>
                      </a:r>
                    </a:p>
                  </a:txBody>
                  <a:tcPr/>
                </a:tc>
                <a:extLst>
                  <a:ext uri="{0D108BD9-81ED-4DB2-BD59-A6C34878D82A}">
                    <a16:rowId xmlns:a16="http://schemas.microsoft.com/office/drawing/2014/main" val="404244419"/>
                  </a:ext>
                </a:extLst>
              </a:tr>
              <a:tr h="370840">
                <a:tc>
                  <a:txBody>
                    <a:bodyPr/>
                    <a:lstStyle/>
                    <a:p>
                      <a:r>
                        <a:rPr lang="en-US" dirty="0"/>
                        <a:t>Physical Activity</a:t>
                      </a:r>
                    </a:p>
                  </a:txBody>
                  <a:tcPr/>
                </a:tc>
                <a:tc>
                  <a:txBody>
                    <a:bodyPr/>
                    <a:lstStyle/>
                    <a:p>
                      <a:endParaRPr lang="en-US" dirty="0"/>
                    </a:p>
                  </a:txBody>
                  <a:tcPr/>
                </a:tc>
                <a:tc>
                  <a:txBody>
                    <a:bodyPr/>
                    <a:lstStyle/>
                    <a:p>
                      <a:r>
                        <a:rPr lang="en-US" dirty="0"/>
                        <a:t>Self-Management</a:t>
                      </a:r>
                    </a:p>
                  </a:txBody>
                  <a:tcPr/>
                </a:tc>
                <a:extLst>
                  <a:ext uri="{0D108BD9-81ED-4DB2-BD59-A6C34878D82A}">
                    <a16:rowId xmlns:a16="http://schemas.microsoft.com/office/drawing/2014/main" val="2048973425"/>
                  </a:ext>
                </a:extLst>
              </a:tr>
              <a:tr h="370840">
                <a:tc>
                  <a:txBody>
                    <a:bodyPr/>
                    <a:lstStyle/>
                    <a:p>
                      <a:r>
                        <a:rPr lang="en-US" dirty="0"/>
                        <a:t>Safety/Injury Prevention</a:t>
                      </a:r>
                    </a:p>
                  </a:txBody>
                  <a:tcPr/>
                </a:tc>
                <a:tc>
                  <a:txBody>
                    <a:bodyPr/>
                    <a:lstStyle/>
                    <a:p>
                      <a:endParaRPr lang="en-US" dirty="0"/>
                    </a:p>
                  </a:txBody>
                  <a:tcPr/>
                </a:tc>
                <a:tc>
                  <a:txBody>
                    <a:bodyPr/>
                    <a:lstStyle/>
                    <a:p>
                      <a:r>
                        <a:rPr lang="en-US" dirty="0"/>
                        <a:t>Advocacy</a:t>
                      </a:r>
                    </a:p>
                  </a:txBody>
                  <a:tcPr/>
                </a:tc>
                <a:extLst>
                  <a:ext uri="{0D108BD9-81ED-4DB2-BD59-A6C34878D82A}">
                    <a16:rowId xmlns:a16="http://schemas.microsoft.com/office/drawing/2014/main" val="1447636337"/>
                  </a:ext>
                </a:extLst>
              </a:tr>
              <a:tr h="370840">
                <a:tc>
                  <a:txBody>
                    <a:bodyPr/>
                    <a:lstStyle/>
                    <a:p>
                      <a:r>
                        <a:rPr lang="en-US" dirty="0"/>
                        <a:t>Violence Prevention</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700444503"/>
                  </a:ext>
                </a:extLst>
              </a:tr>
              <a:tr h="370840">
                <a:tc>
                  <a:txBody>
                    <a:bodyPr/>
                    <a:lstStyle/>
                    <a:p>
                      <a:r>
                        <a:rPr lang="en-US"/>
                        <a:t>Healthy </a:t>
                      </a:r>
                      <a:r>
                        <a:rPr lang="en-US" dirty="0"/>
                        <a:t>Relationships (K-6)/Sexual Health (7-12)</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55780614"/>
                  </a:ext>
                </a:extLst>
              </a:tr>
            </a:tbl>
          </a:graphicData>
        </a:graphic>
      </p:graphicFrame>
      <p:sp>
        <p:nvSpPr>
          <p:cNvPr id="3" name="Footer Placeholder 3">
            <a:extLst>
              <a:ext uri="{FF2B5EF4-FFF2-40B4-BE49-F238E27FC236}">
                <a16:creationId xmlns:a16="http://schemas.microsoft.com/office/drawing/2014/main" id="{49FE1CDF-2B2B-0AAD-4E46-CA5A9625D1D7}"/>
              </a:ext>
            </a:extLst>
          </p:cNvPr>
          <p:cNvSpPr>
            <a:spLocks noGrp="1"/>
          </p:cNvSpPr>
          <p:nvPr>
            <p:ph type="ftr" sz="quarter" idx="11"/>
          </p:nvPr>
        </p:nvSpPr>
        <p:spPr>
          <a:xfrm>
            <a:off x="2572279" y="5883275"/>
            <a:ext cx="7084177" cy="365125"/>
          </a:xfrm>
        </p:spPr>
        <p:txBody>
          <a:bodyPr/>
          <a:lstStyle/>
          <a:p>
            <a:r>
              <a:rPr lang="en-US" dirty="0"/>
              <a:t>Jen</a:t>
            </a:r>
          </a:p>
        </p:txBody>
      </p:sp>
    </p:spTree>
    <p:extLst>
      <p:ext uri="{BB962C8B-B14F-4D97-AF65-F5344CB8AC3E}">
        <p14:creationId xmlns:p14="http://schemas.microsoft.com/office/powerpoint/2010/main" val="3148591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C5D98-D8A1-4A48-B055-CDC16771E8BA}"/>
              </a:ext>
            </a:extLst>
          </p:cNvPr>
          <p:cNvSpPr>
            <a:spLocks noGrp="1"/>
          </p:cNvSpPr>
          <p:nvPr>
            <p:ph type="title"/>
          </p:nvPr>
        </p:nvSpPr>
        <p:spPr>
          <a:xfrm>
            <a:off x="1606305" y="456725"/>
            <a:ext cx="9242304" cy="984603"/>
          </a:xfrm>
        </p:spPr>
        <p:txBody>
          <a:bodyPr/>
          <a:lstStyle/>
          <a:p>
            <a:r>
              <a:rPr lang="en-US" dirty="0"/>
              <a:t>Health Education Outcomes</a:t>
            </a:r>
          </a:p>
        </p:txBody>
      </p:sp>
      <p:sp>
        <p:nvSpPr>
          <p:cNvPr id="3" name="Content Placeholder 2">
            <a:extLst>
              <a:ext uri="{FF2B5EF4-FFF2-40B4-BE49-F238E27FC236}">
                <a16:creationId xmlns:a16="http://schemas.microsoft.com/office/drawing/2014/main" id="{4979D468-5FFB-4FD4-B82C-BF797A6FE3BB}"/>
              </a:ext>
            </a:extLst>
          </p:cNvPr>
          <p:cNvSpPr>
            <a:spLocks noGrp="1"/>
          </p:cNvSpPr>
          <p:nvPr>
            <p:ph idx="1"/>
          </p:nvPr>
        </p:nvSpPr>
        <p:spPr/>
        <p:txBody>
          <a:bodyPr/>
          <a:lstStyle/>
          <a:p>
            <a:r>
              <a:rPr lang="en-US" sz="2000" dirty="0"/>
              <a:t>Dark Purple- Core Concepts</a:t>
            </a:r>
          </a:p>
          <a:p>
            <a:r>
              <a:rPr lang="en-US" sz="2000" dirty="0"/>
              <a:t>Light Blue-Health Literacy Skills</a:t>
            </a:r>
          </a:p>
          <a:p>
            <a:r>
              <a:rPr lang="en-US" sz="2000" dirty="0"/>
              <a:t>Rainbow Color – Health Content</a:t>
            </a:r>
          </a:p>
          <a:p>
            <a:r>
              <a:rPr lang="en-US" sz="2000" dirty="0"/>
              <a:t>White - Outcome</a:t>
            </a:r>
          </a:p>
          <a:p>
            <a:endParaRPr lang="en-US" dirty="0"/>
          </a:p>
        </p:txBody>
      </p:sp>
      <p:pic>
        <p:nvPicPr>
          <p:cNvPr id="8" name="Picture 7">
            <a:extLst>
              <a:ext uri="{FF2B5EF4-FFF2-40B4-BE49-F238E27FC236}">
                <a16:creationId xmlns:a16="http://schemas.microsoft.com/office/drawing/2014/main" id="{D4A67680-D716-5D16-DAE5-724F5361B7FE}"/>
              </a:ext>
            </a:extLst>
          </p:cNvPr>
          <p:cNvPicPr>
            <a:picLocks noChangeAspect="1"/>
          </p:cNvPicPr>
          <p:nvPr/>
        </p:nvPicPr>
        <p:blipFill>
          <a:blip r:embed="rId2"/>
          <a:stretch>
            <a:fillRect/>
          </a:stretch>
        </p:blipFill>
        <p:spPr>
          <a:xfrm>
            <a:off x="5925807" y="1441328"/>
            <a:ext cx="5656348" cy="5290887"/>
          </a:xfrm>
          <a:prstGeom prst="rect">
            <a:avLst/>
          </a:prstGeom>
        </p:spPr>
      </p:pic>
    </p:spTree>
    <p:extLst>
      <p:ext uri="{BB962C8B-B14F-4D97-AF65-F5344CB8AC3E}">
        <p14:creationId xmlns:p14="http://schemas.microsoft.com/office/powerpoint/2010/main" val="2055040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F7F32B-80F4-422C-9B4E-21F79CE8A656}"/>
              </a:ext>
            </a:extLst>
          </p:cNvPr>
          <p:cNvSpPr>
            <a:spLocks noGrp="1"/>
          </p:cNvSpPr>
          <p:nvPr>
            <p:ph type="title"/>
          </p:nvPr>
        </p:nvSpPr>
        <p:spPr>
          <a:xfrm>
            <a:off x="1484311" y="292219"/>
            <a:ext cx="10018713" cy="1162050"/>
          </a:xfrm>
        </p:spPr>
        <p:txBody>
          <a:bodyPr/>
          <a:lstStyle/>
          <a:p>
            <a:r>
              <a:rPr lang="en-US" dirty="0"/>
              <a:t>Health Education Outcomes</a:t>
            </a:r>
          </a:p>
        </p:txBody>
      </p:sp>
      <p:sp>
        <p:nvSpPr>
          <p:cNvPr id="7" name="Text Placeholder 6">
            <a:extLst>
              <a:ext uri="{FF2B5EF4-FFF2-40B4-BE49-F238E27FC236}">
                <a16:creationId xmlns:a16="http://schemas.microsoft.com/office/drawing/2014/main" id="{180582EB-A615-4278-B052-A41FAFEA1F72}"/>
              </a:ext>
            </a:extLst>
          </p:cNvPr>
          <p:cNvSpPr>
            <a:spLocks noGrp="1"/>
          </p:cNvSpPr>
          <p:nvPr>
            <p:ph type="body" sz="quarter" idx="3"/>
          </p:nvPr>
        </p:nvSpPr>
        <p:spPr>
          <a:xfrm>
            <a:off x="6809465" y="1353688"/>
            <a:ext cx="4622537" cy="576262"/>
          </a:xfrm>
        </p:spPr>
        <p:txBody>
          <a:bodyPr/>
          <a:lstStyle/>
          <a:p>
            <a:pPr algn="ctr"/>
            <a:r>
              <a:rPr lang="en-US" sz="2000" dirty="0"/>
              <a:t>9</a:t>
            </a:r>
            <a:r>
              <a:rPr lang="en-US" sz="2000" baseline="30000" dirty="0"/>
              <a:t>th</a:t>
            </a:r>
            <a:r>
              <a:rPr lang="en-US" sz="2000" dirty="0"/>
              <a:t> Grade Nutrition Benchmark</a:t>
            </a:r>
            <a:br>
              <a:rPr lang="en-US" sz="2000" dirty="0"/>
            </a:br>
            <a:r>
              <a:rPr lang="en-US" sz="2000" dirty="0"/>
              <a:t>Analyzing Influences</a:t>
            </a:r>
          </a:p>
        </p:txBody>
      </p:sp>
      <p:sp>
        <p:nvSpPr>
          <p:cNvPr id="2" name="Footer Placeholder 1">
            <a:extLst>
              <a:ext uri="{FF2B5EF4-FFF2-40B4-BE49-F238E27FC236}">
                <a16:creationId xmlns:a16="http://schemas.microsoft.com/office/drawing/2014/main" id="{3AA6BC91-C0F9-4567-A49E-F14FD19CFF19}"/>
              </a:ext>
            </a:extLst>
          </p:cNvPr>
          <p:cNvSpPr>
            <a:spLocks noGrp="1"/>
          </p:cNvSpPr>
          <p:nvPr>
            <p:ph type="ftr" sz="quarter" idx="11"/>
          </p:nvPr>
        </p:nvSpPr>
        <p:spPr/>
        <p:txBody>
          <a:bodyPr/>
          <a:lstStyle/>
          <a:p>
            <a:r>
              <a:rPr lang="en-US" dirty="0"/>
              <a:t>Jen</a:t>
            </a:r>
          </a:p>
        </p:txBody>
      </p:sp>
      <p:sp>
        <p:nvSpPr>
          <p:cNvPr id="5" name="Text Placeholder 4">
            <a:extLst>
              <a:ext uri="{FF2B5EF4-FFF2-40B4-BE49-F238E27FC236}">
                <a16:creationId xmlns:a16="http://schemas.microsoft.com/office/drawing/2014/main" id="{A840AB9B-0116-4C4E-9E2D-F42D1B3F4077}"/>
              </a:ext>
            </a:extLst>
          </p:cNvPr>
          <p:cNvSpPr>
            <a:spLocks noGrp="1"/>
          </p:cNvSpPr>
          <p:nvPr>
            <p:ph type="body" idx="1"/>
          </p:nvPr>
        </p:nvSpPr>
        <p:spPr>
          <a:xfrm>
            <a:off x="1886479" y="1353688"/>
            <a:ext cx="4607188" cy="576262"/>
          </a:xfrm>
        </p:spPr>
        <p:txBody>
          <a:bodyPr/>
          <a:lstStyle/>
          <a:p>
            <a:pPr algn="ctr"/>
            <a:r>
              <a:rPr lang="en-US" sz="2000" dirty="0"/>
              <a:t>8</a:t>
            </a:r>
            <a:r>
              <a:rPr lang="en-US" sz="2000" baseline="30000" dirty="0"/>
              <a:t>th</a:t>
            </a:r>
            <a:r>
              <a:rPr lang="en-US" sz="2000" dirty="0"/>
              <a:t> Grade Nutrition </a:t>
            </a:r>
            <a:br>
              <a:rPr lang="en-US" sz="2000" dirty="0"/>
            </a:br>
            <a:r>
              <a:rPr lang="en-US" sz="2000" dirty="0"/>
              <a:t>Core Concepts &amp; Analyzing Influences</a:t>
            </a:r>
          </a:p>
        </p:txBody>
      </p:sp>
      <p:pic>
        <p:nvPicPr>
          <p:cNvPr id="9" name="Picture 8">
            <a:extLst>
              <a:ext uri="{FF2B5EF4-FFF2-40B4-BE49-F238E27FC236}">
                <a16:creationId xmlns:a16="http://schemas.microsoft.com/office/drawing/2014/main" id="{B2BCEC99-9C0F-D3F0-DB06-03000276636A}"/>
              </a:ext>
            </a:extLst>
          </p:cNvPr>
          <p:cNvPicPr>
            <a:picLocks noChangeAspect="1"/>
          </p:cNvPicPr>
          <p:nvPr/>
        </p:nvPicPr>
        <p:blipFill>
          <a:blip r:embed="rId2"/>
          <a:stretch>
            <a:fillRect/>
          </a:stretch>
        </p:blipFill>
        <p:spPr>
          <a:xfrm>
            <a:off x="1327978" y="2102538"/>
            <a:ext cx="5301318" cy="2532216"/>
          </a:xfrm>
          <a:prstGeom prst="rect">
            <a:avLst/>
          </a:prstGeom>
        </p:spPr>
      </p:pic>
      <p:pic>
        <p:nvPicPr>
          <p:cNvPr id="13" name="Picture 12">
            <a:extLst>
              <a:ext uri="{FF2B5EF4-FFF2-40B4-BE49-F238E27FC236}">
                <a16:creationId xmlns:a16="http://schemas.microsoft.com/office/drawing/2014/main" id="{5DA2EBCA-7AFE-E008-38C3-D4E18925BB9E}"/>
              </a:ext>
            </a:extLst>
          </p:cNvPr>
          <p:cNvPicPr>
            <a:picLocks noChangeAspect="1"/>
          </p:cNvPicPr>
          <p:nvPr/>
        </p:nvPicPr>
        <p:blipFill>
          <a:blip r:embed="rId3"/>
          <a:stretch>
            <a:fillRect/>
          </a:stretch>
        </p:blipFill>
        <p:spPr>
          <a:xfrm>
            <a:off x="6749854" y="2375647"/>
            <a:ext cx="5290500" cy="1586753"/>
          </a:xfrm>
          <a:prstGeom prst="rect">
            <a:avLst/>
          </a:prstGeom>
        </p:spPr>
      </p:pic>
    </p:spTree>
    <p:extLst>
      <p:ext uri="{BB962C8B-B14F-4D97-AF65-F5344CB8AC3E}">
        <p14:creationId xmlns:p14="http://schemas.microsoft.com/office/powerpoint/2010/main" val="30273249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PE PIC PPT Theme">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HPE PIC PPT Theme" id="{46219BB9-9C1C-4821-884C-10F4F671D1DA}" vid="{1451DBFB-03C6-40A2-9784-17219B46D126}"/>
    </a:ext>
  </a:extLst>
</a:theme>
</file>

<file path=docProps/app.xml><?xml version="1.0" encoding="utf-8"?>
<Properties xmlns="http://schemas.openxmlformats.org/officeDocument/2006/extended-properties" xmlns:vt="http://schemas.openxmlformats.org/officeDocument/2006/docPropsVTypes">
  <Template/>
  <TotalTime>22065</TotalTime>
  <Words>1312</Words>
  <Application>Microsoft Office PowerPoint</Application>
  <PresentationFormat>Widescreen</PresentationFormat>
  <Paragraphs>190</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Corbel</vt:lpstr>
      <vt:lpstr>docs-Calibri</vt:lpstr>
      <vt:lpstr>New Century Schoolbook</vt:lpstr>
      <vt:lpstr>HPE PIC PPT Theme</vt:lpstr>
      <vt:lpstr>Understanding the PA Health and Physical Education PreK-12 Knowledge and Skills-Based Outcomes</vt:lpstr>
      <vt:lpstr>Agenda</vt:lpstr>
      <vt:lpstr>Objectives</vt:lpstr>
      <vt:lpstr>PIC Trainings and Resources</vt:lpstr>
      <vt:lpstr>D2L Training</vt:lpstr>
      <vt:lpstr>Terms to Remember</vt:lpstr>
      <vt:lpstr>Content and Health Literacy Skills</vt:lpstr>
      <vt:lpstr>Health Education Outcomes</vt:lpstr>
      <vt:lpstr>Health Education Outcomes</vt:lpstr>
      <vt:lpstr>Terms to Remember</vt:lpstr>
      <vt:lpstr>Physical Education Components</vt:lpstr>
      <vt:lpstr>Physical Education Outcomes</vt:lpstr>
      <vt:lpstr>Physical Education Outcomes</vt:lpstr>
      <vt:lpstr>*Disclaimer </vt:lpstr>
      <vt:lpstr>Support from Chapter 4 PA Code 22</vt:lpstr>
      <vt:lpstr>Questions</vt:lpstr>
      <vt:lpstr>Evaluation (Needs Updated)</vt:lpstr>
      <vt:lpstr>HPED PIC Committee 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PA Health and Physical Education PreK-12 Knowledge and Skills-Based Outcomes</dc:title>
  <dc:creator>Rudella, Jennifer L. (jlr1147)</dc:creator>
  <cp:lastModifiedBy>Slotterback, Nicholas</cp:lastModifiedBy>
  <cp:revision>8</cp:revision>
  <dcterms:created xsi:type="dcterms:W3CDTF">2022-11-11T16:24:22Z</dcterms:created>
  <dcterms:modified xsi:type="dcterms:W3CDTF">2023-10-18T12:14:59Z</dcterms:modified>
</cp:coreProperties>
</file>