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Lst>
  <p:notesMasterIdLst>
    <p:notesMasterId r:id="rId44"/>
  </p:notesMasterIdLst>
  <p:sldIdLst>
    <p:sldId id="257" r:id="rId3"/>
    <p:sldId id="326" r:id="rId4"/>
    <p:sldId id="457" r:id="rId5"/>
    <p:sldId id="327" r:id="rId6"/>
    <p:sldId id="276" r:id="rId7"/>
    <p:sldId id="328" r:id="rId8"/>
    <p:sldId id="407" r:id="rId9"/>
    <p:sldId id="408" r:id="rId10"/>
    <p:sldId id="460" r:id="rId11"/>
    <p:sldId id="409" r:id="rId12"/>
    <p:sldId id="411" r:id="rId13"/>
    <p:sldId id="412" r:id="rId14"/>
    <p:sldId id="413" r:id="rId15"/>
    <p:sldId id="414" r:id="rId16"/>
    <p:sldId id="458" r:id="rId17"/>
    <p:sldId id="436" r:id="rId18"/>
    <p:sldId id="438" r:id="rId19"/>
    <p:sldId id="439" r:id="rId20"/>
    <p:sldId id="440" r:id="rId21"/>
    <p:sldId id="441" r:id="rId22"/>
    <p:sldId id="459" r:id="rId23"/>
    <p:sldId id="446" r:id="rId24"/>
    <p:sldId id="454" r:id="rId25"/>
    <p:sldId id="453" r:id="rId26"/>
    <p:sldId id="452" r:id="rId27"/>
    <p:sldId id="451" r:id="rId28"/>
    <p:sldId id="448" r:id="rId29"/>
    <p:sldId id="456" r:id="rId30"/>
    <p:sldId id="455" r:id="rId31"/>
    <p:sldId id="447" r:id="rId32"/>
    <p:sldId id="465" r:id="rId33"/>
    <p:sldId id="431" r:id="rId34"/>
    <p:sldId id="429" r:id="rId35"/>
    <p:sldId id="428" r:id="rId36"/>
    <p:sldId id="435" r:id="rId37"/>
    <p:sldId id="442" r:id="rId38"/>
    <p:sldId id="443" r:id="rId39"/>
    <p:sldId id="445" r:id="rId40"/>
    <p:sldId id="444" r:id="rId41"/>
    <p:sldId id="466" r:id="rId42"/>
    <p:sldId id="4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26899-1E41-4353-9A61-D848280DA397}" v="289" dt="2023-10-20T18:15:45.007"/>
    <p1510:client id="{5483D48D-1BAD-2AD2-A78D-3A64EEAF9131}" v="96" dt="2023-10-20T15:14:19.451"/>
    <p1510:client id="{ADE0881D-DC49-BB91-A42F-5605E72890F9}" v="18" dt="2023-10-20T12:37:50.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F519C-3307-46D4-AF9E-2085510DB830}" type="datetimeFigureOut">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7F602-41EC-443C-B00D-13B37DC772AD}" type="slidenum">
              <a:t>‹#›</a:t>
            </a:fld>
            <a:endParaRPr lang="en-US"/>
          </a:p>
        </p:txBody>
      </p:sp>
    </p:spTree>
    <p:extLst>
      <p:ext uri="{BB962C8B-B14F-4D97-AF65-F5344CB8AC3E}">
        <p14:creationId xmlns:p14="http://schemas.microsoft.com/office/powerpoint/2010/main" val="384568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8942988C-9A0D-4024-BFD4-9C4682398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444" y="-153981"/>
            <a:ext cx="3068099" cy="1534049"/>
          </a:xfrm>
          <a:prstGeom prst="rect">
            <a:avLst/>
          </a:prstGeom>
        </p:spPr>
      </p:pic>
      <p:pic>
        <p:nvPicPr>
          <p:cNvPr id="15" name="Picture 14" descr="Icon&#10;&#10;Description automatically generated">
            <a:extLst>
              <a:ext uri="{FF2B5EF4-FFF2-40B4-BE49-F238E27FC236}">
                <a16:creationId xmlns:a16="http://schemas.microsoft.com/office/drawing/2014/main" id="{7B6E8DBA-C75F-788B-9FF4-6BDE8C6827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3444" y="-153981"/>
            <a:ext cx="3068099" cy="1534049"/>
          </a:xfrm>
          <a:prstGeom prst="rect">
            <a:avLst/>
          </a:prstGeom>
        </p:spPr>
      </p:pic>
    </p:spTree>
    <p:extLst>
      <p:ext uri="{BB962C8B-B14F-4D97-AF65-F5344CB8AC3E}">
        <p14:creationId xmlns:p14="http://schemas.microsoft.com/office/powerpoint/2010/main" val="330679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1058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67916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96900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9556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18230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91245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604822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632155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5F4C7049-5034-1AAD-8176-38D83752C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3099984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224287"/>
            <a:ext cx="8157856" cy="905773"/>
          </a:xfrm>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81356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3442" y="215660"/>
            <a:ext cx="8169214" cy="931653"/>
          </a:xfrm>
        </p:spPr>
        <p:txBody>
          <a:bodyPr/>
          <a:lstStyle/>
          <a:p>
            <a:r>
              <a:rPr lang="en-US"/>
              <a:t>Click to edit Master title style</a:t>
            </a:r>
          </a:p>
        </p:txBody>
      </p:sp>
      <p:sp>
        <p:nvSpPr>
          <p:cNvPr id="3" name="Content Placeholder 2"/>
          <p:cNvSpPr>
            <a:spLocks noGrp="1"/>
          </p:cNvSpPr>
          <p:nvPr>
            <p:ph idx="1"/>
          </p:nvPr>
        </p:nvSpPr>
        <p:spPr>
          <a:xfrm>
            <a:off x="1563442" y="1418106"/>
            <a:ext cx="10018713" cy="435296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93431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618746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90578"/>
            <a:ext cx="8248344" cy="1056736"/>
          </a:xfrm>
        </p:spPr>
        <p:txBody>
          <a:bodyPr/>
          <a:lstStyle/>
          <a:p>
            <a:r>
              <a:rPr lang="en-US"/>
              <a:t>Click to edit Master title style</a:t>
            </a:r>
          </a:p>
        </p:txBody>
      </p:sp>
      <p:sp>
        <p:nvSpPr>
          <p:cNvPr id="3" name="Content Placeholder 2"/>
          <p:cNvSpPr>
            <a:spLocks noGrp="1"/>
          </p:cNvSpPr>
          <p:nvPr>
            <p:ph sz="half" idx="1"/>
          </p:nvPr>
        </p:nvSpPr>
        <p:spPr>
          <a:xfrm>
            <a:off x="1484312" y="1239389"/>
            <a:ext cx="4895055"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1239389"/>
            <a:ext cx="4895056"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E899E-9A5F-4C9C-BE80-87CEA11D9108}"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108790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4801" y="215660"/>
            <a:ext cx="8157856" cy="92257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74801" y="12303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74801" y="1898651"/>
            <a:ext cx="4607188"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9367" y="123175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367" y="1898651"/>
            <a:ext cx="4622537"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E899E-9A5F-4C9C-BE80-87CEA11D9108}"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144797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E899E-9A5F-4C9C-BE80-87CEA11D9108}"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19669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E899E-9A5F-4C9C-BE80-87CEA11D9108}"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76849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1061049"/>
            <a:ext cx="6240990" cy="473015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E899E-9A5F-4C9C-BE80-87CEA11D9108}"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921893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066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32405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733379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800"/>
            <a:ext cx="10018712" cy="2346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83284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0730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7645" y="232913"/>
            <a:ext cx="8085011" cy="914400"/>
          </a:xfrm>
        </p:spPr>
        <p:txBody>
          <a:bodyPr/>
          <a:lstStyle/>
          <a:p>
            <a:r>
              <a:rPr lang="en-US"/>
              <a:t>Click to edit Master title style</a:t>
            </a:r>
          </a:p>
        </p:txBody>
      </p:sp>
      <p:sp>
        <p:nvSpPr>
          <p:cNvPr id="3" name="Content Placeholder 2"/>
          <p:cNvSpPr>
            <a:spLocks noGrp="1"/>
          </p:cNvSpPr>
          <p:nvPr>
            <p:ph sz="half" idx="1"/>
          </p:nvPr>
        </p:nvSpPr>
        <p:spPr>
          <a:xfrm>
            <a:off x="1647645" y="1380226"/>
            <a:ext cx="4895055" cy="44167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2857" y="1380225"/>
            <a:ext cx="4895056" cy="44167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EAA831-C087-459D-BB24-C186D3DD65E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92027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6272" y="224287"/>
            <a:ext cx="8076384" cy="92302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56272" y="1376932"/>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56271" y="2045270"/>
            <a:ext cx="4723095" cy="374592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7968" y="1376932"/>
            <a:ext cx="489505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2045270"/>
            <a:ext cx="4895056" cy="374592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EAA831-C087-459D-BB24-C186D3DD65E1}"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6980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EAA831-C087-459D-BB24-C186D3DD65E1}"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28114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AA831-C087-459D-BB24-C186D3DD65E1}"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70713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38741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63282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EAA831-C087-459D-BB24-C186D3DD65E1}" type="datetimeFigureOut">
              <a:rPr lang="en-US" smtClean="0"/>
              <a:t>10/27/2023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DD5F53-4EB8-48C9-BCD0-B4A2DBF0048B}" type="slidenum">
              <a:rPr lang="en-US" smtClean="0"/>
              <a:t>‹#›</a:t>
            </a:fld>
            <a:endParaRPr lang="en-US"/>
          </a:p>
        </p:txBody>
      </p:sp>
      <p:pic>
        <p:nvPicPr>
          <p:cNvPr id="14" name="Picture 13" descr="Icon&#10;&#10;Description automatically generated">
            <a:extLst>
              <a:ext uri="{FF2B5EF4-FFF2-40B4-BE49-F238E27FC236}">
                <a16:creationId xmlns:a16="http://schemas.microsoft.com/office/drawing/2014/main" id="{0B63776B-F13A-49D0-9AEE-789130C5081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89794" y="-77784"/>
            <a:ext cx="2597139" cy="1298569"/>
          </a:xfrm>
          <a:prstGeom prst="rect">
            <a:avLst/>
          </a:prstGeom>
        </p:spPr>
      </p:pic>
      <p:pic>
        <p:nvPicPr>
          <p:cNvPr id="15" name="Picture 14" descr="Icon&#10;&#10;Description automatically generated">
            <a:extLst>
              <a:ext uri="{FF2B5EF4-FFF2-40B4-BE49-F238E27FC236}">
                <a16:creationId xmlns:a16="http://schemas.microsoft.com/office/drawing/2014/main" id="{AF2C1FA4-6556-A1C0-ABEA-3AF9BE90348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689794" y="-77784"/>
            <a:ext cx="2597139" cy="1298569"/>
          </a:xfrm>
          <a:prstGeom prst="rect">
            <a:avLst/>
          </a:prstGeom>
        </p:spPr>
      </p:pic>
    </p:spTree>
    <p:extLst>
      <p:ext uri="{BB962C8B-B14F-4D97-AF65-F5344CB8AC3E}">
        <p14:creationId xmlns:p14="http://schemas.microsoft.com/office/powerpoint/2010/main" val="2552693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74801" y="232913"/>
            <a:ext cx="8157856" cy="905324"/>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74800" y="1255323"/>
            <a:ext cx="9928223" cy="453587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E899E-9A5F-4C9C-BE80-87CEA11D9108}" type="datetimeFigureOut">
              <a:rPr lang="en-US" smtClean="0"/>
              <a:t>10/27/2023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5699B-ECCF-4A37-9D47-F285F014A9A1}" type="slidenum">
              <a:rPr lang="en-US" smtClean="0"/>
              <a:t>‹#›</a:t>
            </a:fld>
            <a:endParaRPr lang="en-US"/>
          </a:p>
        </p:txBody>
      </p:sp>
      <p:pic>
        <p:nvPicPr>
          <p:cNvPr id="16" name="Picture 15" descr="Icon&#10;&#10;Description automatically generated">
            <a:extLst>
              <a:ext uri="{FF2B5EF4-FFF2-40B4-BE49-F238E27FC236}">
                <a16:creationId xmlns:a16="http://schemas.microsoft.com/office/drawing/2014/main" id="{41010194-47C3-E8E2-E8EA-93B6ECE5C8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207260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video" Target="https://www.youtube.com/embed/yIK6VF6sKI8?feature=oembed" TargetMode="External"/><Relationship Id="rId7" Type="http://schemas.openxmlformats.org/officeDocument/2006/relationships/image" Target="../media/image27.jpeg"/><Relationship Id="rId2" Type="http://schemas.openxmlformats.org/officeDocument/2006/relationships/video" Target="https://www.youtube.com/embed/WKH-45tsGtI?feature=oembed" TargetMode="External"/><Relationship Id="rId1" Type="http://schemas.openxmlformats.org/officeDocument/2006/relationships/video" Target="https://www.youtube.com/embed/NvwtB3KbGog?feature=oembed" TargetMode="Externa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jbutz@nlsd.org" TargetMode="External"/><Relationship Id="rId2" Type="http://schemas.openxmlformats.org/officeDocument/2006/relationships/hyperlink" Target="mailto:jlr1147@lockhaven.edu" TargetMode="External"/><Relationship Id="rId1" Type="http://schemas.openxmlformats.org/officeDocument/2006/relationships/slideLayout" Target="../slideLayouts/slideLayout19.xml"/><Relationship Id="rId4" Type="http://schemas.openxmlformats.org/officeDocument/2006/relationships/hyperlink" Target="mailto:nslotterba@pa.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2BD4-9057-4156-BD89-9C707B98F0FF}"/>
              </a:ext>
            </a:extLst>
          </p:cNvPr>
          <p:cNvSpPr>
            <a:spLocks noGrp="1"/>
          </p:cNvSpPr>
          <p:nvPr>
            <p:ph type="ctrTitle"/>
          </p:nvPr>
        </p:nvSpPr>
        <p:spPr>
          <a:xfrm>
            <a:off x="1676400" y="1380068"/>
            <a:ext cx="9826623" cy="2616199"/>
          </a:xfrm>
        </p:spPr>
        <p:txBody>
          <a:bodyPr>
            <a:noAutofit/>
          </a:bodyPr>
          <a:lstStyle/>
          <a:p>
            <a:br>
              <a:rPr lang="en-US" sz="2400"/>
            </a:br>
            <a:r>
              <a:rPr lang="en-US" sz="3600"/>
              <a:t>Creating Formative Assessments using the Pennsylvania PreK-12 Knowledge and Skills-Based Health and Physical Education Outcomes</a:t>
            </a:r>
            <a:endParaRPr lang="en-US" sz="2400"/>
          </a:p>
        </p:txBody>
      </p:sp>
      <p:sp>
        <p:nvSpPr>
          <p:cNvPr id="3" name="Subtitle 2">
            <a:extLst>
              <a:ext uri="{FF2B5EF4-FFF2-40B4-BE49-F238E27FC236}">
                <a16:creationId xmlns:a16="http://schemas.microsoft.com/office/drawing/2014/main" id="{B6EF9F63-89AD-47E5-8727-3E8BC1B1CE7D}"/>
              </a:ext>
            </a:extLst>
          </p:cNvPr>
          <p:cNvSpPr>
            <a:spLocks noGrp="1"/>
          </p:cNvSpPr>
          <p:nvPr>
            <p:ph type="subTitle" idx="1"/>
          </p:nvPr>
        </p:nvSpPr>
        <p:spPr>
          <a:xfrm>
            <a:off x="4641669" y="4253720"/>
            <a:ext cx="6861354" cy="1388534"/>
          </a:xfrm>
        </p:spPr>
        <p:txBody>
          <a:bodyPr>
            <a:normAutofit/>
          </a:bodyPr>
          <a:lstStyle/>
          <a:p>
            <a:r>
              <a:rPr lang="en-US"/>
              <a:t>Dr. Jennifer Rudella and Dr. Jennifer Butz</a:t>
            </a:r>
          </a:p>
          <a:p>
            <a:endParaRPr lang="en-US"/>
          </a:p>
          <a:p>
            <a:r>
              <a:rPr lang="en-US"/>
              <a:t>2023 SHAPE PA Conference Presentation</a:t>
            </a:r>
          </a:p>
        </p:txBody>
      </p:sp>
    </p:spTree>
    <p:extLst>
      <p:ext uri="{BB962C8B-B14F-4D97-AF65-F5344CB8AC3E}">
        <p14:creationId xmlns:p14="http://schemas.microsoft.com/office/powerpoint/2010/main" val="21348665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1FB9-2164-9BD0-A273-62C4AE413C58}"/>
              </a:ext>
            </a:extLst>
          </p:cNvPr>
          <p:cNvSpPr>
            <a:spLocks noGrp="1"/>
          </p:cNvSpPr>
          <p:nvPr>
            <p:ph type="title"/>
          </p:nvPr>
        </p:nvSpPr>
        <p:spPr/>
        <p:txBody>
          <a:bodyPr/>
          <a:lstStyle/>
          <a:p>
            <a:r>
              <a:rPr lang="en-US"/>
              <a:t>Health Education - Elementary</a:t>
            </a:r>
          </a:p>
        </p:txBody>
      </p:sp>
      <p:sp>
        <p:nvSpPr>
          <p:cNvPr id="3" name="Content Placeholder 2">
            <a:extLst>
              <a:ext uri="{FF2B5EF4-FFF2-40B4-BE49-F238E27FC236}">
                <a16:creationId xmlns:a16="http://schemas.microsoft.com/office/drawing/2014/main" id="{2C0236AF-FE1F-121B-2527-689E6AFEB281}"/>
              </a:ext>
            </a:extLst>
          </p:cNvPr>
          <p:cNvSpPr>
            <a:spLocks noGrp="1"/>
          </p:cNvSpPr>
          <p:nvPr>
            <p:ph idx="1"/>
          </p:nvPr>
        </p:nvSpPr>
        <p:spPr/>
        <p:txBody>
          <a:bodyPr/>
          <a:lstStyle/>
          <a:p>
            <a:r>
              <a:rPr lang="en-US"/>
              <a:t>Step 1 - Choose your grade level(s) and topic(s), health-literacy skills</a:t>
            </a:r>
          </a:p>
          <a:p>
            <a:pPr lvl="1"/>
            <a:r>
              <a:rPr lang="en-US"/>
              <a:t>4</a:t>
            </a:r>
            <a:r>
              <a:rPr lang="en-US" baseline="30000"/>
              <a:t>th</a:t>
            </a:r>
            <a:r>
              <a:rPr lang="en-US"/>
              <a:t> Grade Violence Prevention – Violence Prevention: Bullying Prevention</a:t>
            </a:r>
          </a:p>
          <a:p>
            <a:pPr lvl="1"/>
            <a:r>
              <a:rPr lang="en-US"/>
              <a:t>Health Literacy Skills: Analyzing Influences and Advocacy </a:t>
            </a:r>
          </a:p>
          <a:p>
            <a:endParaRPr lang="en-US"/>
          </a:p>
        </p:txBody>
      </p:sp>
    </p:spTree>
    <p:extLst>
      <p:ext uri="{BB962C8B-B14F-4D97-AF65-F5344CB8AC3E}">
        <p14:creationId xmlns:p14="http://schemas.microsoft.com/office/powerpoint/2010/main" val="356733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0EDD-B41F-77BA-F6A0-3BA349AE2F0A}"/>
              </a:ext>
            </a:extLst>
          </p:cNvPr>
          <p:cNvSpPr>
            <a:spLocks noGrp="1"/>
          </p:cNvSpPr>
          <p:nvPr>
            <p:ph type="title"/>
          </p:nvPr>
        </p:nvSpPr>
        <p:spPr/>
        <p:txBody>
          <a:bodyPr/>
          <a:lstStyle/>
          <a:p>
            <a:r>
              <a:rPr lang="en-US"/>
              <a:t>Health Education - Elementary</a:t>
            </a:r>
          </a:p>
        </p:txBody>
      </p:sp>
      <p:sp>
        <p:nvSpPr>
          <p:cNvPr id="3" name="Content Placeholder 2">
            <a:extLst>
              <a:ext uri="{FF2B5EF4-FFF2-40B4-BE49-F238E27FC236}">
                <a16:creationId xmlns:a16="http://schemas.microsoft.com/office/drawing/2014/main" id="{80F869A0-39FC-4732-788B-188F24F690E0}"/>
              </a:ext>
            </a:extLst>
          </p:cNvPr>
          <p:cNvSpPr>
            <a:spLocks noGrp="1"/>
          </p:cNvSpPr>
          <p:nvPr>
            <p:ph idx="1"/>
          </p:nvPr>
        </p:nvSpPr>
        <p:spPr/>
        <p:txBody>
          <a:bodyPr/>
          <a:lstStyle/>
          <a:p>
            <a:r>
              <a:rPr lang="en-US"/>
              <a:t>Step 2 - Choose your HPED Outcomes</a:t>
            </a:r>
          </a:p>
          <a:p>
            <a:pPr lvl="1"/>
            <a:r>
              <a:rPr lang="en-US"/>
              <a:t>Core Concepts</a:t>
            </a:r>
          </a:p>
          <a:p>
            <a:pPr lvl="2"/>
            <a:r>
              <a:rPr lang="en-US"/>
              <a:t>Explains the difference between tattling and reporting aggression, bullying or violence.</a:t>
            </a:r>
          </a:p>
          <a:p>
            <a:pPr lvl="2"/>
            <a:r>
              <a:rPr lang="en-US"/>
              <a:t>Identifies helpful and unhelpful strategies when someone is being bullied.</a:t>
            </a:r>
          </a:p>
          <a:p>
            <a:pPr lvl="1"/>
            <a:r>
              <a:rPr lang="en-US"/>
              <a:t>Analyzing Influences</a:t>
            </a:r>
          </a:p>
          <a:p>
            <a:pPr lvl="2"/>
            <a:r>
              <a:rPr lang="en-US"/>
              <a:t>Practices the role of bystanders in bullying situations. </a:t>
            </a:r>
          </a:p>
          <a:p>
            <a:pPr lvl="1"/>
            <a:r>
              <a:rPr lang="en-US"/>
              <a:t>Advocacy</a:t>
            </a:r>
          </a:p>
          <a:p>
            <a:pPr lvl="2"/>
            <a:r>
              <a:rPr lang="en-US"/>
              <a:t>Provides factual information to others to prevent violence.</a:t>
            </a:r>
          </a:p>
          <a:p>
            <a:pPr marL="457200" lvl="1" indent="0">
              <a:buNone/>
            </a:pPr>
            <a:endParaRPr lang="en-US"/>
          </a:p>
          <a:p>
            <a:endParaRPr lang="en-US"/>
          </a:p>
        </p:txBody>
      </p:sp>
    </p:spTree>
    <p:extLst>
      <p:ext uri="{BB962C8B-B14F-4D97-AF65-F5344CB8AC3E}">
        <p14:creationId xmlns:p14="http://schemas.microsoft.com/office/powerpoint/2010/main" val="220447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9380-470A-B744-FAE8-E8491EB9F7D1}"/>
              </a:ext>
            </a:extLst>
          </p:cNvPr>
          <p:cNvSpPr>
            <a:spLocks noGrp="1"/>
          </p:cNvSpPr>
          <p:nvPr>
            <p:ph type="title"/>
          </p:nvPr>
        </p:nvSpPr>
        <p:spPr/>
        <p:txBody>
          <a:bodyPr/>
          <a:lstStyle/>
          <a:p>
            <a:r>
              <a:rPr lang="en-US"/>
              <a:t>Health Education - Elementary</a:t>
            </a:r>
          </a:p>
        </p:txBody>
      </p:sp>
      <p:sp>
        <p:nvSpPr>
          <p:cNvPr id="3" name="Content Placeholder 2">
            <a:extLst>
              <a:ext uri="{FF2B5EF4-FFF2-40B4-BE49-F238E27FC236}">
                <a16:creationId xmlns:a16="http://schemas.microsoft.com/office/drawing/2014/main" id="{120B8A17-1429-4B99-3D05-9122A633135E}"/>
              </a:ext>
            </a:extLst>
          </p:cNvPr>
          <p:cNvSpPr>
            <a:spLocks noGrp="1"/>
          </p:cNvSpPr>
          <p:nvPr>
            <p:ph idx="1"/>
          </p:nvPr>
        </p:nvSpPr>
        <p:spPr/>
        <p:txBody>
          <a:bodyPr/>
          <a:lstStyle/>
          <a:p>
            <a:r>
              <a:rPr lang="en-US"/>
              <a:t>Step 3 Create a prompt/activity</a:t>
            </a:r>
          </a:p>
          <a:p>
            <a:pPr lvl="1"/>
            <a:r>
              <a:rPr lang="en-US"/>
              <a:t>Analyzing Role-play: Create a story where someone is being bullied and students create a solution.  Have students identify the bully, victim, and bystander.  Students will role play the story.</a:t>
            </a:r>
          </a:p>
          <a:p>
            <a:pPr marL="0" indent="0">
              <a:buNone/>
            </a:pPr>
            <a:endParaRPr lang="en-US"/>
          </a:p>
          <a:p>
            <a:endParaRPr lang="en-US"/>
          </a:p>
        </p:txBody>
      </p:sp>
    </p:spTree>
    <p:extLst>
      <p:ext uri="{BB962C8B-B14F-4D97-AF65-F5344CB8AC3E}">
        <p14:creationId xmlns:p14="http://schemas.microsoft.com/office/powerpoint/2010/main" val="221585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Health Education - Elementary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p:txBody>
          <a:bodyPr/>
          <a:lstStyle/>
          <a:p>
            <a:r>
              <a:rPr lang="en-US"/>
              <a:t>Step 4 - Create a performance task or performance-based assessment</a:t>
            </a:r>
          </a:p>
          <a:p>
            <a:pPr lvl="1"/>
            <a:r>
              <a:rPr lang="en-US"/>
              <a:t>Poster – create a poster to prevent bullying </a:t>
            </a:r>
          </a:p>
          <a:p>
            <a:endParaRPr lang="en-US"/>
          </a:p>
        </p:txBody>
      </p:sp>
    </p:spTree>
    <p:extLst>
      <p:ext uri="{BB962C8B-B14F-4D97-AF65-F5344CB8AC3E}">
        <p14:creationId xmlns:p14="http://schemas.microsoft.com/office/powerpoint/2010/main" val="351288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D5D-F310-6F29-361B-7BB464538E81}"/>
              </a:ext>
            </a:extLst>
          </p:cNvPr>
          <p:cNvSpPr>
            <a:spLocks noGrp="1"/>
          </p:cNvSpPr>
          <p:nvPr>
            <p:ph type="title"/>
          </p:nvPr>
        </p:nvSpPr>
        <p:spPr/>
        <p:txBody>
          <a:bodyPr/>
          <a:lstStyle/>
          <a:p>
            <a:r>
              <a:rPr lang="en-US"/>
              <a:t>Health Education - Elementary</a:t>
            </a:r>
          </a:p>
        </p:txBody>
      </p:sp>
      <p:sp>
        <p:nvSpPr>
          <p:cNvPr id="3" name="Content Placeholder 2">
            <a:extLst>
              <a:ext uri="{FF2B5EF4-FFF2-40B4-BE49-F238E27FC236}">
                <a16:creationId xmlns:a16="http://schemas.microsoft.com/office/drawing/2014/main" id="{C13523C6-1D20-CAD6-85FF-B5B24E3A5481}"/>
              </a:ext>
            </a:extLst>
          </p:cNvPr>
          <p:cNvSpPr>
            <a:spLocks noGrp="1"/>
          </p:cNvSpPr>
          <p:nvPr>
            <p:ph idx="1"/>
          </p:nvPr>
        </p:nvSpPr>
        <p:spPr>
          <a:xfrm>
            <a:off x="1563442" y="1194307"/>
            <a:ext cx="10018713" cy="1316129"/>
          </a:xfrm>
        </p:spPr>
        <p:txBody>
          <a:bodyPr/>
          <a:lstStyle/>
          <a:p>
            <a:r>
              <a:rPr lang="en-US"/>
              <a:t>Step 5 - Create a checklist or rubric for assessment</a:t>
            </a:r>
          </a:p>
          <a:p>
            <a:pPr marL="0" indent="0" algn="ctr">
              <a:buNone/>
            </a:pPr>
            <a:r>
              <a:rPr lang="en-US"/>
              <a:t>Poster Rubric</a:t>
            </a:r>
          </a:p>
          <a:p>
            <a:pPr marL="0" indent="0">
              <a:buNone/>
            </a:pPr>
            <a:endParaRPr lang="en-US"/>
          </a:p>
        </p:txBody>
      </p:sp>
      <p:graphicFrame>
        <p:nvGraphicFramePr>
          <p:cNvPr id="4" name="Table 3">
            <a:extLst>
              <a:ext uri="{FF2B5EF4-FFF2-40B4-BE49-F238E27FC236}">
                <a16:creationId xmlns:a16="http://schemas.microsoft.com/office/drawing/2014/main" id="{A67AE298-57FA-35B7-DDC9-9A4E4D6EB2D0}"/>
              </a:ext>
            </a:extLst>
          </p:cNvPr>
          <p:cNvGraphicFramePr>
            <a:graphicFrameLocks noGrp="1"/>
          </p:cNvGraphicFramePr>
          <p:nvPr>
            <p:extLst>
              <p:ext uri="{D42A27DB-BD31-4B8C-83A1-F6EECF244321}">
                <p14:modId xmlns:p14="http://schemas.microsoft.com/office/powerpoint/2010/main" val="3846795096"/>
              </p:ext>
            </p:extLst>
          </p:nvPr>
        </p:nvGraphicFramePr>
        <p:xfrm>
          <a:off x="2508798" y="2028512"/>
          <a:ext cx="8128000" cy="269278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61049475"/>
                    </a:ext>
                  </a:extLst>
                </a:gridCol>
                <a:gridCol w="2032000">
                  <a:extLst>
                    <a:ext uri="{9D8B030D-6E8A-4147-A177-3AD203B41FA5}">
                      <a16:colId xmlns:a16="http://schemas.microsoft.com/office/drawing/2014/main" val="3523976976"/>
                    </a:ext>
                  </a:extLst>
                </a:gridCol>
                <a:gridCol w="2032000">
                  <a:extLst>
                    <a:ext uri="{9D8B030D-6E8A-4147-A177-3AD203B41FA5}">
                      <a16:colId xmlns:a16="http://schemas.microsoft.com/office/drawing/2014/main" val="4275700155"/>
                    </a:ext>
                  </a:extLst>
                </a:gridCol>
                <a:gridCol w="2032000">
                  <a:extLst>
                    <a:ext uri="{9D8B030D-6E8A-4147-A177-3AD203B41FA5}">
                      <a16:colId xmlns:a16="http://schemas.microsoft.com/office/drawing/2014/main" val="1311651018"/>
                    </a:ext>
                  </a:extLst>
                </a:gridCol>
              </a:tblGrid>
              <a:tr h="370840">
                <a:tc>
                  <a:txBody>
                    <a:bodyPr/>
                    <a:lstStyle/>
                    <a:p>
                      <a:r>
                        <a:rPr lang="en-US"/>
                        <a:t>Criteria</a:t>
                      </a:r>
                    </a:p>
                  </a:txBody>
                  <a:tcPr/>
                </a:tc>
                <a:tc>
                  <a:txBody>
                    <a:bodyPr/>
                    <a:lstStyle/>
                    <a:p>
                      <a:r>
                        <a:rPr lang="en-US"/>
                        <a:t>3</a:t>
                      </a:r>
                    </a:p>
                  </a:txBody>
                  <a:tcPr/>
                </a:tc>
                <a:tc>
                  <a:txBody>
                    <a:bodyPr/>
                    <a:lstStyle/>
                    <a:p>
                      <a:r>
                        <a:rPr lang="en-US"/>
                        <a:t>2</a:t>
                      </a:r>
                    </a:p>
                  </a:txBody>
                  <a:tcPr/>
                </a:tc>
                <a:tc>
                  <a:txBody>
                    <a:bodyPr/>
                    <a:lstStyle/>
                    <a:p>
                      <a:r>
                        <a:rPr lang="en-US"/>
                        <a:t>1</a:t>
                      </a:r>
                    </a:p>
                  </a:txBody>
                  <a:tcPr/>
                </a:tc>
                <a:extLst>
                  <a:ext uri="{0D108BD9-81ED-4DB2-BD59-A6C34878D82A}">
                    <a16:rowId xmlns:a16="http://schemas.microsoft.com/office/drawing/2014/main" val="131004914"/>
                  </a:ext>
                </a:extLst>
              </a:tr>
              <a:tr h="370840">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Helpful and Unhelpful Strategies</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Identify </a:t>
                      </a: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at least one </a:t>
                      </a:r>
                      <a:r>
                        <a:rPr lang="en-US" sz="1800" kern="100">
                          <a:effectLst/>
                          <a:latin typeface="Calibri" panose="020F0502020204030204" pitchFamily="34" charset="0"/>
                          <a:ea typeface="Calibri" panose="020F0502020204030204" pitchFamily="34" charset="0"/>
                          <a:cs typeface="Times New Roman" panose="02020603050405020304" pitchFamily="18" charset="0"/>
                        </a:rPr>
                        <a:t>helpful and unhelpful strategy when someone is being bullied.</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Identify </a:t>
                      </a: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one</a:t>
                      </a:r>
                      <a:r>
                        <a:rPr lang="en-US" sz="1800" kern="100">
                          <a:effectLst/>
                          <a:latin typeface="Calibri" panose="020F0502020204030204" pitchFamily="34" charset="0"/>
                          <a:ea typeface="Calibri" panose="020F0502020204030204" pitchFamily="34" charset="0"/>
                          <a:cs typeface="Times New Roman" panose="02020603050405020304" pitchFamily="18" charset="0"/>
                        </a:rPr>
                        <a:t> helpful or unhelpful strategy when someone is being bullied.</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Incorrectly identified a strategy when someone is being bullied.</a:t>
                      </a:r>
                    </a:p>
                  </a:txBody>
                  <a:tcPr marL="68580" marR="68580" marT="0" marB="0"/>
                </a:tc>
                <a:extLst>
                  <a:ext uri="{0D108BD9-81ED-4DB2-BD59-A6C34878D82A}">
                    <a16:rowId xmlns:a16="http://schemas.microsoft.com/office/drawing/2014/main" val="1362976479"/>
                  </a:ext>
                </a:extLst>
              </a:tr>
              <a:tr h="370840">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Facts to Prevent Violence</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Provides </a:t>
                      </a: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at least two </a:t>
                      </a:r>
                      <a:r>
                        <a:rPr lang="en-US" sz="1800" kern="100">
                          <a:effectLst/>
                          <a:latin typeface="Calibri" panose="020F0502020204030204" pitchFamily="34" charset="0"/>
                          <a:ea typeface="Calibri" panose="020F0502020204030204" pitchFamily="34" charset="0"/>
                          <a:cs typeface="Times New Roman" panose="02020603050405020304" pitchFamily="18" charset="0"/>
                        </a:rPr>
                        <a:t>facts to others to prevent bullying.</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Provides </a:t>
                      </a:r>
                      <a:r>
                        <a:rPr lang="en-US" sz="1800" b="1" u="sng" kern="100">
                          <a:effectLst/>
                          <a:latin typeface="Calibri" panose="020F0502020204030204" pitchFamily="34" charset="0"/>
                          <a:ea typeface="Calibri" panose="020F0502020204030204" pitchFamily="34" charset="0"/>
                          <a:cs typeface="Times New Roman" panose="02020603050405020304" pitchFamily="18" charset="0"/>
                        </a:rPr>
                        <a:t>at least one</a:t>
                      </a:r>
                      <a:r>
                        <a:rPr lang="en-US" sz="1800" kern="100">
                          <a:effectLst/>
                          <a:latin typeface="Calibri" panose="020F0502020204030204" pitchFamily="34" charset="0"/>
                          <a:ea typeface="Calibri" panose="020F0502020204030204" pitchFamily="34" charset="0"/>
                          <a:cs typeface="Times New Roman" panose="02020603050405020304" pitchFamily="18" charset="0"/>
                        </a:rPr>
                        <a:t> fact to others to prevent bullying.</a:t>
                      </a:r>
                    </a:p>
                  </a:txBody>
                  <a:tcPr marL="68580" marR="68580" marT="0" marB="0"/>
                </a:tc>
                <a:tc>
                  <a:txBody>
                    <a:bodyPr/>
                    <a:lstStyle/>
                    <a:p>
                      <a:pPr marL="0" marR="0">
                        <a:lnSpc>
                          <a:spcPct val="107000"/>
                        </a:lnSpc>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Incorrectly provided facts to others to prevent bullying.</a:t>
                      </a:r>
                    </a:p>
                  </a:txBody>
                  <a:tcPr marL="68580" marR="68580" marT="0" marB="0"/>
                </a:tc>
                <a:extLst>
                  <a:ext uri="{0D108BD9-81ED-4DB2-BD59-A6C34878D82A}">
                    <a16:rowId xmlns:a16="http://schemas.microsoft.com/office/drawing/2014/main" val="349732385"/>
                  </a:ext>
                </a:extLst>
              </a:tr>
            </a:tbl>
          </a:graphicData>
        </a:graphic>
      </p:graphicFrame>
    </p:spTree>
    <p:extLst>
      <p:ext uri="{BB962C8B-B14F-4D97-AF65-F5344CB8AC3E}">
        <p14:creationId xmlns:p14="http://schemas.microsoft.com/office/powerpoint/2010/main" val="358741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DEABE-1B55-8A21-F694-941A06698E69}"/>
              </a:ext>
            </a:extLst>
          </p:cNvPr>
          <p:cNvPicPr>
            <a:picLocks noChangeAspect="1"/>
          </p:cNvPicPr>
          <p:nvPr/>
        </p:nvPicPr>
        <p:blipFill>
          <a:blip r:embed="rId2"/>
          <a:stretch>
            <a:fillRect/>
          </a:stretch>
        </p:blipFill>
        <p:spPr>
          <a:xfrm>
            <a:off x="3613882" y="0"/>
            <a:ext cx="4964236" cy="6858000"/>
          </a:xfrm>
          <a:prstGeom prst="rect">
            <a:avLst/>
          </a:prstGeom>
        </p:spPr>
      </p:pic>
    </p:spTree>
    <p:extLst>
      <p:ext uri="{BB962C8B-B14F-4D97-AF65-F5344CB8AC3E}">
        <p14:creationId xmlns:p14="http://schemas.microsoft.com/office/powerpoint/2010/main" val="39253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1FB9-2164-9BD0-A273-62C4AE413C58}"/>
              </a:ext>
            </a:extLst>
          </p:cNvPr>
          <p:cNvSpPr>
            <a:spLocks noGrp="1"/>
          </p:cNvSpPr>
          <p:nvPr>
            <p:ph type="title"/>
          </p:nvPr>
        </p:nvSpPr>
        <p:spPr/>
        <p:txBody>
          <a:bodyPr/>
          <a:lstStyle/>
          <a:p>
            <a:r>
              <a:rPr lang="en-US"/>
              <a:t>Health Education - Secondary</a:t>
            </a:r>
          </a:p>
        </p:txBody>
      </p:sp>
      <p:sp>
        <p:nvSpPr>
          <p:cNvPr id="3" name="Content Placeholder 2">
            <a:extLst>
              <a:ext uri="{FF2B5EF4-FFF2-40B4-BE49-F238E27FC236}">
                <a16:creationId xmlns:a16="http://schemas.microsoft.com/office/drawing/2014/main" id="{2C0236AF-FE1F-121B-2527-689E6AFEB281}"/>
              </a:ext>
            </a:extLst>
          </p:cNvPr>
          <p:cNvSpPr>
            <a:spLocks noGrp="1"/>
          </p:cNvSpPr>
          <p:nvPr>
            <p:ph idx="1"/>
          </p:nvPr>
        </p:nvSpPr>
        <p:spPr/>
        <p:txBody>
          <a:bodyPr/>
          <a:lstStyle/>
          <a:p>
            <a:r>
              <a:rPr lang="en-US"/>
              <a:t>Step 1 - Choose your grade level(s) and topic(s) and health-literacy skills</a:t>
            </a:r>
          </a:p>
          <a:p>
            <a:pPr lvl="1"/>
            <a:r>
              <a:rPr lang="en-US"/>
              <a:t>8</a:t>
            </a:r>
            <a:r>
              <a:rPr lang="en-US" baseline="30000"/>
              <a:t>th</a:t>
            </a:r>
            <a:r>
              <a:rPr lang="en-US"/>
              <a:t> Grade – Mental and Emotional Health – Dimensions of Health</a:t>
            </a:r>
          </a:p>
          <a:p>
            <a:pPr lvl="1"/>
            <a:r>
              <a:rPr lang="en-US"/>
              <a:t>Health Literacy Skills: Accessing Information and Self-Management</a:t>
            </a:r>
          </a:p>
          <a:p>
            <a:endParaRPr lang="en-US"/>
          </a:p>
        </p:txBody>
      </p:sp>
    </p:spTree>
    <p:extLst>
      <p:ext uri="{BB962C8B-B14F-4D97-AF65-F5344CB8AC3E}">
        <p14:creationId xmlns:p14="http://schemas.microsoft.com/office/powerpoint/2010/main" val="253007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0EDD-B41F-77BA-F6A0-3BA349AE2F0A}"/>
              </a:ext>
            </a:extLst>
          </p:cNvPr>
          <p:cNvSpPr>
            <a:spLocks noGrp="1"/>
          </p:cNvSpPr>
          <p:nvPr>
            <p:ph type="title"/>
          </p:nvPr>
        </p:nvSpPr>
        <p:spPr/>
        <p:txBody>
          <a:bodyPr/>
          <a:lstStyle/>
          <a:p>
            <a:r>
              <a:rPr lang="en-US"/>
              <a:t>Health Education - Secondary</a:t>
            </a:r>
          </a:p>
        </p:txBody>
      </p:sp>
      <p:sp>
        <p:nvSpPr>
          <p:cNvPr id="3" name="Content Placeholder 2">
            <a:extLst>
              <a:ext uri="{FF2B5EF4-FFF2-40B4-BE49-F238E27FC236}">
                <a16:creationId xmlns:a16="http://schemas.microsoft.com/office/drawing/2014/main" id="{80F869A0-39FC-4732-788B-188F24F690E0}"/>
              </a:ext>
            </a:extLst>
          </p:cNvPr>
          <p:cNvSpPr>
            <a:spLocks noGrp="1"/>
          </p:cNvSpPr>
          <p:nvPr>
            <p:ph idx="1"/>
          </p:nvPr>
        </p:nvSpPr>
        <p:spPr/>
        <p:txBody>
          <a:bodyPr/>
          <a:lstStyle/>
          <a:p>
            <a:r>
              <a:rPr lang="en-US"/>
              <a:t>Step 2 - Choose your HPED Outcomes</a:t>
            </a:r>
          </a:p>
          <a:p>
            <a:pPr lvl="1"/>
            <a:r>
              <a:rPr lang="en-US"/>
              <a:t>Core Concepts</a:t>
            </a:r>
          </a:p>
          <a:p>
            <a:pPr lvl="2"/>
            <a:r>
              <a:rPr lang="en-US"/>
              <a:t>Explains the interrelationship of physical, mental, emotional, social and spiritual health (components of wellness).</a:t>
            </a:r>
          </a:p>
          <a:p>
            <a:pPr lvl="2"/>
            <a:r>
              <a:rPr lang="en-US"/>
              <a:t>Describes how mental and emotional health affects health-related behaviors</a:t>
            </a:r>
          </a:p>
          <a:p>
            <a:pPr lvl="1"/>
            <a:r>
              <a:rPr lang="en-US"/>
              <a:t>Accessing Information</a:t>
            </a:r>
          </a:p>
          <a:p>
            <a:pPr lvl="2"/>
            <a:r>
              <a:rPr lang="en-US"/>
              <a:t>Describes situations that call for professional mental and emotional health services.</a:t>
            </a:r>
          </a:p>
          <a:p>
            <a:pPr lvl="1"/>
            <a:r>
              <a:rPr lang="en-US"/>
              <a:t>Self-Management</a:t>
            </a:r>
          </a:p>
          <a:p>
            <a:pPr lvl="2"/>
            <a:r>
              <a:rPr lang="en-US"/>
              <a:t>Explains the importance of being responsible for personal mental and emotional health behaviors.</a:t>
            </a:r>
          </a:p>
          <a:p>
            <a:endParaRPr lang="en-US"/>
          </a:p>
        </p:txBody>
      </p:sp>
    </p:spTree>
    <p:extLst>
      <p:ext uri="{BB962C8B-B14F-4D97-AF65-F5344CB8AC3E}">
        <p14:creationId xmlns:p14="http://schemas.microsoft.com/office/powerpoint/2010/main" val="195672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9380-470A-B744-FAE8-E8491EB9F7D1}"/>
              </a:ext>
            </a:extLst>
          </p:cNvPr>
          <p:cNvSpPr>
            <a:spLocks noGrp="1"/>
          </p:cNvSpPr>
          <p:nvPr>
            <p:ph type="title"/>
          </p:nvPr>
        </p:nvSpPr>
        <p:spPr/>
        <p:txBody>
          <a:bodyPr/>
          <a:lstStyle/>
          <a:p>
            <a:r>
              <a:rPr lang="en-US"/>
              <a:t>Health Education - Secondary</a:t>
            </a:r>
          </a:p>
        </p:txBody>
      </p:sp>
      <p:sp>
        <p:nvSpPr>
          <p:cNvPr id="3" name="Content Placeholder 2">
            <a:extLst>
              <a:ext uri="{FF2B5EF4-FFF2-40B4-BE49-F238E27FC236}">
                <a16:creationId xmlns:a16="http://schemas.microsoft.com/office/drawing/2014/main" id="{120B8A17-1429-4B99-3D05-9122A633135E}"/>
              </a:ext>
            </a:extLst>
          </p:cNvPr>
          <p:cNvSpPr>
            <a:spLocks noGrp="1"/>
          </p:cNvSpPr>
          <p:nvPr>
            <p:ph idx="1"/>
          </p:nvPr>
        </p:nvSpPr>
        <p:spPr/>
        <p:txBody>
          <a:bodyPr/>
          <a:lstStyle/>
          <a:p>
            <a:r>
              <a:rPr lang="en-US"/>
              <a:t>Step 3 Create a prompt/activity</a:t>
            </a:r>
          </a:p>
          <a:p>
            <a:pPr lvl="1"/>
            <a:r>
              <a:rPr lang="en-US"/>
              <a:t>Self-Assessment - Dimensions of Health: Have students take a dimensions of health self-assessment and identify their strengths and weaknesses.  Then, students will explain at least two ways they can improve their dimensions of health and what they are currently doing to maintain their dimensions of health.</a:t>
            </a:r>
          </a:p>
          <a:p>
            <a:endParaRPr lang="en-US"/>
          </a:p>
        </p:txBody>
      </p:sp>
    </p:spTree>
    <p:extLst>
      <p:ext uri="{BB962C8B-B14F-4D97-AF65-F5344CB8AC3E}">
        <p14:creationId xmlns:p14="http://schemas.microsoft.com/office/powerpoint/2010/main" val="111741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Health Education - Secondary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p:txBody>
          <a:bodyPr/>
          <a:lstStyle/>
          <a:p>
            <a:r>
              <a:rPr lang="en-US"/>
              <a:t>Step 4 - Create a performance task or performance-based assessment</a:t>
            </a:r>
          </a:p>
          <a:p>
            <a:pPr lvl="1"/>
            <a:r>
              <a:rPr lang="en-US"/>
              <a:t>All About Me Brochure</a:t>
            </a:r>
          </a:p>
          <a:p>
            <a:endParaRPr lang="en-US"/>
          </a:p>
        </p:txBody>
      </p:sp>
    </p:spTree>
    <p:extLst>
      <p:ext uri="{BB962C8B-B14F-4D97-AF65-F5344CB8AC3E}">
        <p14:creationId xmlns:p14="http://schemas.microsoft.com/office/powerpoint/2010/main" val="23451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E1E6-1509-E6B7-7968-79A1B4AE0E76}"/>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C4B87DEB-8944-5CD0-BE30-B3B5EF362FA7}"/>
              </a:ext>
            </a:extLst>
          </p:cNvPr>
          <p:cNvSpPr>
            <a:spLocks noGrp="1"/>
          </p:cNvSpPr>
          <p:nvPr>
            <p:ph idx="1"/>
          </p:nvPr>
        </p:nvSpPr>
        <p:spPr>
          <a:xfrm>
            <a:off x="1563442" y="1418106"/>
            <a:ext cx="10018713" cy="4274482"/>
          </a:xfrm>
        </p:spPr>
        <p:txBody>
          <a:bodyPr/>
          <a:lstStyle/>
          <a:p>
            <a:pPr rtl="0">
              <a:spcBef>
                <a:spcPts val="0"/>
              </a:spcBef>
              <a:spcAft>
                <a:spcPts val="0"/>
              </a:spcAft>
            </a:pPr>
            <a:r>
              <a:rPr lang="en-US">
                <a:solidFill>
                  <a:srgbClr val="000000"/>
                </a:solidFill>
                <a:latin typeface="Verdana" panose="020B0604030504040204" pitchFamily="34" charset="0"/>
              </a:rPr>
              <a:t>Review the HPED Outcomes</a:t>
            </a:r>
          </a:p>
          <a:p>
            <a:pPr rtl="0">
              <a:spcBef>
                <a:spcPts val="0"/>
              </a:spcBef>
              <a:spcAft>
                <a:spcPts val="0"/>
              </a:spcAft>
            </a:pPr>
            <a:r>
              <a:rPr lang="en-US" sz="2400" b="0" i="0" u="none" strike="noStrike">
                <a:solidFill>
                  <a:srgbClr val="000000"/>
                </a:solidFill>
                <a:effectLst/>
                <a:latin typeface="Verdana" panose="020B0604030504040204" pitchFamily="34" charset="0"/>
              </a:rPr>
              <a:t>Apply the HPED Outcomes to create formative assessments</a:t>
            </a:r>
            <a:endParaRPr lang="en-US" sz="2800" b="0">
              <a:effectLst/>
            </a:endParaRPr>
          </a:p>
        </p:txBody>
      </p:sp>
    </p:spTree>
    <p:extLst>
      <p:ext uri="{BB962C8B-B14F-4D97-AF65-F5344CB8AC3E}">
        <p14:creationId xmlns:p14="http://schemas.microsoft.com/office/powerpoint/2010/main" val="269767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D5D-F310-6F29-361B-7BB464538E81}"/>
              </a:ext>
            </a:extLst>
          </p:cNvPr>
          <p:cNvSpPr>
            <a:spLocks noGrp="1"/>
          </p:cNvSpPr>
          <p:nvPr>
            <p:ph type="title"/>
          </p:nvPr>
        </p:nvSpPr>
        <p:spPr/>
        <p:txBody>
          <a:bodyPr/>
          <a:lstStyle/>
          <a:p>
            <a:r>
              <a:rPr lang="en-US"/>
              <a:t>Health Education - Secondary</a:t>
            </a:r>
          </a:p>
        </p:txBody>
      </p:sp>
      <p:sp>
        <p:nvSpPr>
          <p:cNvPr id="3" name="Content Placeholder 2">
            <a:extLst>
              <a:ext uri="{FF2B5EF4-FFF2-40B4-BE49-F238E27FC236}">
                <a16:creationId xmlns:a16="http://schemas.microsoft.com/office/drawing/2014/main" id="{C13523C6-1D20-CAD6-85FF-B5B24E3A5481}"/>
              </a:ext>
            </a:extLst>
          </p:cNvPr>
          <p:cNvSpPr>
            <a:spLocks noGrp="1"/>
          </p:cNvSpPr>
          <p:nvPr>
            <p:ph idx="1"/>
          </p:nvPr>
        </p:nvSpPr>
        <p:spPr>
          <a:xfrm>
            <a:off x="1563442" y="1194307"/>
            <a:ext cx="10018713" cy="1316129"/>
          </a:xfrm>
        </p:spPr>
        <p:txBody>
          <a:bodyPr/>
          <a:lstStyle/>
          <a:p>
            <a:r>
              <a:rPr lang="en-US"/>
              <a:t>Step 5 - Create a checklist or rubric for assessment</a:t>
            </a:r>
          </a:p>
          <a:p>
            <a:pPr marL="0" indent="0" algn="ctr">
              <a:buNone/>
            </a:pPr>
            <a:r>
              <a:rPr lang="en-US"/>
              <a:t>All About Me Brochure</a:t>
            </a:r>
          </a:p>
          <a:p>
            <a:pPr marL="0" indent="0">
              <a:buNone/>
            </a:pPr>
            <a:endParaRPr lang="en-US"/>
          </a:p>
        </p:txBody>
      </p:sp>
      <p:graphicFrame>
        <p:nvGraphicFramePr>
          <p:cNvPr id="4" name="Table 3">
            <a:extLst>
              <a:ext uri="{FF2B5EF4-FFF2-40B4-BE49-F238E27FC236}">
                <a16:creationId xmlns:a16="http://schemas.microsoft.com/office/drawing/2014/main" id="{A67AE298-57FA-35B7-DDC9-9A4E4D6EB2D0}"/>
              </a:ext>
            </a:extLst>
          </p:cNvPr>
          <p:cNvGraphicFramePr>
            <a:graphicFrameLocks noGrp="1"/>
          </p:cNvGraphicFramePr>
          <p:nvPr>
            <p:extLst>
              <p:ext uri="{D42A27DB-BD31-4B8C-83A1-F6EECF244321}">
                <p14:modId xmlns:p14="http://schemas.microsoft.com/office/powerpoint/2010/main" val="1573917367"/>
              </p:ext>
            </p:extLst>
          </p:nvPr>
        </p:nvGraphicFramePr>
        <p:xfrm>
          <a:off x="1640541" y="2028512"/>
          <a:ext cx="8996256" cy="4000501"/>
        </p:xfrm>
        <a:graphic>
          <a:graphicData uri="http://schemas.openxmlformats.org/drawingml/2006/table">
            <a:tbl>
              <a:tblPr firstRow="1" bandRow="1">
                <a:tableStyleId>{5C22544A-7EE6-4342-B048-85BDC9FD1C3A}</a:tableStyleId>
              </a:tblPr>
              <a:tblGrid>
                <a:gridCol w="2249064">
                  <a:extLst>
                    <a:ext uri="{9D8B030D-6E8A-4147-A177-3AD203B41FA5}">
                      <a16:colId xmlns:a16="http://schemas.microsoft.com/office/drawing/2014/main" val="761049475"/>
                    </a:ext>
                  </a:extLst>
                </a:gridCol>
                <a:gridCol w="2249064">
                  <a:extLst>
                    <a:ext uri="{9D8B030D-6E8A-4147-A177-3AD203B41FA5}">
                      <a16:colId xmlns:a16="http://schemas.microsoft.com/office/drawing/2014/main" val="3523976976"/>
                    </a:ext>
                  </a:extLst>
                </a:gridCol>
                <a:gridCol w="2249064">
                  <a:extLst>
                    <a:ext uri="{9D8B030D-6E8A-4147-A177-3AD203B41FA5}">
                      <a16:colId xmlns:a16="http://schemas.microsoft.com/office/drawing/2014/main" val="4275700155"/>
                    </a:ext>
                  </a:extLst>
                </a:gridCol>
                <a:gridCol w="2249064">
                  <a:extLst>
                    <a:ext uri="{9D8B030D-6E8A-4147-A177-3AD203B41FA5}">
                      <a16:colId xmlns:a16="http://schemas.microsoft.com/office/drawing/2014/main" val="1311651018"/>
                    </a:ext>
                  </a:extLst>
                </a:gridCol>
              </a:tblGrid>
              <a:tr h="370840">
                <a:tc>
                  <a:txBody>
                    <a:bodyPr/>
                    <a:lstStyle/>
                    <a:p>
                      <a:r>
                        <a:rPr lang="en-US"/>
                        <a:t>Criteria</a:t>
                      </a:r>
                    </a:p>
                  </a:txBody>
                  <a:tcPr/>
                </a:tc>
                <a:tc>
                  <a:txBody>
                    <a:bodyPr/>
                    <a:lstStyle/>
                    <a:p>
                      <a:r>
                        <a:rPr lang="en-US"/>
                        <a:t>3</a:t>
                      </a:r>
                    </a:p>
                  </a:txBody>
                  <a:tcPr/>
                </a:tc>
                <a:tc>
                  <a:txBody>
                    <a:bodyPr/>
                    <a:lstStyle/>
                    <a:p>
                      <a:r>
                        <a:rPr lang="en-US"/>
                        <a:t>2</a:t>
                      </a:r>
                    </a:p>
                  </a:txBody>
                  <a:tcPr/>
                </a:tc>
                <a:tc>
                  <a:txBody>
                    <a:bodyPr/>
                    <a:lstStyle/>
                    <a:p>
                      <a:r>
                        <a:rPr lang="en-US"/>
                        <a:t>1</a:t>
                      </a:r>
                    </a:p>
                  </a:txBody>
                  <a:tcPr/>
                </a:tc>
                <a:extLst>
                  <a:ext uri="{0D108BD9-81ED-4DB2-BD59-A6C34878D82A}">
                    <a16:rowId xmlns:a16="http://schemas.microsoft.com/office/drawing/2014/main" val="131004914"/>
                  </a:ext>
                </a:extLst>
              </a:tr>
              <a:tr h="370840">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Improve Dimensions of Health</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Explain </a:t>
                      </a: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at least one way</a:t>
                      </a:r>
                      <a:r>
                        <a:rPr lang="en-US" sz="1600" b="1" kern="10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a:effectLst/>
                          <a:latin typeface="Calibri" panose="020F0502020204030204" pitchFamily="34" charset="0"/>
                          <a:ea typeface="Calibri" panose="020F0502020204030204" pitchFamily="34" charset="0"/>
                          <a:cs typeface="Times New Roman" panose="02020603050405020304" pitchFamily="18" charset="0"/>
                        </a:rPr>
                        <a:t>how you maintain or improve each physical, mental, emotional, social and spiritual health (components of wellness).someone is being bullied.</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Explain </a:t>
                      </a: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at least one way </a:t>
                      </a:r>
                      <a:r>
                        <a:rPr lang="en-US" sz="1600" kern="100">
                          <a:effectLst/>
                          <a:latin typeface="Calibri" panose="020F0502020204030204" pitchFamily="34" charset="0"/>
                          <a:ea typeface="Calibri" panose="020F0502020204030204" pitchFamily="34" charset="0"/>
                          <a:cs typeface="Times New Roman" panose="02020603050405020304" pitchFamily="18" charset="0"/>
                        </a:rPr>
                        <a:t>how you maintain or improve for at least 3 out of 5 components of wellness.</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Explain </a:t>
                      </a: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at least one </a:t>
                      </a:r>
                      <a:r>
                        <a:rPr lang="en-US" sz="1600" kern="100">
                          <a:effectLst/>
                          <a:latin typeface="Calibri" panose="020F0502020204030204" pitchFamily="34" charset="0"/>
                          <a:ea typeface="Calibri" panose="020F0502020204030204" pitchFamily="34" charset="0"/>
                          <a:cs typeface="Times New Roman" panose="02020603050405020304" pitchFamily="18" charset="0"/>
                        </a:rPr>
                        <a:t>way how you maintain or improve for at least 2 out of 5 components of wellness.</a:t>
                      </a:r>
                    </a:p>
                  </a:txBody>
                  <a:tcPr marL="68580" marR="68580" marT="0" marB="0"/>
                </a:tc>
                <a:extLst>
                  <a:ext uri="{0D108BD9-81ED-4DB2-BD59-A6C34878D82A}">
                    <a16:rowId xmlns:a16="http://schemas.microsoft.com/office/drawing/2014/main" val="1362976479"/>
                  </a:ext>
                </a:extLst>
              </a:tr>
              <a:tr h="370840">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Personal Mental and Emotional Health Behaviors</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Explains </a:t>
                      </a: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at least two</a:t>
                      </a:r>
                      <a:r>
                        <a:rPr lang="en-US" sz="1600" kern="100">
                          <a:effectLst/>
                          <a:latin typeface="Calibri" panose="020F0502020204030204" pitchFamily="34" charset="0"/>
                          <a:ea typeface="Calibri" panose="020F0502020204030204" pitchFamily="34" charset="0"/>
                          <a:cs typeface="Times New Roman" panose="02020603050405020304" pitchFamily="18" charset="0"/>
                        </a:rPr>
                        <a:t> important reasons why they are responsible for personal mental and emotional health behaviors.</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Explains </a:t>
                      </a:r>
                      <a:r>
                        <a:rPr lang="en-US" sz="1600" b="1" u="sng" kern="100">
                          <a:effectLst/>
                          <a:latin typeface="Calibri" panose="020F0502020204030204" pitchFamily="34" charset="0"/>
                          <a:ea typeface="Calibri" panose="020F0502020204030204" pitchFamily="34" charset="0"/>
                          <a:cs typeface="Times New Roman" panose="02020603050405020304" pitchFamily="18" charset="0"/>
                        </a:rPr>
                        <a:t>at least two</a:t>
                      </a:r>
                      <a:r>
                        <a:rPr lang="en-US" sz="1600" kern="100">
                          <a:effectLst/>
                          <a:latin typeface="Calibri" panose="020F0502020204030204" pitchFamily="34" charset="0"/>
                          <a:ea typeface="Calibri" panose="020F0502020204030204" pitchFamily="34" charset="0"/>
                          <a:cs typeface="Times New Roman" panose="02020603050405020304" pitchFamily="18" charset="0"/>
                        </a:rPr>
                        <a:t> important reasons why they are responsible for personal mental and emotional health behaviors.</a:t>
                      </a:r>
                    </a:p>
                  </a:txBody>
                  <a:tcPr marL="68580" marR="68580" marT="0" marB="0"/>
                </a:tc>
                <a:tc>
                  <a:txBody>
                    <a:bodyPr/>
                    <a:lstStyle/>
                    <a:p>
                      <a:pPr marL="0" marR="0">
                        <a:lnSpc>
                          <a:spcPct val="107000"/>
                        </a:lnSpc>
                        <a:spcBef>
                          <a:spcPts val="0"/>
                        </a:spcBef>
                        <a:spcAft>
                          <a:spcPts val="0"/>
                        </a:spcAft>
                      </a:pPr>
                      <a:r>
                        <a:rPr lang="en-US" sz="1600" kern="100">
                          <a:effectLst/>
                          <a:latin typeface="Calibri" panose="020F0502020204030204" pitchFamily="34" charset="0"/>
                          <a:ea typeface="Calibri" panose="020F0502020204030204" pitchFamily="34" charset="0"/>
                          <a:cs typeface="Times New Roman" panose="02020603050405020304" pitchFamily="18" charset="0"/>
                        </a:rPr>
                        <a:t>Incorrectly explains important reasons why they are responsible for personal mental and emotional health behaviors.</a:t>
                      </a:r>
                    </a:p>
                  </a:txBody>
                  <a:tcPr marL="68580" marR="68580" marT="0" marB="0"/>
                </a:tc>
                <a:extLst>
                  <a:ext uri="{0D108BD9-81ED-4DB2-BD59-A6C34878D82A}">
                    <a16:rowId xmlns:a16="http://schemas.microsoft.com/office/drawing/2014/main" val="349732385"/>
                  </a:ext>
                </a:extLst>
              </a:tr>
            </a:tbl>
          </a:graphicData>
        </a:graphic>
      </p:graphicFrame>
    </p:spTree>
    <p:extLst>
      <p:ext uri="{BB962C8B-B14F-4D97-AF65-F5344CB8AC3E}">
        <p14:creationId xmlns:p14="http://schemas.microsoft.com/office/powerpoint/2010/main" val="68623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3C6F45-D569-C7B1-9E92-2B544F7EEF90}"/>
              </a:ext>
            </a:extLst>
          </p:cNvPr>
          <p:cNvPicPr>
            <a:picLocks noChangeAspect="1"/>
          </p:cNvPicPr>
          <p:nvPr/>
        </p:nvPicPr>
        <p:blipFill>
          <a:blip r:embed="rId2"/>
          <a:stretch>
            <a:fillRect/>
          </a:stretch>
        </p:blipFill>
        <p:spPr>
          <a:xfrm>
            <a:off x="107355" y="0"/>
            <a:ext cx="5707007" cy="6858000"/>
          </a:xfrm>
          <a:prstGeom prst="rect">
            <a:avLst/>
          </a:prstGeom>
        </p:spPr>
      </p:pic>
      <p:pic>
        <p:nvPicPr>
          <p:cNvPr id="6" name="Picture 5">
            <a:extLst>
              <a:ext uri="{FF2B5EF4-FFF2-40B4-BE49-F238E27FC236}">
                <a16:creationId xmlns:a16="http://schemas.microsoft.com/office/drawing/2014/main" id="{374084DC-EB4E-849C-1242-03A353AAD284}"/>
              </a:ext>
            </a:extLst>
          </p:cNvPr>
          <p:cNvPicPr>
            <a:picLocks noChangeAspect="1"/>
          </p:cNvPicPr>
          <p:nvPr/>
        </p:nvPicPr>
        <p:blipFill>
          <a:blip r:embed="rId3"/>
          <a:stretch>
            <a:fillRect/>
          </a:stretch>
        </p:blipFill>
        <p:spPr>
          <a:xfrm>
            <a:off x="6377640" y="2047875"/>
            <a:ext cx="5086350" cy="2762250"/>
          </a:xfrm>
          <a:prstGeom prst="rect">
            <a:avLst/>
          </a:prstGeom>
        </p:spPr>
      </p:pic>
    </p:spTree>
    <p:extLst>
      <p:ext uri="{BB962C8B-B14F-4D97-AF65-F5344CB8AC3E}">
        <p14:creationId xmlns:p14="http://schemas.microsoft.com/office/powerpoint/2010/main" val="58170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23B5-00FB-95A7-C2D5-A37811B28155}"/>
              </a:ext>
            </a:extLst>
          </p:cNvPr>
          <p:cNvSpPr>
            <a:spLocks noGrp="1"/>
          </p:cNvSpPr>
          <p:nvPr>
            <p:ph type="title"/>
          </p:nvPr>
        </p:nvSpPr>
        <p:spPr/>
        <p:txBody>
          <a:bodyPr/>
          <a:lstStyle/>
          <a:p>
            <a:r>
              <a:rPr lang="en-US"/>
              <a:t>Physical Education </a:t>
            </a:r>
          </a:p>
        </p:txBody>
      </p:sp>
      <p:sp>
        <p:nvSpPr>
          <p:cNvPr id="3" name="Content Placeholder 2">
            <a:extLst>
              <a:ext uri="{FF2B5EF4-FFF2-40B4-BE49-F238E27FC236}">
                <a16:creationId xmlns:a16="http://schemas.microsoft.com/office/drawing/2014/main" id="{77DAEA1F-DA81-2B49-253F-0B32889D4572}"/>
              </a:ext>
            </a:extLst>
          </p:cNvPr>
          <p:cNvSpPr>
            <a:spLocks noGrp="1"/>
          </p:cNvSpPr>
          <p:nvPr>
            <p:ph idx="1"/>
          </p:nvPr>
        </p:nvSpPr>
        <p:spPr/>
        <p:txBody>
          <a:bodyPr/>
          <a:lstStyle/>
          <a:p>
            <a:pPr marL="0" indent="0">
              <a:buNone/>
            </a:pPr>
            <a:r>
              <a:rPr lang="en-US"/>
              <a:t>Steps to creating a formative assessment for Phys. Ed. </a:t>
            </a:r>
          </a:p>
          <a:p>
            <a:pPr marL="457200" indent="-457200">
              <a:buClr>
                <a:srgbClr val="1287C3"/>
              </a:buClr>
              <a:buAutoNum type="arabicPeriod"/>
            </a:pPr>
            <a:r>
              <a:rPr lang="en-US"/>
              <a:t>Choose your grade level(s) , physical literacy component(s) , &amp; topic</a:t>
            </a:r>
          </a:p>
          <a:p>
            <a:pPr marL="457200" indent="-457200">
              <a:buFont typeface="+mj-lt"/>
              <a:buAutoNum type="arabicPeriod"/>
            </a:pPr>
            <a:r>
              <a:rPr lang="en-US"/>
              <a:t>Choose your HPED Outcomes</a:t>
            </a:r>
          </a:p>
          <a:p>
            <a:pPr marL="457200" indent="-457200">
              <a:buFont typeface="+mj-lt"/>
              <a:buAutoNum type="arabicPeriod"/>
            </a:pPr>
            <a:r>
              <a:rPr lang="en-US"/>
              <a:t>Create a prompt/activity</a:t>
            </a:r>
          </a:p>
          <a:p>
            <a:pPr marL="457200" indent="-457200">
              <a:buFont typeface="+mj-lt"/>
              <a:buAutoNum type="arabicPeriod"/>
            </a:pPr>
            <a:r>
              <a:rPr lang="en-US"/>
              <a:t>Create a performance task or performance-based assessment</a:t>
            </a:r>
          </a:p>
          <a:p>
            <a:pPr marL="457200" indent="-457200">
              <a:buFont typeface="+mj-lt"/>
              <a:buAutoNum type="arabicPeriod"/>
            </a:pPr>
            <a:r>
              <a:rPr lang="en-US"/>
              <a:t>Create a checklist or rubric for assessment</a:t>
            </a:r>
          </a:p>
        </p:txBody>
      </p:sp>
    </p:spTree>
    <p:extLst>
      <p:ext uri="{BB962C8B-B14F-4D97-AF65-F5344CB8AC3E}">
        <p14:creationId xmlns:p14="http://schemas.microsoft.com/office/powerpoint/2010/main" val="39444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1FB9-2164-9BD0-A273-62C4AE413C58}"/>
              </a:ext>
            </a:extLst>
          </p:cNvPr>
          <p:cNvSpPr>
            <a:spLocks noGrp="1"/>
          </p:cNvSpPr>
          <p:nvPr>
            <p:ph type="title"/>
          </p:nvPr>
        </p:nvSpPr>
        <p:spPr/>
        <p:txBody>
          <a:bodyPr/>
          <a:lstStyle/>
          <a:p>
            <a:r>
              <a:rPr lang="en-US"/>
              <a:t>Physical Education – Elementary</a:t>
            </a:r>
          </a:p>
        </p:txBody>
      </p:sp>
      <p:sp>
        <p:nvSpPr>
          <p:cNvPr id="3" name="Content Placeholder 2">
            <a:extLst>
              <a:ext uri="{FF2B5EF4-FFF2-40B4-BE49-F238E27FC236}">
                <a16:creationId xmlns:a16="http://schemas.microsoft.com/office/drawing/2014/main" id="{2C0236AF-FE1F-121B-2527-689E6AFEB281}"/>
              </a:ext>
            </a:extLst>
          </p:cNvPr>
          <p:cNvSpPr>
            <a:spLocks noGrp="1"/>
          </p:cNvSpPr>
          <p:nvPr>
            <p:ph idx="1"/>
          </p:nvPr>
        </p:nvSpPr>
        <p:spPr/>
        <p:txBody>
          <a:bodyPr/>
          <a:lstStyle/>
          <a:p>
            <a:r>
              <a:rPr lang="en-US"/>
              <a:t>Step 1 - Choose your grade level(s) , physical literacy skill, and topic(s)</a:t>
            </a:r>
          </a:p>
          <a:p>
            <a:pPr lvl="1">
              <a:buClr>
                <a:srgbClr val="1287C3"/>
              </a:buClr>
            </a:pPr>
            <a:r>
              <a:rPr lang="en-US"/>
              <a:t>2nd Grade  Manipulative- Underhand Throw</a:t>
            </a:r>
          </a:p>
          <a:p>
            <a:endParaRPr lang="en-US"/>
          </a:p>
        </p:txBody>
      </p:sp>
    </p:spTree>
    <p:extLst>
      <p:ext uri="{BB962C8B-B14F-4D97-AF65-F5344CB8AC3E}">
        <p14:creationId xmlns:p14="http://schemas.microsoft.com/office/powerpoint/2010/main" val="351117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0EDD-B41F-77BA-F6A0-3BA349AE2F0A}"/>
              </a:ext>
            </a:extLst>
          </p:cNvPr>
          <p:cNvSpPr>
            <a:spLocks noGrp="1"/>
          </p:cNvSpPr>
          <p:nvPr>
            <p:ph type="title"/>
          </p:nvPr>
        </p:nvSpPr>
        <p:spPr/>
        <p:txBody>
          <a:bodyPr/>
          <a:lstStyle/>
          <a:p>
            <a:r>
              <a:rPr lang="en-US"/>
              <a:t>Physical Education- Secondary</a:t>
            </a:r>
          </a:p>
        </p:txBody>
      </p:sp>
      <p:sp>
        <p:nvSpPr>
          <p:cNvPr id="3" name="Content Placeholder 2">
            <a:extLst>
              <a:ext uri="{FF2B5EF4-FFF2-40B4-BE49-F238E27FC236}">
                <a16:creationId xmlns:a16="http://schemas.microsoft.com/office/drawing/2014/main" id="{80F869A0-39FC-4732-788B-188F24F690E0}"/>
              </a:ext>
            </a:extLst>
          </p:cNvPr>
          <p:cNvSpPr>
            <a:spLocks noGrp="1"/>
          </p:cNvSpPr>
          <p:nvPr>
            <p:ph idx="1"/>
          </p:nvPr>
        </p:nvSpPr>
        <p:spPr/>
        <p:txBody>
          <a:bodyPr/>
          <a:lstStyle/>
          <a:p>
            <a:r>
              <a:rPr lang="en-US"/>
              <a:t>Step 2 - Choose your HPED Outcomes</a:t>
            </a:r>
          </a:p>
          <a:p>
            <a:pPr lvl="1"/>
            <a:r>
              <a:rPr lang="en-US">
                <a:ea typeface="+mn-lt"/>
                <a:cs typeface="+mn-lt"/>
              </a:rPr>
              <a:t>Throws underhand using all critical elements. </a:t>
            </a:r>
          </a:p>
          <a:p>
            <a:pPr marL="457200" lvl="1" indent="0">
              <a:buNone/>
            </a:pPr>
            <a:endParaRPr lang="en-US"/>
          </a:p>
          <a:p>
            <a:endParaRPr lang="en-US"/>
          </a:p>
        </p:txBody>
      </p:sp>
    </p:spTree>
    <p:extLst>
      <p:ext uri="{BB962C8B-B14F-4D97-AF65-F5344CB8AC3E}">
        <p14:creationId xmlns:p14="http://schemas.microsoft.com/office/powerpoint/2010/main" val="17411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9380-470A-B744-FAE8-E8491EB9F7D1}"/>
              </a:ext>
            </a:extLst>
          </p:cNvPr>
          <p:cNvSpPr>
            <a:spLocks noGrp="1"/>
          </p:cNvSpPr>
          <p:nvPr>
            <p:ph type="title"/>
          </p:nvPr>
        </p:nvSpPr>
        <p:spPr/>
        <p:txBody>
          <a:bodyPr/>
          <a:lstStyle/>
          <a:p>
            <a:r>
              <a:rPr lang="en-US"/>
              <a:t>Physical Education- Elementary</a:t>
            </a:r>
          </a:p>
        </p:txBody>
      </p:sp>
      <p:sp>
        <p:nvSpPr>
          <p:cNvPr id="3" name="Content Placeholder 2">
            <a:extLst>
              <a:ext uri="{FF2B5EF4-FFF2-40B4-BE49-F238E27FC236}">
                <a16:creationId xmlns:a16="http://schemas.microsoft.com/office/drawing/2014/main" id="{120B8A17-1429-4B99-3D05-9122A633135E}"/>
              </a:ext>
            </a:extLst>
          </p:cNvPr>
          <p:cNvSpPr>
            <a:spLocks noGrp="1"/>
          </p:cNvSpPr>
          <p:nvPr>
            <p:ph idx="1"/>
          </p:nvPr>
        </p:nvSpPr>
        <p:spPr/>
        <p:txBody>
          <a:bodyPr>
            <a:normAutofit fontScale="92500"/>
          </a:bodyPr>
          <a:lstStyle/>
          <a:p>
            <a:endParaRPr lang="en-US"/>
          </a:p>
          <a:p>
            <a:pPr>
              <a:buClr>
                <a:srgbClr val="1287C3"/>
              </a:buClr>
            </a:pPr>
            <a:endParaRPr lang="en-US"/>
          </a:p>
          <a:p>
            <a:pPr>
              <a:buClr>
                <a:srgbClr val="1287C3"/>
              </a:buClr>
            </a:pPr>
            <a:r>
              <a:rPr lang="en-US"/>
              <a:t>Step 3 Create a prompt/activity</a:t>
            </a:r>
          </a:p>
          <a:p>
            <a:r>
              <a:rPr lang="en-US">
                <a:ea typeface="+mn-lt"/>
                <a:cs typeface="+mn-lt"/>
              </a:rPr>
              <a:t>Make it, Take it!- Students will underhand toss an item towards a </a:t>
            </a:r>
            <a:r>
              <a:rPr lang="en-US" err="1">
                <a:ea typeface="+mn-lt"/>
                <a:cs typeface="+mn-lt"/>
              </a:rPr>
              <a:t>polyspot</a:t>
            </a:r>
            <a:r>
              <a:rPr lang="en-US">
                <a:ea typeface="+mn-lt"/>
                <a:cs typeface="+mn-lt"/>
              </a:rPr>
              <a:t> of their choice. If they "</a:t>
            </a:r>
            <a:r>
              <a:rPr lang="en-US">
                <a:latin typeface="Corbel"/>
                <a:ea typeface="+mn-lt"/>
                <a:cs typeface="Arial"/>
              </a:rPr>
              <a:t>make it" (meaning the item hits the spot), they will take the spot back to their hoop or bin. If they "miss", they can grab their item and try again. Students will keep dropping off their poly spots before their next throw. </a:t>
            </a:r>
            <a:endParaRPr lang="en-US" sz="1600">
              <a:latin typeface="Arial"/>
              <a:cs typeface="Arial"/>
            </a:endParaRPr>
          </a:p>
          <a:p>
            <a:pPr>
              <a:buClr>
                <a:srgbClr val="1287C3"/>
              </a:buClr>
            </a:pPr>
            <a:endParaRPr lang="en-US" sz="1600">
              <a:latin typeface="Arial"/>
              <a:cs typeface="Arial"/>
            </a:endParaRPr>
          </a:p>
          <a:p>
            <a:pPr lvl="1">
              <a:buClr>
                <a:srgbClr val="1287C3"/>
              </a:buClr>
            </a:pPr>
            <a:endParaRPr lang="en-US"/>
          </a:p>
          <a:p>
            <a:pPr marL="457200" lvl="1" indent="0">
              <a:buClr>
                <a:srgbClr val="1287C3"/>
              </a:buClr>
              <a:buNone/>
            </a:pPr>
            <a:r>
              <a:rPr lang="en-US">
                <a:ea typeface="+mn-lt"/>
                <a:cs typeface="+mn-lt"/>
              </a:rPr>
              <a:t>by Derrick Biehl @mrbiehlspe</a:t>
            </a:r>
          </a:p>
          <a:p>
            <a:pPr marL="457200" lvl="1" indent="0">
              <a:buClr>
                <a:srgbClr val="1287C3"/>
              </a:buClr>
              <a:buNone/>
            </a:pPr>
            <a:endParaRPr lang="en-US"/>
          </a:p>
          <a:p>
            <a:pPr marL="0" indent="0">
              <a:buNone/>
            </a:pPr>
            <a:endParaRPr lang="en-US"/>
          </a:p>
          <a:p>
            <a:endParaRPr lang="en-US"/>
          </a:p>
        </p:txBody>
      </p:sp>
    </p:spTree>
    <p:extLst>
      <p:ext uri="{BB962C8B-B14F-4D97-AF65-F5344CB8AC3E}">
        <p14:creationId xmlns:p14="http://schemas.microsoft.com/office/powerpoint/2010/main" val="232322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F1F7-1E4E-BAB3-17CE-32DB7BA2C228}"/>
              </a:ext>
            </a:extLst>
          </p:cNvPr>
          <p:cNvSpPr>
            <a:spLocks noGrp="1"/>
          </p:cNvSpPr>
          <p:nvPr>
            <p:ph type="title"/>
          </p:nvPr>
        </p:nvSpPr>
        <p:spPr/>
        <p:txBody>
          <a:bodyPr/>
          <a:lstStyle/>
          <a:p>
            <a:r>
              <a:rPr lang="en-US"/>
              <a:t>Make it, Take it!</a:t>
            </a:r>
          </a:p>
        </p:txBody>
      </p:sp>
      <p:sp>
        <p:nvSpPr>
          <p:cNvPr id="3" name="TextBox 2">
            <a:extLst>
              <a:ext uri="{FF2B5EF4-FFF2-40B4-BE49-F238E27FC236}">
                <a16:creationId xmlns:a16="http://schemas.microsoft.com/office/drawing/2014/main" id="{75D4B0C2-7213-8EB1-E5B2-7A0CFB3A3A2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4868BA39-2263-F018-C0C5-45B877A182DC}"/>
              </a:ext>
            </a:extLst>
          </p:cNvPr>
          <p:cNvPicPr>
            <a:picLocks noChangeAspect="1"/>
          </p:cNvPicPr>
          <p:nvPr/>
        </p:nvPicPr>
        <p:blipFill>
          <a:blip r:embed="rId2"/>
          <a:stretch>
            <a:fillRect/>
          </a:stretch>
        </p:blipFill>
        <p:spPr>
          <a:xfrm>
            <a:off x="1408083" y="358535"/>
            <a:ext cx="2381250" cy="2590800"/>
          </a:xfrm>
          <a:prstGeom prst="rect">
            <a:avLst/>
          </a:prstGeom>
        </p:spPr>
      </p:pic>
      <p:pic>
        <p:nvPicPr>
          <p:cNvPr id="6" name="Picture 5" descr="A child throwing a ball&#10;&#10;Description automatically generated">
            <a:extLst>
              <a:ext uri="{FF2B5EF4-FFF2-40B4-BE49-F238E27FC236}">
                <a16:creationId xmlns:a16="http://schemas.microsoft.com/office/drawing/2014/main" id="{90FBCF55-30ED-1689-8682-70C230B7E0B4}"/>
              </a:ext>
            </a:extLst>
          </p:cNvPr>
          <p:cNvPicPr>
            <a:picLocks noChangeAspect="1"/>
          </p:cNvPicPr>
          <p:nvPr/>
        </p:nvPicPr>
        <p:blipFill>
          <a:blip r:embed="rId3"/>
          <a:stretch>
            <a:fillRect/>
          </a:stretch>
        </p:blipFill>
        <p:spPr>
          <a:xfrm>
            <a:off x="5231561" y="1594090"/>
            <a:ext cx="6504496" cy="4811562"/>
          </a:xfrm>
          <a:prstGeom prst="rect">
            <a:avLst/>
          </a:prstGeom>
        </p:spPr>
      </p:pic>
      <p:sp>
        <p:nvSpPr>
          <p:cNvPr id="7" name="TextBox 6">
            <a:extLst>
              <a:ext uri="{FF2B5EF4-FFF2-40B4-BE49-F238E27FC236}">
                <a16:creationId xmlns:a16="http://schemas.microsoft.com/office/drawing/2014/main" id="{EFBC1655-897A-B483-DC94-F020FAFED8F2}"/>
              </a:ext>
            </a:extLst>
          </p:cNvPr>
          <p:cNvSpPr txBox="1"/>
          <p:nvPr/>
        </p:nvSpPr>
        <p:spPr>
          <a:xfrm>
            <a:off x="1475117" y="3200400"/>
            <a:ext cx="320327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latin typeface="Arial"/>
                <a:cs typeface="Arial"/>
              </a:rPr>
              <a:t>Underhand Toss from a Poly Spot.</a:t>
            </a:r>
            <a:endParaRPr lang="en-US" sz="4800">
              <a:latin typeface="Lato"/>
              <a:ea typeface="Lato"/>
              <a:cs typeface="Lato"/>
            </a:endParaRPr>
          </a:p>
          <a:p>
            <a:pPr marL="228600" indent="-228600">
              <a:buChar char="•"/>
            </a:pPr>
            <a:r>
              <a:rPr lang="en-US" sz="1600">
                <a:latin typeface="Arial"/>
                <a:cs typeface="Arial"/>
              </a:rPr>
              <a:t>If you make it into the bin, take the spot back to your hoop.</a:t>
            </a:r>
          </a:p>
          <a:p>
            <a:pPr marL="228600" indent="-228600">
              <a:buChar char="•"/>
            </a:pPr>
            <a:r>
              <a:rPr lang="en-US" sz="1600">
                <a:latin typeface="Arial"/>
                <a:cs typeface="Arial"/>
              </a:rPr>
              <a:t>If you miss, grab your bean bag and try again.</a:t>
            </a:r>
          </a:p>
          <a:p>
            <a:pPr marL="228600" indent="-228600">
              <a:buChar char="•"/>
            </a:pPr>
            <a:r>
              <a:rPr lang="en-US" sz="1600">
                <a:latin typeface="Arial"/>
                <a:cs typeface="Arial"/>
              </a:rPr>
              <a:t>Drop off your Poly Spot before your next throw.</a:t>
            </a:r>
          </a:p>
          <a:p>
            <a:pPr marL="228600" indent="-228600">
              <a:buChar char="•"/>
            </a:pPr>
            <a:endParaRPr lang="en-US" sz="1600">
              <a:latin typeface="Arial"/>
              <a:cs typeface="Arial"/>
            </a:endParaRPr>
          </a:p>
          <a:p>
            <a:pPr marL="228600" indent="-228600">
              <a:buChar char="•"/>
            </a:pPr>
            <a:endParaRPr lang="en-US" sz="1600">
              <a:latin typeface="Arial"/>
              <a:cs typeface="Arial"/>
            </a:endParaRPr>
          </a:p>
          <a:p>
            <a:pPr lvl="1">
              <a:spcBef>
                <a:spcPct val="20000"/>
              </a:spcBef>
              <a:spcAft>
                <a:spcPts val="600"/>
              </a:spcAft>
            </a:pPr>
            <a:r>
              <a:rPr lang="en-US" sz="2000">
                <a:latin typeface="Corbel"/>
                <a:cs typeface="Arial"/>
              </a:rPr>
              <a:t>by Derrick Biehl @mrbiehlspe</a:t>
            </a:r>
          </a:p>
          <a:p>
            <a:pPr lvl="1">
              <a:spcBef>
                <a:spcPct val="20000"/>
              </a:spcBef>
              <a:spcAft>
                <a:spcPts val="600"/>
              </a:spcAft>
            </a:pPr>
            <a:endParaRPr lang="en-US" sz="2000">
              <a:latin typeface="Corbel"/>
              <a:cs typeface="Arial"/>
            </a:endParaRPr>
          </a:p>
          <a:p>
            <a:endParaRPr lang="en-US" sz="1600">
              <a:latin typeface="Arial"/>
              <a:cs typeface="Arial"/>
            </a:endParaRPr>
          </a:p>
          <a:p>
            <a:endParaRPr lang="en-US" sz="1600">
              <a:latin typeface="Arial"/>
              <a:cs typeface="Arial"/>
            </a:endParaRPr>
          </a:p>
        </p:txBody>
      </p:sp>
    </p:spTree>
    <p:extLst>
      <p:ext uri="{BB962C8B-B14F-4D97-AF65-F5344CB8AC3E}">
        <p14:creationId xmlns:p14="http://schemas.microsoft.com/office/powerpoint/2010/main" val="159320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Physical Education - Elementary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a:xfrm>
            <a:off x="1563442" y="1418106"/>
            <a:ext cx="10018713" cy="1836929"/>
          </a:xfrm>
        </p:spPr>
        <p:txBody>
          <a:bodyPr/>
          <a:lstStyle/>
          <a:p>
            <a:pPr marL="0" indent="0">
              <a:buNone/>
            </a:pPr>
            <a:r>
              <a:rPr lang="en-US"/>
              <a:t>Step 4 - Create a performance task or performance-based assessment</a:t>
            </a:r>
          </a:p>
          <a:p>
            <a:pPr lvl="1"/>
            <a:r>
              <a:rPr lang="en-US"/>
              <a:t>"Stop Motion" Cue Photo Shoot or Check Sheet- </a:t>
            </a:r>
            <a:r>
              <a:rPr lang="en-US">
                <a:latin typeface="Calibri"/>
                <a:cs typeface="Calibri"/>
              </a:rPr>
              <a:t>Students will demonstrate an underhand throw by stopping at each of the 5 key cues (ready position, arm back, step, release, follow through).</a:t>
            </a:r>
          </a:p>
          <a:p>
            <a:pPr>
              <a:buClr>
                <a:srgbClr val="30ACEC">
                  <a:lumMod val="75000"/>
                </a:srgbClr>
              </a:buClr>
            </a:pPr>
            <a:endParaRPr lang="en-US"/>
          </a:p>
        </p:txBody>
      </p:sp>
      <p:pic>
        <p:nvPicPr>
          <p:cNvPr id="8" name="Picture 7" descr="Skipping Critical Elements">
            <a:extLst>
              <a:ext uri="{FF2B5EF4-FFF2-40B4-BE49-F238E27FC236}">
                <a16:creationId xmlns:a16="http://schemas.microsoft.com/office/drawing/2014/main" id="{D4CF68CD-684E-C26A-9B11-9727F740D6F9}"/>
              </a:ext>
            </a:extLst>
          </p:cNvPr>
          <p:cNvPicPr>
            <a:picLocks noChangeAspect="1"/>
          </p:cNvPicPr>
          <p:nvPr/>
        </p:nvPicPr>
        <p:blipFill rotWithShape="1">
          <a:blip r:embed="rId2"/>
          <a:srcRect t="58846" r="167" b="-385"/>
          <a:stretch/>
        </p:blipFill>
        <p:spPr>
          <a:xfrm>
            <a:off x="2122098" y="4794533"/>
            <a:ext cx="8580414" cy="1553022"/>
          </a:xfrm>
          <a:prstGeom prst="rect">
            <a:avLst/>
          </a:prstGeom>
        </p:spPr>
      </p:pic>
      <p:pic>
        <p:nvPicPr>
          <p:cNvPr id="9" name="Picture 8" descr="Smile - Picture Day is Coming Friday, October 4th, 2019 - Vintage Magnet  Elementary School">
            <a:extLst>
              <a:ext uri="{FF2B5EF4-FFF2-40B4-BE49-F238E27FC236}">
                <a16:creationId xmlns:a16="http://schemas.microsoft.com/office/drawing/2014/main" id="{3BC16B59-50EF-1367-08C9-76F6BD372AB6}"/>
              </a:ext>
            </a:extLst>
          </p:cNvPr>
          <p:cNvPicPr>
            <a:picLocks noChangeAspect="1"/>
          </p:cNvPicPr>
          <p:nvPr/>
        </p:nvPicPr>
        <p:blipFill>
          <a:blip r:embed="rId3"/>
          <a:stretch>
            <a:fillRect/>
          </a:stretch>
        </p:blipFill>
        <p:spPr>
          <a:xfrm>
            <a:off x="5145427" y="2669122"/>
            <a:ext cx="2324100" cy="1971675"/>
          </a:xfrm>
          <a:prstGeom prst="rect">
            <a:avLst/>
          </a:prstGeom>
        </p:spPr>
      </p:pic>
      <p:sp>
        <p:nvSpPr>
          <p:cNvPr id="10" name="TextBox 9">
            <a:extLst>
              <a:ext uri="{FF2B5EF4-FFF2-40B4-BE49-F238E27FC236}">
                <a16:creationId xmlns:a16="http://schemas.microsoft.com/office/drawing/2014/main" id="{657915C4-36E1-D2E8-C3CA-FCE8793C1F5F}"/>
              </a:ext>
            </a:extLst>
          </p:cNvPr>
          <p:cNvSpPr txBox="1"/>
          <p:nvPr/>
        </p:nvSpPr>
        <p:spPr>
          <a:xfrm>
            <a:off x="8323644" y="6304330"/>
            <a:ext cx="3863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Human Kinetics- Teaching Fundamental Motor Skills 4th Edition </a:t>
            </a:r>
          </a:p>
        </p:txBody>
      </p:sp>
    </p:spTree>
    <p:extLst>
      <p:ext uri="{BB962C8B-B14F-4D97-AF65-F5344CB8AC3E}">
        <p14:creationId xmlns:p14="http://schemas.microsoft.com/office/powerpoint/2010/main" val="342910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Physical Education - Elementary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a:xfrm>
            <a:off x="1563442" y="1418106"/>
            <a:ext cx="10018713" cy="1836929"/>
          </a:xfrm>
        </p:spPr>
        <p:txBody>
          <a:bodyPr/>
          <a:lstStyle/>
          <a:p>
            <a:pPr marL="0" indent="0">
              <a:buNone/>
            </a:pPr>
            <a:r>
              <a:rPr lang="en-US"/>
              <a:t>Step 4 - Create a performance task or performance-based assessment</a:t>
            </a:r>
          </a:p>
          <a:p>
            <a:pPr lvl="1"/>
            <a:r>
              <a:rPr lang="en-US"/>
              <a:t>"Stop Motion" Cue Photo Shoot or Check Sheet</a:t>
            </a:r>
          </a:p>
          <a:p>
            <a:pPr>
              <a:buClr>
                <a:srgbClr val="30ACEC">
                  <a:lumMod val="75000"/>
                </a:srgbClr>
              </a:buClr>
            </a:pPr>
            <a:endParaRPr lang="en-US"/>
          </a:p>
        </p:txBody>
      </p:sp>
      <p:pic>
        <p:nvPicPr>
          <p:cNvPr id="8" name="Picture 7" descr="Skipping Critical Elements">
            <a:extLst>
              <a:ext uri="{FF2B5EF4-FFF2-40B4-BE49-F238E27FC236}">
                <a16:creationId xmlns:a16="http://schemas.microsoft.com/office/drawing/2014/main" id="{D4CF68CD-684E-C26A-9B11-9727F740D6F9}"/>
              </a:ext>
            </a:extLst>
          </p:cNvPr>
          <p:cNvPicPr>
            <a:picLocks noChangeAspect="1"/>
          </p:cNvPicPr>
          <p:nvPr/>
        </p:nvPicPr>
        <p:blipFill rotWithShape="1">
          <a:blip r:embed="rId2"/>
          <a:srcRect t="58846" r="167" b="-385"/>
          <a:stretch/>
        </p:blipFill>
        <p:spPr>
          <a:xfrm>
            <a:off x="2122098" y="4794533"/>
            <a:ext cx="8580414" cy="1553022"/>
          </a:xfrm>
          <a:prstGeom prst="rect">
            <a:avLst/>
          </a:prstGeom>
        </p:spPr>
      </p:pic>
      <p:sp>
        <p:nvSpPr>
          <p:cNvPr id="10" name="TextBox 9">
            <a:extLst>
              <a:ext uri="{FF2B5EF4-FFF2-40B4-BE49-F238E27FC236}">
                <a16:creationId xmlns:a16="http://schemas.microsoft.com/office/drawing/2014/main" id="{657915C4-36E1-D2E8-C3CA-FCE8793C1F5F}"/>
              </a:ext>
            </a:extLst>
          </p:cNvPr>
          <p:cNvSpPr txBox="1"/>
          <p:nvPr/>
        </p:nvSpPr>
        <p:spPr>
          <a:xfrm>
            <a:off x="8323644" y="6304330"/>
            <a:ext cx="3863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Human Kinetics- Teaching Fundamental Motor Skills 4th Edition </a:t>
            </a:r>
          </a:p>
        </p:txBody>
      </p:sp>
      <p:pic>
        <p:nvPicPr>
          <p:cNvPr id="4" name="Picture 3" descr="A child standing in a gym&#10;&#10;Description automatically generated">
            <a:extLst>
              <a:ext uri="{FF2B5EF4-FFF2-40B4-BE49-F238E27FC236}">
                <a16:creationId xmlns:a16="http://schemas.microsoft.com/office/drawing/2014/main" id="{FBA5B556-5374-1AD0-8D2A-EF9FAA1C2887}"/>
              </a:ext>
            </a:extLst>
          </p:cNvPr>
          <p:cNvPicPr>
            <a:picLocks noChangeAspect="1"/>
          </p:cNvPicPr>
          <p:nvPr/>
        </p:nvPicPr>
        <p:blipFill>
          <a:blip r:embed="rId3"/>
          <a:stretch>
            <a:fillRect/>
          </a:stretch>
        </p:blipFill>
        <p:spPr>
          <a:xfrm>
            <a:off x="2050211" y="3109077"/>
            <a:ext cx="1909313" cy="1416224"/>
          </a:xfrm>
          <a:prstGeom prst="rect">
            <a:avLst/>
          </a:prstGeom>
        </p:spPr>
      </p:pic>
      <p:pic>
        <p:nvPicPr>
          <p:cNvPr id="5" name="Picture 4" descr="A child holding a ball in a gym&#10;&#10;Description automatically generated">
            <a:extLst>
              <a:ext uri="{FF2B5EF4-FFF2-40B4-BE49-F238E27FC236}">
                <a16:creationId xmlns:a16="http://schemas.microsoft.com/office/drawing/2014/main" id="{8F22E285-D164-3391-5D6A-33177FDCECFC}"/>
              </a:ext>
            </a:extLst>
          </p:cNvPr>
          <p:cNvPicPr>
            <a:picLocks noChangeAspect="1"/>
          </p:cNvPicPr>
          <p:nvPr/>
        </p:nvPicPr>
        <p:blipFill>
          <a:blip r:embed="rId4"/>
          <a:stretch>
            <a:fillRect/>
          </a:stretch>
        </p:blipFill>
        <p:spPr>
          <a:xfrm>
            <a:off x="3746740" y="3109077"/>
            <a:ext cx="1851802" cy="1416223"/>
          </a:xfrm>
          <a:prstGeom prst="rect">
            <a:avLst/>
          </a:prstGeom>
        </p:spPr>
      </p:pic>
      <p:pic>
        <p:nvPicPr>
          <p:cNvPr id="6" name="Picture 5" descr="A child holding a ball in a gym&#10;&#10;Description automatically generated">
            <a:extLst>
              <a:ext uri="{FF2B5EF4-FFF2-40B4-BE49-F238E27FC236}">
                <a16:creationId xmlns:a16="http://schemas.microsoft.com/office/drawing/2014/main" id="{927124BF-5519-A0A0-F955-5371E731B6F1}"/>
              </a:ext>
            </a:extLst>
          </p:cNvPr>
          <p:cNvPicPr>
            <a:picLocks noChangeAspect="1"/>
          </p:cNvPicPr>
          <p:nvPr/>
        </p:nvPicPr>
        <p:blipFill>
          <a:blip r:embed="rId5"/>
          <a:stretch>
            <a:fillRect/>
          </a:stretch>
        </p:blipFill>
        <p:spPr>
          <a:xfrm>
            <a:off x="5385758" y="3109076"/>
            <a:ext cx="1909312" cy="1416223"/>
          </a:xfrm>
          <a:prstGeom prst="rect">
            <a:avLst/>
          </a:prstGeom>
        </p:spPr>
      </p:pic>
      <p:pic>
        <p:nvPicPr>
          <p:cNvPr id="7" name="Picture 6" descr="A child in a gym&#10;&#10;Description automatically generated">
            <a:extLst>
              <a:ext uri="{FF2B5EF4-FFF2-40B4-BE49-F238E27FC236}">
                <a16:creationId xmlns:a16="http://schemas.microsoft.com/office/drawing/2014/main" id="{9FD76AE2-27E2-28A8-9A81-DD607AE0DEAF}"/>
              </a:ext>
            </a:extLst>
          </p:cNvPr>
          <p:cNvPicPr>
            <a:picLocks noChangeAspect="1"/>
          </p:cNvPicPr>
          <p:nvPr/>
        </p:nvPicPr>
        <p:blipFill>
          <a:blip r:embed="rId6"/>
          <a:stretch>
            <a:fillRect/>
          </a:stretch>
        </p:blipFill>
        <p:spPr>
          <a:xfrm>
            <a:off x="8821947" y="3109076"/>
            <a:ext cx="1909312" cy="1416223"/>
          </a:xfrm>
          <a:prstGeom prst="rect">
            <a:avLst/>
          </a:prstGeom>
        </p:spPr>
      </p:pic>
      <p:pic>
        <p:nvPicPr>
          <p:cNvPr id="11" name="Picture 10" descr="A child in a gym&#10;&#10;Description automatically generated">
            <a:extLst>
              <a:ext uri="{FF2B5EF4-FFF2-40B4-BE49-F238E27FC236}">
                <a16:creationId xmlns:a16="http://schemas.microsoft.com/office/drawing/2014/main" id="{C5EF99E5-CE92-F994-F223-791A71CB56D5}"/>
              </a:ext>
            </a:extLst>
          </p:cNvPr>
          <p:cNvPicPr>
            <a:picLocks noChangeAspect="1"/>
          </p:cNvPicPr>
          <p:nvPr/>
        </p:nvPicPr>
        <p:blipFill>
          <a:blip r:embed="rId6"/>
          <a:stretch>
            <a:fillRect/>
          </a:stretch>
        </p:blipFill>
        <p:spPr>
          <a:xfrm>
            <a:off x="7182927" y="3109075"/>
            <a:ext cx="1909312" cy="1416223"/>
          </a:xfrm>
          <a:prstGeom prst="rect">
            <a:avLst/>
          </a:prstGeom>
        </p:spPr>
      </p:pic>
      <p:sp>
        <p:nvSpPr>
          <p:cNvPr id="12" name="Oval 11">
            <a:extLst>
              <a:ext uri="{FF2B5EF4-FFF2-40B4-BE49-F238E27FC236}">
                <a16:creationId xmlns:a16="http://schemas.microsoft.com/office/drawing/2014/main" id="{43A34FBE-D010-4974-5C98-BDC62F0E0B8E}"/>
              </a:ext>
            </a:extLst>
          </p:cNvPr>
          <p:cNvSpPr/>
          <p:nvPr/>
        </p:nvSpPr>
        <p:spPr>
          <a:xfrm>
            <a:off x="8798098" y="3528937"/>
            <a:ext cx="129396" cy="100641"/>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F6D42E-A3EF-22DE-6217-FA4A4C4241DE}"/>
              </a:ext>
            </a:extLst>
          </p:cNvPr>
          <p:cNvSpPr txBox="1"/>
          <p:nvPr/>
        </p:nvSpPr>
        <p:spPr>
          <a:xfrm>
            <a:off x="2472058" y="6433726"/>
            <a:ext cx="38632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Photos- </a:t>
            </a:r>
            <a:r>
              <a:rPr lang="en-US">
                <a:solidFill>
                  <a:srgbClr val="333333"/>
                </a:solidFill>
                <a:latin typeface="Arial"/>
                <a:cs typeface="Arial"/>
              </a:rPr>
              <a:t>Brian Godfrey, 2015</a:t>
            </a:r>
            <a:endParaRPr lang="en-US">
              <a:latin typeface="Arial"/>
              <a:cs typeface="Arial"/>
            </a:endParaRPr>
          </a:p>
        </p:txBody>
      </p:sp>
    </p:spTree>
    <p:extLst>
      <p:ext uri="{BB962C8B-B14F-4D97-AF65-F5344CB8AC3E}">
        <p14:creationId xmlns:p14="http://schemas.microsoft.com/office/powerpoint/2010/main" val="234239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Physical Education - Elementary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a:xfrm>
            <a:off x="1563442" y="1418106"/>
            <a:ext cx="10018713" cy="1836929"/>
          </a:xfrm>
        </p:spPr>
        <p:txBody>
          <a:bodyPr/>
          <a:lstStyle/>
          <a:p>
            <a:pPr marL="0" indent="0">
              <a:buNone/>
            </a:pPr>
            <a:r>
              <a:rPr lang="en-US"/>
              <a:t>Step 5 - Create a performance task or performance-based assessment</a:t>
            </a:r>
          </a:p>
          <a:p>
            <a:pPr lvl="1"/>
            <a:r>
              <a:rPr lang="en-US"/>
              <a:t>"Stop Motion" Cue Photo Shoot or Check Sheet</a:t>
            </a:r>
          </a:p>
          <a:p>
            <a:pPr>
              <a:buClr>
                <a:srgbClr val="30ACEC">
                  <a:lumMod val="75000"/>
                </a:srgbClr>
              </a:buClr>
            </a:pPr>
            <a:endParaRPr lang="en-US"/>
          </a:p>
        </p:txBody>
      </p:sp>
      <p:pic>
        <p:nvPicPr>
          <p:cNvPr id="8" name="Picture 7" descr="Skipping Critical Elements">
            <a:extLst>
              <a:ext uri="{FF2B5EF4-FFF2-40B4-BE49-F238E27FC236}">
                <a16:creationId xmlns:a16="http://schemas.microsoft.com/office/drawing/2014/main" id="{D4CF68CD-684E-C26A-9B11-9727F740D6F9}"/>
              </a:ext>
            </a:extLst>
          </p:cNvPr>
          <p:cNvPicPr>
            <a:picLocks noChangeAspect="1"/>
          </p:cNvPicPr>
          <p:nvPr/>
        </p:nvPicPr>
        <p:blipFill>
          <a:blip r:embed="rId2"/>
          <a:stretch>
            <a:fillRect/>
          </a:stretch>
        </p:blipFill>
        <p:spPr>
          <a:xfrm>
            <a:off x="2122098" y="2594797"/>
            <a:ext cx="8594784" cy="3738745"/>
          </a:xfrm>
          <a:prstGeom prst="rect">
            <a:avLst/>
          </a:prstGeom>
        </p:spPr>
      </p:pic>
      <p:sp>
        <p:nvSpPr>
          <p:cNvPr id="5" name="TextBox 4">
            <a:extLst>
              <a:ext uri="{FF2B5EF4-FFF2-40B4-BE49-F238E27FC236}">
                <a16:creationId xmlns:a16="http://schemas.microsoft.com/office/drawing/2014/main" id="{E34FC0E6-C3B5-BBDF-2F96-7688036C3EA6}"/>
              </a:ext>
            </a:extLst>
          </p:cNvPr>
          <p:cNvSpPr txBox="1"/>
          <p:nvPr/>
        </p:nvSpPr>
        <p:spPr>
          <a:xfrm>
            <a:off x="8323644" y="6304330"/>
            <a:ext cx="3863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Human Kinetics- Teaching Fundamental Motor Skills 4th Edition </a:t>
            </a:r>
          </a:p>
        </p:txBody>
      </p:sp>
      <p:sp>
        <p:nvSpPr>
          <p:cNvPr id="6" name="Rectangle 5">
            <a:extLst>
              <a:ext uri="{FF2B5EF4-FFF2-40B4-BE49-F238E27FC236}">
                <a16:creationId xmlns:a16="http://schemas.microsoft.com/office/drawing/2014/main" id="{73086B75-1346-795B-8F2D-66552DA8C658}"/>
              </a:ext>
            </a:extLst>
          </p:cNvPr>
          <p:cNvSpPr/>
          <p:nvPr/>
        </p:nvSpPr>
        <p:spPr>
          <a:xfrm>
            <a:off x="2328567" y="2748048"/>
            <a:ext cx="230037" cy="244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7FE6A8-666A-D74F-3C43-A0ABDC2818F5}"/>
              </a:ext>
            </a:extLst>
          </p:cNvPr>
          <p:cNvSpPr/>
          <p:nvPr/>
        </p:nvSpPr>
        <p:spPr>
          <a:xfrm>
            <a:off x="4025095" y="2748047"/>
            <a:ext cx="230037" cy="244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D27D0C-19F2-8708-1262-B1820D8FE903}"/>
              </a:ext>
            </a:extLst>
          </p:cNvPr>
          <p:cNvSpPr/>
          <p:nvPr/>
        </p:nvSpPr>
        <p:spPr>
          <a:xfrm>
            <a:off x="5649738" y="2748048"/>
            <a:ext cx="230037" cy="244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A257F3-4418-FDC5-6C1B-9EC5940BCE49}"/>
              </a:ext>
            </a:extLst>
          </p:cNvPr>
          <p:cNvSpPr/>
          <p:nvPr/>
        </p:nvSpPr>
        <p:spPr>
          <a:xfrm>
            <a:off x="7475662" y="2748047"/>
            <a:ext cx="230037" cy="244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663239-0550-E1B9-711A-6375D5F12152}"/>
              </a:ext>
            </a:extLst>
          </p:cNvPr>
          <p:cNvSpPr/>
          <p:nvPr/>
        </p:nvSpPr>
        <p:spPr>
          <a:xfrm>
            <a:off x="9143435" y="2748046"/>
            <a:ext cx="230037" cy="2444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ckmark with solid fill">
            <a:extLst>
              <a:ext uri="{FF2B5EF4-FFF2-40B4-BE49-F238E27FC236}">
                <a16:creationId xmlns:a16="http://schemas.microsoft.com/office/drawing/2014/main" id="{BEBCDBE3-EDF4-6AF5-689A-5C7CA8A0B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2913" y="2784894"/>
            <a:ext cx="224288" cy="195533"/>
          </a:xfrm>
          <a:prstGeom prst="rect">
            <a:avLst/>
          </a:prstGeom>
        </p:spPr>
      </p:pic>
      <p:pic>
        <p:nvPicPr>
          <p:cNvPr id="13" name="Graphic 12" descr="Checkmark with solid fill">
            <a:extLst>
              <a:ext uri="{FF2B5EF4-FFF2-40B4-BE49-F238E27FC236}">
                <a16:creationId xmlns:a16="http://schemas.microsoft.com/office/drawing/2014/main" id="{3F0F34C3-4ACF-F3DC-086C-34C71CFA1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9516" y="2784893"/>
            <a:ext cx="224288" cy="195533"/>
          </a:xfrm>
          <a:prstGeom prst="rect">
            <a:avLst/>
          </a:prstGeom>
        </p:spPr>
      </p:pic>
    </p:spTree>
    <p:extLst>
      <p:ext uri="{BB962C8B-B14F-4D97-AF65-F5344CB8AC3E}">
        <p14:creationId xmlns:p14="http://schemas.microsoft.com/office/powerpoint/2010/main" val="416739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5D98-D8A1-4A48-B055-CDC16771E8BA}"/>
              </a:ext>
            </a:extLst>
          </p:cNvPr>
          <p:cNvSpPr>
            <a:spLocks noGrp="1"/>
          </p:cNvSpPr>
          <p:nvPr>
            <p:ph type="title"/>
          </p:nvPr>
        </p:nvSpPr>
        <p:spPr>
          <a:xfrm>
            <a:off x="1606305" y="456725"/>
            <a:ext cx="9242304" cy="984603"/>
          </a:xfrm>
        </p:spPr>
        <p:txBody>
          <a:bodyPr/>
          <a:lstStyle/>
          <a:p>
            <a:r>
              <a:rPr lang="en-US"/>
              <a:t>Health Education Outcomes</a:t>
            </a:r>
          </a:p>
        </p:txBody>
      </p:sp>
      <p:sp>
        <p:nvSpPr>
          <p:cNvPr id="3" name="Content Placeholder 2">
            <a:extLst>
              <a:ext uri="{FF2B5EF4-FFF2-40B4-BE49-F238E27FC236}">
                <a16:creationId xmlns:a16="http://schemas.microsoft.com/office/drawing/2014/main" id="{4979D468-5FFB-4FD4-B82C-BF797A6FE3BB}"/>
              </a:ext>
            </a:extLst>
          </p:cNvPr>
          <p:cNvSpPr>
            <a:spLocks noGrp="1"/>
          </p:cNvSpPr>
          <p:nvPr>
            <p:ph idx="1"/>
          </p:nvPr>
        </p:nvSpPr>
        <p:spPr/>
        <p:txBody>
          <a:bodyPr/>
          <a:lstStyle/>
          <a:p>
            <a:r>
              <a:rPr lang="en-US" sz="2000"/>
              <a:t>Dark Purple- Core Concepts</a:t>
            </a:r>
          </a:p>
          <a:p>
            <a:r>
              <a:rPr lang="en-US" sz="2000"/>
              <a:t>Light Blue-Health Literacy Skills</a:t>
            </a:r>
          </a:p>
          <a:p>
            <a:r>
              <a:rPr lang="en-US" sz="2000"/>
              <a:t>Rainbow Color – Health Content</a:t>
            </a:r>
          </a:p>
          <a:p>
            <a:r>
              <a:rPr lang="en-US" sz="2000"/>
              <a:t>White - Outcome</a:t>
            </a:r>
          </a:p>
          <a:p>
            <a:endParaRPr lang="en-US"/>
          </a:p>
        </p:txBody>
      </p:sp>
      <p:pic>
        <p:nvPicPr>
          <p:cNvPr id="8" name="Picture 7">
            <a:extLst>
              <a:ext uri="{FF2B5EF4-FFF2-40B4-BE49-F238E27FC236}">
                <a16:creationId xmlns:a16="http://schemas.microsoft.com/office/drawing/2014/main" id="{D4A67680-D716-5D16-DAE5-724F5361B7FE}"/>
              </a:ext>
            </a:extLst>
          </p:cNvPr>
          <p:cNvPicPr>
            <a:picLocks noChangeAspect="1"/>
          </p:cNvPicPr>
          <p:nvPr/>
        </p:nvPicPr>
        <p:blipFill>
          <a:blip r:embed="rId2"/>
          <a:stretch>
            <a:fillRect/>
          </a:stretch>
        </p:blipFill>
        <p:spPr>
          <a:xfrm>
            <a:off x="5925807" y="1441328"/>
            <a:ext cx="5656348" cy="5290887"/>
          </a:xfrm>
          <a:prstGeom prst="rect">
            <a:avLst/>
          </a:prstGeom>
        </p:spPr>
      </p:pic>
    </p:spTree>
    <p:extLst>
      <p:ext uri="{BB962C8B-B14F-4D97-AF65-F5344CB8AC3E}">
        <p14:creationId xmlns:p14="http://schemas.microsoft.com/office/powerpoint/2010/main" val="2055040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D5D-F310-6F29-361B-7BB464538E81}"/>
              </a:ext>
            </a:extLst>
          </p:cNvPr>
          <p:cNvSpPr>
            <a:spLocks noGrp="1"/>
          </p:cNvSpPr>
          <p:nvPr>
            <p:ph type="title"/>
          </p:nvPr>
        </p:nvSpPr>
        <p:spPr/>
        <p:txBody>
          <a:bodyPr/>
          <a:lstStyle/>
          <a:p>
            <a:r>
              <a:rPr lang="en-US"/>
              <a:t>Physical Education - Elementary</a:t>
            </a:r>
          </a:p>
        </p:txBody>
      </p:sp>
      <p:sp>
        <p:nvSpPr>
          <p:cNvPr id="3" name="Content Placeholder 2">
            <a:extLst>
              <a:ext uri="{FF2B5EF4-FFF2-40B4-BE49-F238E27FC236}">
                <a16:creationId xmlns:a16="http://schemas.microsoft.com/office/drawing/2014/main" id="{C13523C6-1D20-CAD6-85FF-B5B24E3A5481}"/>
              </a:ext>
            </a:extLst>
          </p:cNvPr>
          <p:cNvSpPr>
            <a:spLocks noGrp="1"/>
          </p:cNvSpPr>
          <p:nvPr>
            <p:ph idx="1"/>
          </p:nvPr>
        </p:nvSpPr>
        <p:spPr>
          <a:xfrm>
            <a:off x="1563442" y="1194307"/>
            <a:ext cx="10018713" cy="1316129"/>
          </a:xfrm>
        </p:spPr>
        <p:txBody>
          <a:bodyPr/>
          <a:lstStyle/>
          <a:p>
            <a:r>
              <a:rPr lang="en-US"/>
              <a:t>Step 6 - Create a checklist or rubric for assessment</a:t>
            </a:r>
            <a:br>
              <a:rPr lang="en-US"/>
            </a:br>
            <a:r>
              <a:rPr lang="en-US"/>
              <a:t>Example cue sequence checklist for underhand throwing. </a:t>
            </a:r>
          </a:p>
          <a:p>
            <a:pPr marL="0" indent="0">
              <a:buClr>
                <a:srgbClr val="1287C3"/>
              </a:buClr>
              <a:buNone/>
            </a:pPr>
            <a:endParaRPr lang="en-US"/>
          </a:p>
          <a:p>
            <a:pPr marL="0" indent="0">
              <a:buNone/>
            </a:pPr>
            <a:endParaRPr lang="en-US"/>
          </a:p>
        </p:txBody>
      </p:sp>
      <p:graphicFrame>
        <p:nvGraphicFramePr>
          <p:cNvPr id="6" name="Table 5">
            <a:extLst>
              <a:ext uri="{FF2B5EF4-FFF2-40B4-BE49-F238E27FC236}">
                <a16:creationId xmlns:a16="http://schemas.microsoft.com/office/drawing/2014/main" id="{B8AEEE6B-3D20-2686-1B08-F74A9DED44BD}"/>
              </a:ext>
            </a:extLst>
          </p:cNvPr>
          <p:cNvGraphicFramePr>
            <a:graphicFrameLocks noGrp="1"/>
          </p:cNvGraphicFramePr>
          <p:nvPr>
            <p:extLst>
              <p:ext uri="{D42A27DB-BD31-4B8C-83A1-F6EECF244321}">
                <p14:modId xmlns:p14="http://schemas.microsoft.com/office/powerpoint/2010/main" val="656985397"/>
              </p:ext>
            </p:extLst>
          </p:nvPr>
        </p:nvGraphicFramePr>
        <p:xfrm>
          <a:off x="1265208" y="2214113"/>
          <a:ext cx="10249959" cy="3707204"/>
        </p:xfrm>
        <a:graphic>
          <a:graphicData uri="http://schemas.openxmlformats.org/drawingml/2006/table">
            <a:tbl>
              <a:tblPr firstRow="1" bandRow="1">
                <a:tableStyleId>{5C22544A-7EE6-4342-B048-85BDC9FD1C3A}</a:tableStyleId>
              </a:tblPr>
              <a:tblGrid>
                <a:gridCol w="4616822">
                  <a:extLst>
                    <a:ext uri="{9D8B030D-6E8A-4147-A177-3AD203B41FA5}">
                      <a16:colId xmlns:a16="http://schemas.microsoft.com/office/drawing/2014/main" val="2697986882"/>
                    </a:ext>
                  </a:extLst>
                </a:gridCol>
                <a:gridCol w="2539999">
                  <a:extLst>
                    <a:ext uri="{9D8B030D-6E8A-4147-A177-3AD203B41FA5}">
                      <a16:colId xmlns:a16="http://schemas.microsoft.com/office/drawing/2014/main" val="2066745923"/>
                    </a:ext>
                  </a:extLst>
                </a:gridCol>
                <a:gridCol w="3093138">
                  <a:extLst>
                    <a:ext uri="{9D8B030D-6E8A-4147-A177-3AD203B41FA5}">
                      <a16:colId xmlns:a16="http://schemas.microsoft.com/office/drawing/2014/main" val="2130677721"/>
                    </a:ext>
                  </a:extLst>
                </a:gridCol>
              </a:tblGrid>
              <a:tr h="328704">
                <a:tc>
                  <a:txBody>
                    <a:bodyPr/>
                    <a:lstStyle/>
                    <a:p>
                      <a:pPr marL="0" lvl="0" indent="0" algn="ctr">
                        <a:spcBef>
                          <a:spcPts val="0"/>
                        </a:spcBef>
                        <a:spcAft>
                          <a:spcPts val="0"/>
                        </a:spcAft>
                        <a:buNone/>
                      </a:pPr>
                      <a:endParaRPr lang="en-US" sz="1600" b="1" i="0" u="none" strike="noStrike" kern="1200">
                        <a:solidFill>
                          <a:srgbClr val="000000"/>
                        </a:solidFill>
                        <a:effectLst/>
                        <a:latin typeface="Calibri"/>
                        <a:cs typeface="Calibri"/>
                      </a:endParaRPr>
                    </a:p>
                  </a:txBody>
                  <a:tcPr anchor="ctr">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lvl="0" indent="0" algn="ctr">
                        <a:spcBef>
                          <a:spcPts val="0"/>
                        </a:spcBef>
                        <a:spcAft>
                          <a:spcPts val="0"/>
                        </a:spcAft>
                        <a:buNone/>
                      </a:pPr>
                      <a:r>
                        <a:rPr lang="en-US" sz="1600" b="1" i="0" u="none" strike="noStrike" kern="1200">
                          <a:solidFill>
                            <a:srgbClr val="000000"/>
                          </a:solidFill>
                          <a:effectLst/>
                          <a:latin typeface="Calibri"/>
                          <a:cs typeface="Calibri"/>
                        </a:rPr>
                        <a:t>Demonstrates Cue</a:t>
                      </a:r>
                    </a:p>
                  </a:txBody>
                  <a:tcP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tc>
                  <a:txBody>
                    <a:bodyPr/>
                    <a:lstStyle/>
                    <a:p>
                      <a:pPr marL="0" lvl="0" indent="0" algn="ctr">
                        <a:spcBef>
                          <a:spcPts val="0"/>
                        </a:spcBef>
                        <a:spcAft>
                          <a:spcPts val="0"/>
                        </a:spcAft>
                        <a:buNone/>
                      </a:pPr>
                      <a:r>
                        <a:rPr lang="en-US" sz="1600" b="1" i="0" u="none" strike="noStrike" kern="1200">
                          <a:solidFill>
                            <a:srgbClr val="000000"/>
                          </a:solidFill>
                          <a:effectLst/>
                          <a:latin typeface="Calibri"/>
                          <a:cs typeface="Calibri"/>
                        </a:rPr>
                        <a:t>Does NOT Demonstrate Cue</a:t>
                      </a:r>
                    </a:p>
                  </a:txBody>
                  <a:tcP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extLst>
                  <a:ext uri="{0D108BD9-81ED-4DB2-BD59-A6C34878D82A}">
                    <a16:rowId xmlns:a16="http://schemas.microsoft.com/office/drawing/2014/main" val="2336389408"/>
                  </a:ext>
                </a:extLst>
              </a:tr>
              <a:tr h="328705">
                <a:tc>
                  <a:txBody>
                    <a:bodyPr/>
                    <a:lstStyle/>
                    <a:p>
                      <a:pPr marL="342900" lvl="0" indent="-342900" algn="l">
                        <a:spcBef>
                          <a:spcPts val="0"/>
                        </a:spcBef>
                        <a:spcAft>
                          <a:spcPts val="0"/>
                        </a:spcAft>
                        <a:buAutoNum type="arabicPeriod"/>
                      </a:pPr>
                      <a:r>
                        <a:rPr lang="en-US" sz="1600" b="1" i="0" u="none" strike="noStrike" kern="1200">
                          <a:solidFill>
                            <a:srgbClr val="000000"/>
                          </a:solidFill>
                          <a:effectLst/>
                          <a:latin typeface="Calibri"/>
                          <a:cs typeface="Calibri"/>
                        </a:rPr>
                        <a:t>Ready -</a:t>
                      </a:r>
                      <a:r>
                        <a:rPr lang="en-US" sz="1200" b="0" i="0" u="none" strike="noStrike" kern="1200" noProof="0">
                          <a:solidFill>
                            <a:srgbClr val="2A2B2A"/>
                          </a:solidFill>
                          <a:effectLst/>
                        </a:rPr>
                        <a:t>knees bent, facing target, feet shoulder-width apart, eyes on target, object held in preferred hand (palm up) in front of the body.</a:t>
                      </a:r>
                      <a:endParaRPr lang="en-US" sz="1600" b="1" i="0" u="none" strike="noStrike" kern="1200">
                        <a:solidFill>
                          <a:srgbClr val="000000"/>
                        </a:solidFill>
                        <a:effectLst/>
                        <a:latin typeface="Calibri"/>
                        <a:cs typeface="Calibri"/>
                      </a:endParaRPr>
                    </a:p>
                  </a:txBody>
                  <a:tcPr anchor="ctr">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bg1"/>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1">
                        <a:lumMod val="20000"/>
                        <a:lumOff val="80000"/>
                      </a:schemeClr>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accent1">
                        <a:lumMod val="20000"/>
                        <a:lumOff val="80000"/>
                      </a:schemeClr>
                    </a:solidFill>
                  </a:tcPr>
                </a:tc>
                <a:extLst>
                  <a:ext uri="{0D108BD9-81ED-4DB2-BD59-A6C34878D82A}">
                    <a16:rowId xmlns:a16="http://schemas.microsoft.com/office/drawing/2014/main" val="544882736"/>
                  </a:ext>
                </a:extLst>
              </a:tr>
              <a:tr h="328705">
                <a:tc>
                  <a:txBody>
                    <a:bodyPr/>
                    <a:lstStyle/>
                    <a:p>
                      <a:pPr marL="0" marR="0" indent="0" algn="l" rtl="0" eaLnBrk="1" fontAlgn="ctr" latinLnBrk="0" hangingPunct="1">
                        <a:spcBef>
                          <a:spcPts val="0"/>
                        </a:spcBef>
                        <a:spcAft>
                          <a:spcPts val="0"/>
                        </a:spcAft>
                        <a:buNone/>
                      </a:pPr>
                      <a:r>
                        <a:rPr lang="en-US" sz="1600" b="1" i="0" u="none" strike="noStrike" kern="1200">
                          <a:solidFill>
                            <a:srgbClr val="000000"/>
                          </a:solidFill>
                          <a:effectLst/>
                          <a:latin typeface="Calibri"/>
                          <a:cs typeface="Calibri"/>
                        </a:rPr>
                        <a:t>2.   Arm Back -</a:t>
                      </a:r>
                      <a:r>
                        <a:rPr lang="en-US" sz="1200" b="0" i="0" u="none" strike="noStrike" kern="1200" noProof="0">
                          <a:solidFill>
                            <a:srgbClr val="2A2B2A"/>
                          </a:solidFill>
                          <a:effectLst/>
                        </a:rPr>
                        <a:t>bring the throwing arm back at least to waist level.</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l" rtl="0" eaLnBrk="1" fontAlgn="t" latinLnBrk="0" hangingPunct="1">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AFC"/>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a:solidFill>
                        <a:srgbClr val="000000"/>
                      </a:solidFill>
                    </a:lnR>
                    <a:lnT w="12700">
                      <a:solidFill>
                        <a:srgbClr val="000000"/>
                      </a:solidFill>
                    </a:lnT>
                    <a:lnB w="12700">
                      <a:solidFill>
                        <a:srgbClr val="000000"/>
                      </a:solidFill>
                    </a:lnB>
                    <a:solidFill>
                      <a:srgbClr val="ABDAFC"/>
                    </a:solidFill>
                  </a:tcPr>
                </a:tc>
                <a:extLst>
                  <a:ext uri="{0D108BD9-81ED-4DB2-BD59-A6C34878D82A}">
                    <a16:rowId xmlns:a16="http://schemas.microsoft.com/office/drawing/2014/main" val="2565597086"/>
                  </a:ext>
                </a:extLst>
              </a:tr>
              <a:tr h="567764">
                <a:tc>
                  <a:txBody>
                    <a:bodyPr/>
                    <a:lstStyle/>
                    <a:p>
                      <a:pPr marL="342900" marR="0" indent="-342900" algn="l" rtl="0" eaLnBrk="1" fontAlgn="ctr" latinLnBrk="0" hangingPunct="1">
                        <a:spcBef>
                          <a:spcPts val="0"/>
                        </a:spcBef>
                        <a:spcAft>
                          <a:spcPts val="0"/>
                        </a:spcAft>
                        <a:buNone/>
                      </a:pPr>
                      <a:r>
                        <a:rPr lang="en-US" sz="1600" b="1" i="0" u="none" strike="noStrike" kern="1200">
                          <a:solidFill>
                            <a:srgbClr val="000000"/>
                          </a:solidFill>
                          <a:effectLst/>
                          <a:latin typeface="Calibri"/>
                          <a:cs typeface="Calibri"/>
                        </a:rPr>
                        <a:t>3.   Step with Opposite Foot -</a:t>
                      </a:r>
                      <a:r>
                        <a:rPr lang="en-US" sz="1200" b="0" i="0" u="none" strike="noStrike" kern="1200" noProof="0">
                          <a:solidFill>
                            <a:srgbClr val="2A2B2A"/>
                          </a:solidFill>
                          <a:effectLst/>
                        </a:rPr>
                        <a:t>step forward with the opposite foot, bring the throwing arm forward, and release the ball between the knee and waist level. The arm is extended throughout the entire movement.</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endParaRPr lang="en-US" sz="1600" b="0" i="0" u="none" strike="noStrike" kern="1200">
                        <a:solidFill>
                          <a:srgbClr val="000000"/>
                        </a:solidFill>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extLst>
                  <a:ext uri="{0D108BD9-81ED-4DB2-BD59-A6C34878D82A}">
                    <a16:rowId xmlns:a16="http://schemas.microsoft.com/office/drawing/2014/main" val="388507861"/>
                  </a:ext>
                </a:extLst>
              </a:tr>
              <a:tr h="328705">
                <a:tc>
                  <a:txBody>
                    <a:bodyPr/>
                    <a:lstStyle/>
                    <a:p>
                      <a:pPr marL="342900" marR="0" indent="-342900" algn="l" rtl="0" eaLnBrk="1" fontAlgn="ctr" latinLnBrk="0" hangingPunct="1">
                        <a:spcBef>
                          <a:spcPts val="0"/>
                        </a:spcBef>
                        <a:spcAft>
                          <a:spcPts val="0"/>
                        </a:spcAft>
                        <a:buNone/>
                      </a:pPr>
                      <a:r>
                        <a:rPr lang="en-US" sz="1600" b="1" i="0" u="none" strike="noStrike" kern="1200">
                          <a:solidFill>
                            <a:srgbClr val="000000"/>
                          </a:solidFill>
                          <a:effectLst/>
                          <a:latin typeface="Calibri"/>
                          <a:cs typeface="Calibri"/>
                        </a:rPr>
                        <a:t>4.    Let It Go- </a:t>
                      </a:r>
                      <a:r>
                        <a:rPr lang="en-US" sz="1200" b="0" i="0" u="none" strike="noStrike" kern="1200" noProof="0">
                          <a:solidFill>
                            <a:srgbClr val="2A2B2A"/>
                          </a:solidFill>
                          <a:effectLst/>
                        </a:rPr>
                        <a:t>bring the throwing arm forward and release the ball below the waist. The arm is extended throughout the entire movement. The throwing hand continues toward the target in front of the body and finishes with palm facing upward.</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endParaRPr lang="en-US" sz="1600" b="0" i="0" u="none" strike="noStrike" kern="1200">
                        <a:solidFill>
                          <a:srgbClr val="000000"/>
                        </a:solidFill>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AFC"/>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a:solidFill>
                        <a:srgbClr val="000000"/>
                      </a:solidFill>
                    </a:lnR>
                    <a:lnT w="12700">
                      <a:solidFill>
                        <a:srgbClr val="000000"/>
                      </a:solidFill>
                    </a:lnT>
                    <a:lnB w="12700">
                      <a:solidFill>
                        <a:srgbClr val="000000"/>
                      </a:solidFill>
                    </a:lnB>
                    <a:solidFill>
                      <a:srgbClr val="ABDAFC"/>
                    </a:solidFill>
                  </a:tcPr>
                </a:tc>
                <a:extLst>
                  <a:ext uri="{0D108BD9-81ED-4DB2-BD59-A6C34878D82A}">
                    <a16:rowId xmlns:a16="http://schemas.microsoft.com/office/drawing/2014/main" val="2023811649"/>
                  </a:ext>
                </a:extLst>
              </a:tr>
              <a:tr h="567764">
                <a:tc>
                  <a:txBody>
                    <a:bodyPr/>
                    <a:lstStyle/>
                    <a:p>
                      <a:pPr marL="285750" marR="0" indent="-285750" algn="l" rtl="0" eaLnBrk="1" fontAlgn="ctr" latinLnBrk="0" hangingPunct="1">
                        <a:spcBef>
                          <a:spcPts val="0"/>
                        </a:spcBef>
                        <a:spcAft>
                          <a:spcPts val="0"/>
                        </a:spcAft>
                        <a:buNone/>
                      </a:pPr>
                      <a:r>
                        <a:rPr lang="en-US" sz="1600" b="1" i="0" u="none" strike="noStrike" kern="1200">
                          <a:solidFill>
                            <a:srgbClr val="000000"/>
                          </a:solidFill>
                          <a:effectLst/>
                          <a:latin typeface="Calibri"/>
                          <a:cs typeface="Calibri"/>
                        </a:rPr>
                        <a:t>5.   Follow Through - </a:t>
                      </a:r>
                      <a:r>
                        <a:rPr lang="en-US" sz="1200" b="0" i="0" u="none" strike="noStrike" kern="1200" noProof="0">
                          <a:solidFill>
                            <a:srgbClr val="2A2B2A"/>
                          </a:solidFill>
                          <a:effectLst/>
                        </a:rPr>
                        <a:t>the throwing hand continues toward the target in front of the body and finishes with palm facing upward.</a:t>
                      </a:r>
                      <a:endParaRPr lang="en-US" sz="1600" b="1" i="0" u="none" strike="noStrike" kern="1200">
                        <a:solidFill>
                          <a:srgbClr val="000000"/>
                        </a:solidFill>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endParaRPr lang="en-US" sz="1600" b="0" i="0" u="none" strike="noStrike" kern="1200">
                        <a:solidFill>
                          <a:srgbClr val="000000"/>
                        </a:solidFill>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85750" lvl="0" indent="-285750" algn="l">
                        <a:spcBef>
                          <a:spcPts val="0"/>
                        </a:spcBef>
                        <a:spcAft>
                          <a:spcPts val="0"/>
                        </a:spcAft>
                        <a:buFont typeface="Arial"/>
                        <a:buChar char="•"/>
                      </a:pPr>
                      <a:endParaRPr lang="en-US" sz="1600" b="0" i="0" u="none" strike="noStrike" kern="1200">
                        <a:solidFill>
                          <a:srgbClr val="000000"/>
                        </a:solidFill>
                        <a:effectLst/>
                        <a:latin typeface="Calibri"/>
                        <a:cs typeface="Calibri"/>
                      </a:endParaRPr>
                    </a:p>
                  </a:txBody>
                  <a:tcP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extLst>
                  <a:ext uri="{0D108BD9-81ED-4DB2-BD59-A6C34878D82A}">
                    <a16:rowId xmlns:a16="http://schemas.microsoft.com/office/drawing/2014/main" val="3318533916"/>
                  </a:ext>
                </a:extLst>
              </a:tr>
            </a:tbl>
          </a:graphicData>
        </a:graphic>
      </p:graphicFrame>
      <p:sp>
        <p:nvSpPr>
          <p:cNvPr id="5" name="TextBox 4">
            <a:extLst>
              <a:ext uri="{FF2B5EF4-FFF2-40B4-BE49-F238E27FC236}">
                <a16:creationId xmlns:a16="http://schemas.microsoft.com/office/drawing/2014/main" id="{A8F430F1-0E74-5811-CBDE-60C9F6E43D71}"/>
              </a:ext>
            </a:extLst>
          </p:cNvPr>
          <p:cNvSpPr txBox="1"/>
          <p:nvPr/>
        </p:nvSpPr>
        <p:spPr>
          <a:xfrm>
            <a:off x="8323644" y="6261198"/>
            <a:ext cx="38632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Human Kinetics- Teaching Fundamental Motor Skills 4th Edition </a:t>
            </a:r>
          </a:p>
        </p:txBody>
      </p:sp>
    </p:spTree>
    <p:extLst>
      <p:ext uri="{BB962C8B-B14F-4D97-AF65-F5344CB8AC3E}">
        <p14:creationId xmlns:p14="http://schemas.microsoft.com/office/powerpoint/2010/main" val="384978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2B3B6-5CD3-41AC-407B-3F9F0F274F20}"/>
              </a:ext>
            </a:extLst>
          </p:cNvPr>
          <p:cNvPicPr>
            <a:picLocks noChangeAspect="1"/>
          </p:cNvPicPr>
          <p:nvPr/>
        </p:nvPicPr>
        <p:blipFill>
          <a:blip r:embed="rId2"/>
          <a:stretch>
            <a:fillRect/>
          </a:stretch>
        </p:blipFill>
        <p:spPr>
          <a:xfrm>
            <a:off x="219942" y="176212"/>
            <a:ext cx="5968518" cy="6252297"/>
          </a:xfrm>
          <a:prstGeom prst="rect">
            <a:avLst/>
          </a:prstGeom>
        </p:spPr>
      </p:pic>
      <p:pic>
        <p:nvPicPr>
          <p:cNvPr id="7" name="Picture 6">
            <a:extLst>
              <a:ext uri="{FF2B5EF4-FFF2-40B4-BE49-F238E27FC236}">
                <a16:creationId xmlns:a16="http://schemas.microsoft.com/office/drawing/2014/main" id="{2CA7F887-3F98-EF10-0938-1952254FE238}"/>
              </a:ext>
            </a:extLst>
          </p:cNvPr>
          <p:cNvPicPr>
            <a:picLocks noChangeAspect="1"/>
          </p:cNvPicPr>
          <p:nvPr/>
        </p:nvPicPr>
        <p:blipFill>
          <a:blip r:embed="rId3"/>
          <a:stretch>
            <a:fillRect/>
          </a:stretch>
        </p:blipFill>
        <p:spPr>
          <a:xfrm>
            <a:off x="6223482" y="1217323"/>
            <a:ext cx="5911468" cy="5211186"/>
          </a:xfrm>
          <a:prstGeom prst="rect">
            <a:avLst/>
          </a:prstGeom>
        </p:spPr>
      </p:pic>
    </p:spTree>
    <p:extLst>
      <p:ext uri="{BB962C8B-B14F-4D97-AF65-F5344CB8AC3E}">
        <p14:creationId xmlns:p14="http://schemas.microsoft.com/office/powerpoint/2010/main" val="307370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1FB9-2164-9BD0-A273-62C4AE413C58}"/>
              </a:ext>
            </a:extLst>
          </p:cNvPr>
          <p:cNvSpPr>
            <a:spLocks noGrp="1"/>
          </p:cNvSpPr>
          <p:nvPr>
            <p:ph type="title"/>
          </p:nvPr>
        </p:nvSpPr>
        <p:spPr/>
        <p:txBody>
          <a:bodyPr/>
          <a:lstStyle/>
          <a:p>
            <a:r>
              <a:rPr lang="en-US"/>
              <a:t>Physical Education – Secondary</a:t>
            </a:r>
          </a:p>
        </p:txBody>
      </p:sp>
      <p:sp>
        <p:nvSpPr>
          <p:cNvPr id="3" name="Content Placeholder 2">
            <a:extLst>
              <a:ext uri="{FF2B5EF4-FFF2-40B4-BE49-F238E27FC236}">
                <a16:creationId xmlns:a16="http://schemas.microsoft.com/office/drawing/2014/main" id="{2C0236AF-FE1F-121B-2527-689E6AFEB281}"/>
              </a:ext>
            </a:extLst>
          </p:cNvPr>
          <p:cNvSpPr>
            <a:spLocks noGrp="1"/>
          </p:cNvSpPr>
          <p:nvPr>
            <p:ph idx="1"/>
          </p:nvPr>
        </p:nvSpPr>
        <p:spPr/>
        <p:txBody>
          <a:bodyPr/>
          <a:lstStyle/>
          <a:p>
            <a:r>
              <a:rPr lang="en-US"/>
              <a:t>Step 1 - Choose your grade level(s) , physical literacy skill, and topic(s)</a:t>
            </a:r>
          </a:p>
          <a:p>
            <a:pPr lvl="1">
              <a:buClr>
                <a:srgbClr val="1287C3"/>
              </a:buClr>
            </a:pPr>
            <a:r>
              <a:rPr lang="en-US"/>
              <a:t>8th Grade  Motor Skills- Rhythm and Dance</a:t>
            </a:r>
          </a:p>
          <a:p>
            <a:endParaRPr lang="en-US"/>
          </a:p>
        </p:txBody>
      </p:sp>
    </p:spTree>
    <p:extLst>
      <p:ext uri="{BB962C8B-B14F-4D97-AF65-F5344CB8AC3E}">
        <p14:creationId xmlns:p14="http://schemas.microsoft.com/office/powerpoint/2010/main" val="508976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0EDD-B41F-77BA-F6A0-3BA349AE2F0A}"/>
              </a:ext>
            </a:extLst>
          </p:cNvPr>
          <p:cNvSpPr>
            <a:spLocks noGrp="1"/>
          </p:cNvSpPr>
          <p:nvPr>
            <p:ph type="title"/>
          </p:nvPr>
        </p:nvSpPr>
        <p:spPr/>
        <p:txBody>
          <a:bodyPr/>
          <a:lstStyle/>
          <a:p>
            <a:r>
              <a:rPr lang="en-US"/>
              <a:t>Physical Education- Secondary</a:t>
            </a:r>
          </a:p>
        </p:txBody>
      </p:sp>
      <p:sp>
        <p:nvSpPr>
          <p:cNvPr id="3" name="Content Placeholder 2">
            <a:extLst>
              <a:ext uri="{FF2B5EF4-FFF2-40B4-BE49-F238E27FC236}">
                <a16:creationId xmlns:a16="http://schemas.microsoft.com/office/drawing/2014/main" id="{80F869A0-39FC-4732-788B-188F24F690E0}"/>
              </a:ext>
            </a:extLst>
          </p:cNvPr>
          <p:cNvSpPr>
            <a:spLocks noGrp="1"/>
          </p:cNvSpPr>
          <p:nvPr>
            <p:ph idx="1"/>
          </p:nvPr>
        </p:nvSpPr>
        <p:spPr/>
        <p:txBody>
          <a:bodyPr/>
          <a:lstStyle/>
          <a:p>
            <a:r>
              <a:rPr lang="en-US"/>
              <a:t>Step 2 - Choose your HPED Outcomes</a:t>
            </a:r>
          </a:p>
          <a:p>
            <a:pPr lvl="1"/>
            <a:r>
              <a:rPr lang="en-US"/>
              <a:t>Demonstrates a routine that includes a variety of movement patterns in dance, gymnastics or fitness (e.g., yoga, Zumba) with a partner or small group.</a:t>
            </a:r>
          </a:p>
          <a:p>
            <a:pPr lvl="1">
              <a:buClr>
                <a:srgbClr val="1287C3"/>
              </a:buClr>
            </a:pPr>
            <a:r>
              <a:rPr lang="en-US"/>
              <a:t>Performs a basic folk / square / line- dance sequence to music</a:t>
            </a:r>
          </a:p>
          <a:p>
            <a:pPr marL="457200" lvl="1" indent="0">
              <a:buNone/>
            </a:pPr>
            <a:endParaRPr lang="en-US"/>
          </a:p>
          <a:p>
            <a:endParaRPr lang="en-US"/>
          </a:p>
        </p:txBody>
      </p:sp>
    </p:spTree>
    <p:extLst>
      <p:ext uri="{BB962C8B-B14F-4D97-AF65-F5344CB8AC3E}">
        <p14:creationId xmlns:p14="http://schemas.microsoft.com/office/powerpoint/2010/main" val="3096991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9380-470A-B744-FAE8-E8491EB9F7D1}"/>
              </a:ext>
            </a:extLst>
          </p:cNvPr>
          <p:cNvSpPr>
            <a:spLocks noGrp="1"/>
          </p:cNvSpPr>
          <p:nvPr>
            <p:ph type="title"/>
          </p:nvPr>
        </p:nvSpPr>
        <p:spPr/>
        <p:txBody>
          <a:bodyPr/>
          <a:lstStyle/>
          <a:p>
            <a:r>
              <a:rPr lang="en-US"/>
              <a:t>Physical Education- Secondary</a:t>
            </a:r>
          </a:p>
        </p:txBody>
      </p:sp>
      <p:sp>
        <p:nvSpPr>
          <p:cNvPr id="3" name="Content Placeholder 2">
            <a:extLst>
              <a:ext uri="{FF2B5EF4-FFF2-40B4-BE49-F238E27FC236}">
                <a16:creationId xmlns:a16="http://schemas.microsoft.com/office/drawing/2014/main" id="{120B8A17-1429-4B99-3D05-9122A633135E}"/>
              </a:ext>
            </a:extLst>
          </p:cNvPr>
          <p:cNvSpPr>
            <a:spLocks noGrp="1"/>
          </p:cNvSpPr>
          <p:nvPr>
            <p:ph idx="1"/>
          </p:nvPr>
        </p:nvSpPr>
        <p:spPr/>
        <p:txBody>
          <a:bodyPr/>
          <a:lstStyle/>
          <a:p>
            <a:r>
              <a:rPr lang="en-US"/>
              <a:t>Step 3 Create a prompt/activity</a:t>
            </a:r>
          </a:p>
          <a:p>
            <a:pPr lvl="1"/>
            <a:r>
              <a:rPr lang="en-US"/>
              <a:t>Number Dance: Create a dance using </a:t>
            </a:r>
            <a:r>
              <a:rPr lang="en-US">
                <a:ea typeface="+mn-lt"/>
                <a:cs typeface="+mn-lt"/>
              </a:rPr>
              <a:t>the dance movement associated with your locker number. Show your locker number dance to a classmate. Make each movement 4 counts. Can they figure out your locker number, just by watching you move?</a:t>
            </a:r>
            <a:endParaRPr lang="en-US"/>
          </a:p>
          <a:p>
            <a:pPr marL="457200" lvl="1" indent="0">
              <a:buClr>
                <a:srgbClr val="1287C3"/>
              </a:buClr>
              <a:buNone/>
            </a:pPr>
            <a:endParaRPr lang="en-US"/>
          </a:p>
          <a:p>
            <a:pPr marL="0" indent="0">
              <a:buNone/>
            </a:pPr>
            <a:endParaRPr lang="en-US"/>
          </a:p>
          <a:p>
            <a:endParaRPr lang="en-US"/>
          </a:p>
        </p:txBody>
      </p:sp>
    </p:spTree>
    <p:extLst>
      <p:ext uri="{BB962C8B-B14F-4D97-AF65-F5344CB8AC3E}">
        <p14:creationId xmlns:p14="http://schemas.microsoft.com/office/powerpoint/2010/main" val="2100237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F1F7-1E4E-BAB3-17CE-32DB7BA2C228}"/>
              </a:ext>
            </a:extLst>
          </p:cNvPr>
          <p:cNvSpPr>
            <a:spLocks noGrp="1"/>
          </p:cNvSpPr>
          <p:nvPr>
            <p:ph type="title"/>
          </p:nvPr>
        </p:nvSpPr>
        <p:spPr/>
        <p:txBody>
          <a:bodyPr/>
          <a:lstStyle/>
          <a:p>
            <a:r>
              <a:rPr lang="en-US"/>
              <a:t>What's Your Number</a:t>
            </a:r>
          </a:p>
        </p:txBody>
      </p:sp>
      <p:sp>
        <p:nvSpPr>
          <p:cNvPr id="4" name="TextBox 3">
            <a:extLst>
              <a:ext uri="{FF2B5EF4-FFF2-40B4-BE49-F238E27FC236}">
                <a16:creationId xmlns:a16="http://schemas.microsoft.com/office/drawing/2014/main" id="{012282C5-6E89-1303-22DC-6827860AD082}"/>
              </a:ext>
            </a:extLst>
          </p:cNvPr>
          <p:cNvSpPr txBox="1"/>
          <p:nvPr/>
        </p:nvSpPr>
        <p:spPr>
          <a:xfrm>
            <a:off x="1403231" y="1316967"/>
            <a:ext cx="987436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0000"/>
                </a:solidFill>
                <a:latin typeface="Calibri"/>
                <a:cs typeface="Segoe UI"/>
              </a:rPr>
              <a:t>Locker Number Dance</a:t>
            </a:r>
            <a:r>
              <a:rPr lang="en-US" sz="2400">
                <a:solidFill>
                  <a:srgbClr val="FF0000"/>
                </a:solidFill>
                <a:latin typeface="Calibri"/>
                <a:cs typeface="Segoe UI"/>
              </a:rPr>
              <a:t>​</a:t>
            </a:r>
            <a:br>
              <a:rPr lang="en-US" sz="2400">
                <a:solidFill>
                  <a:srgbClr val="FF0000"/>
                </a:solidFill>
                <a:latin typeface="Calibri"/>
                <a:cs typeface="Segoe UI"/>
              </a:rPr>
            </a:br>
            <a:r>
              <a:rPr lang="en-US" sz="2000">
                <a:solidFill>
                  <a:srgbClr val="FF0000"/>
                </a:solidFill>
                <a:latin typeface="Calibri"/>
                <a:cs typeface="Segoe UI"/>
              </a:rPr>
              <a:t>​</a:t>
            </a:r>
            <a:br>
              <a:rPr lang="en-US" sz="2000">
                <a:solidFill>
                  <a:srgbClr val="FF0000"/>
                </a:solidFill>
                <a:latin typeface="Calibri"/>
                <a:cs typeface="Segoe UI"/>
              </a:rPr>
            </a:br>
            <a:r>
              <a:rPr lang="en-US" sz="2000" b="1">
                <a:solidFill>
                  <a:srgbClr val="FF0000"/>
                </a:solidFill>
                <a:latin typeface="Calibri"/>
                <a:cs typeface="Segoe UI"/>
              </a:rPr>
              <a:t>_____  _____  _____  _____</a:t>
            </a:r>
            <a:r>
              <a:rPr lang="en-US" sz="2000">
                <a:solidFill>
                  <a:srgbClr val="FF0000"/>
                </a:solidFill>
                <a:latin typeface="Calibri"/>
                <a:cs typeface="Segoe UI"/>
              </a:rPr>
              <a:t>​</a:t>
            </a:r>
            <a:br>
              <a:rPr lang="en-US" sz="2000">
                <a:solidFill>
                  <a:srgbClr val="FF0000"/>
                </a:solidFill>
                <a:latin typeface="Calibri"/>
                <a:cs typeface="Segoe UI"/>
              </a:rPr>
            </a:br>
            <a:r>
              <a:rPr lang="en-US" sz="2000">
                <a:solidFill>
                  <a:srgbClr val="FF0000"/>
                </a:solidFill>
                <a:latin typeface="Calibri"/>
                <a:cs typeface="Segoe UI"/>
              </a:rPr>
              <a:t>​</a:t>
            </a:r>
            <a:endParaRPr lang="en-US" sz="2000">
              <a:solidFill>
                <a:srgbClr val="FF0000"/>
              </a:solidFill>
              <a:latin typeface="Calibri"/>
              <a:ea typeface="Calibri"/>
              <a:cs typeface="Segoe UI"/>
            </a:endParaRPr>
          </a:p>
          <a:p>
            <a:pPr algn="ctr"/>
            <a:r>
              <a:rPr lang="en-US" sz="2000">
                <a:solidFill>
                  <a:srgbClr val="FF0000"/>
                </a:solidFill>
                <a:latin typeface="Calibri"/>
                <a:cs typeface="Segoe UI"/>
              </a:rPr>
              <a:t>​</a:t>
            </a:r>
            <a:endParaRPr lang="en-US" sz="2000">
              <a:latin typeface="Calibri"/>
              <a:ea typeface="Calibri"/>
              <a:cs typeface="Segoe UI"/>
            </a:endParaRPr>
          </a:p>
          <a:p>
            <a:pPr marL="228600" indent="-228600">
              <a:buChar char="•"/>
            </a:pPr>
            <a:r>
              <a:rPr lang="en-US" sz="2000">
                <a:latin typeface="Calibri"/>
                <a:cs typeface="Arial"/>
              </a:rPr>
              <a:t> Decode your locker number using the numbered dance moves below. ​</a:t>
            </a:r>
            <a:endParaRPr lang="en-US" sz="2000">
              <a:latin typeface="Calibri"/>
              <a:ea typeface="Calibri"/>
              <a:cs typeface="Arial"/>
            </a:endParaRPr>
          </a:p>
          <a:p>
            <a:pPr marL="228600" indent="-228600">
              <a:buChar char="•"/>
            </a:pPr>
            <a:endParaRPr lang="en-US" sz="2000">
              <a:latin typeface="Calibri"/>
              <a:ea typeface="Calibri"/>
              <a:cs typeface="Segoe UI"/>
            </a:endParaRPr>
          </a:p>
          <a:p>
            <a:pPr marL="228600" indent="-228600">
              <a:buChar char="•"/>
            </a:pPr>
            <a:r>
              <a:rPr lang="en-US" sz="2000">
                <a:latin typeface="Calibri"/>
                <a:cs typeface="Segoe UI"/>
              </a:rPr>
              <a:t>Practice your dance until you are comfortable demonstrating it to others. ​</a:t>
            </a:r>
            <a:endParaRPr lang="en-US" sz="2000">
              <a:latin typeface="Calibri"/>
              <a:ea typeface="Calibri"/>
              <a:cs typeface="Arial"/>
            </a:endParaRPr>
          </a:p>
          <a:p>
            <a:r>
              <a:rPr lang="en-US" sz="2000">
                <a:latin typeface="Calibri"/>
                <a:cs typeface="Segoe UI"/>
              </a:rPr>
              <a:t>​</a:t>
            </a:r>
            <a:endParaRPr lang="en-US" sz="2000">
              <a:latin typeface="Calibri"/>
              <a:ea typeface="Calibri"/>
              <a:cs typeface="Segoe UI"/>
            </a:endParaRPr>
          </a:p>
          <a:p>
            <a:pPr marL="228600" indent="-228600">
              <a:buChar char="•"/>
            </a:pPr>
            <a:r>
              <a:rPr lang="en-US" sz="2000">
                <a:latin typeface="Calibri"/>
                <a:cs typeface="Arial"/>
              </a:rPr>
              <a:t> Show your number dance to a classmate.​</a:t>
            </a:r>
            <a:endParaRPr lang="en-US" sz="2000">
              <a:latin typeface="Calibri"/>
              <a:ea typeface="Calibri"/>
              <a:cs typeface="Arial"/>
            </a:endParaRPr>
          </a:p>
          <a:p>
            <a:pPr marL="228600" indent="-228600">
              <a:buChar char="•"/>
            </a:pPr>
            <a:endParaRPr lang="en-US" sz="2000">
              <a:latin typeface="Calibri"/>
              <a:ea typeface="Calibri"/>
              <a:cs typeface="Segoe UI"/>
            </a:endParaRPr>
          </a:p>
          <a:p>
            <a:pPr marL="228600" indent="-228600">
              <a:buChar char="•"/>
            </a:pPr>
            <a:r>
              <a:rPr lang="en-US" sz="2000">
                <a:latin typeface="Calibri"/>
                <a:cs typeface="Segoe UI"/>
              </a:rPr>
              <a:t>Make each movement 4 counts.​</a:t>
            </a:r>
            <a:endParaRPr lang="en-US" sz="2000">
              <a:latin typeface="Calibri"/>
              <a:ea typeface="Calibri"/>
              <a:cs typeface="Arial"/>
            </a:endParaRPr>
          </a:p>
          <a:p>
            <a:r>
              <a:rPr lang="en-US" sz="2000">
                <a:solidFill>
                  <a:srgbClr val="FF0000"/>
                </a:solidFill>
                <a:latin typeface="Calibri"/>
                <a:cs typeface="Segoe UI"/>
              </a:rPr>
              <a:t>​</a:t>
            </a:r>
            <a:endParaRPr lang="en-US" sz="2000">
              <a:solidFill>
                <a:srgbClr val="FF0000"/>
              </a:solidFill>
              <a:latin typeface="Calibri"/>
              <a:ea typeface="Calibri"/>
              <a:cs typeface="Segoe UI"/>
            </a:endParaRPr>
          </a:p>
          <a:p>
            <a:r>
              <a:rPr lang="en-US" sz="2000" i="1">
                <a:solidFill>
                  <a:srgbClr val="FF0000"/>
                </a:solidFill>
                <a:latin typeface="Calibri"/>
                <a:cs typeface="Segoe UI"/>
              </a:rPr>
              <a:t>  Can they figure out your locker number, just by watching you move?</a:t>
            </a:r>
            <a:endParaRPr lang="en-US" sz="2000" i="1">
              <a:solidFill>
                <a:srgbClr val="FF0000"/>
              </a:solidFill>
              <a:latin typeface="Calibri"/>
              <a:ea typeface="Calibri"/>
              <a:cs typeface="Segoe UI"/>
            </a:endParaRPr>
          </a:p>
        </p:txBody>
      </p:sp>
    </p:spTree>
    <p:extLst>
      <p:ext uri="{BB962C8B-B14F-4D97-AF65-F5344CB8AC3E}">
        <p14:creationId xmlns:p14="http://schemas.microsoft.com/office/powerpoint/2010/main" val="196948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755-E6A6-7CFB-52DB-1CA9D432DECA}"/>
              </a:ext>
            </a:extLst>
          </p:cNvPr>
          <p:cNvSpPr>
            <a:spLocks noGrp="1"/>
          </p:cNvSpPr>
          <p:nvPr>
            <p:ph type="title"/>
          </p:nvPr>
        </p:nvSpPr>
        <p:spPr/>
        <p:txBody>
          <a:bodyPr/>
          <a:lstStyle/>
          <a:p>
            <a:r>
              <a:rPr lang="en-US"/>
              <a:t>Example Dance Movements</a:t>
            </a:r>
          </a:p>
        </p:txBody>
      </p:sp>
      <p:sp>
        <p:nvSpPr>
          <p:cNvPr id="5" name="Google Shape;398;p13">
            <a:extLst>
              <a:ext uri="{FF2B5EF4-FFF2-40B4-BE49-F238E27FC236}">
                <a16:creationId xmlns:a16="http://schemas.microsoft.com/office/drawing/2014/main" id="{618AEDF5-40EA-7612-466E-3DB1D4C01C69}"/>
              </a:ext>
            </a:extLst>
          </p:cNvPr>
          <p:cNvSpPr txBox="1"/>
          <p:nvPr/>
        </p:nvSpPr>
        <p:spPr>
          <a:xfrm>
            <a:off x="1905005" y="1371606"/>
            <a:ext cx="8381999" cy="4952999"/>
          </a:xfrm>
          <a:prstGeom prst="rect">
            <a:avLst/>
          </a:prstGeom>
          <a:noFill/>
          <a:ln w="38100" cap="flat" cmpd="sng">
            <a:solidFill>
              <a:srgbClr val="FF0000"/>
            </a:solidFill>
            <a:prstDash val="solid"/>
            <a:round/>
            <a:headEnd type="none" w="sm" len="sm"/>
            <a:tailEnd type="none" w="sm" len="sm"/>
          </a:ln>
        </p:spPr>
        <p:txBody>
          <a:bodyPr spcFirstLastPara="1" wrap="square" lIns="68575" tIns="34275" rIns="68575" bIns="34275" anchor="b" anchorCtr="0">
            <a:normAutofit/>
          </a:bodyPr>
          <a:lstStyle/>
          <a:p>
            <a:pPr>
              <a:spcBef>
                <a:spcPts val="0"/>
              </a:spcBef>
              <a:spcAft>
                <a:spcPts val="0"/>
              </a:spcAft>
              <a:buClr>
                <a:srgbClr val="DC9E1F"/>
              </a:buClr>
              <a:buSzPts val="1275"/>
            </a:pPr>
            <a:endParaRPr sz="1275">
              <a:solidFill>
                <a:srgbClr val="DC9E1F"/>
              </a:solidFill>
              <a:latin typeface="Arial Narrow"/>
              <a:ea typeface="Arial Narrow"/>
              <a:cs typeface="Arial Narrow"/>
              <a:sym typeface="Arial Narrow"/>
            </a:endParaRPr>
          </a:p>
          <a:p>
            <a:pPr>
              <a:spcBef>
                <a:spcPts val="855"/>
              </a:spcBef>
              <a:spcAft>
                <a:spcPts val="0"/>
              </a:spcAft>
              <a:buClr>
                <a:srgbClr val="DC9E1F"/>
              </a:buClr>
              <a:buSzPts val="1275"/>
            </a:pPr>
            <a:endParaRPr sz="1275">
              <a:solidFill>
                <a:srgbClr val="DC9E1F"/>
              </a:solidFill>
              <a:latin typeface="Arial Narrow"/>
              <a:ea typeface="Arial Narrow"/>
              <a:cs typeface="Arial Narrow"/>
              <a:sym typeface="Arial Narrow"/>
            </a:endParaRPr>
          </a:p>
          <a:p>
            <a:pPr>
              <a:spcBef>
                <a:spcPts val="855"/>
              </a:spcBef>
              <a:spcAft>
                <a:spcPts val="0"/>
              </a:spcAft>
              <a:buClr>
                <a:srgbClr val="DC9E1F"/>
              </a:buClr>
              <a:buSzPts val="1275"/>
            </a:pPr>
            <a:endParaRPr sz="1275">
              <a:solidFill>
                <a:srgbClr val="DC9E1F"/>
              </a:solidFill>
              <a:latin typeface="Arial Narrow"/>
              <a:ea typeface="Arial Narrow"/>
              <a:cs typeface="Arial Narrow"/>
              <a:sym typeface="Arial Narrow"/>
            </a:endParaRPr>
          </a:p>
          <a:p>
            <a:pPr>
              <a:spcBef>
                <a:spcPts val="855"/>
              </a:spcBef>
              <a:spcAft>
                <a:spcPts val="0"/>
              </a:spcAft>
              <a:buClr>
                <a:srgbClr val="DC9E1F"/>
              </a:buClr>
              <a:buSzPts val="1275"/>
            </a:pPr>
            <a:endParaRPr sz="1275">
              <a:solidFill>
                <a:srgbClr val="DC9E1F"/>
              </a:solidFill>
              <a:latin typeface="Arial Narrow"/>
              <a:ea typeface="Arial Narrow"/>
              <a:cs typeface="Arial Narrow"/>
              <a:sym typeface="Arial Narrow"/>
            </a:endParaRPr>
          </a:p>
          <a:p>
            <a:pPr>
              <a:spcBef>
                <a:spcPts val="855"/>
              </a:spcBef>
              <a:spcAft>
                <a:spcPts val="0"/>
              </a:spcAft>
              <a:buClr>
                <a:srgbClr val="DC9E1F"/>
              </a:buClr>
              <a:buSzPts val="1275"/>
            </a:pPr>
            <a:endParaRPr sz="1275">
              <a:solidFill>
                <a:srgbClr val="DC9E1F"/>
              </a:solidFill>
              <a:latin typeface="Arial Narrow"/>
              <a:ea typeface="Arial Narrow"/>
              <a:cs typeface="Arial Narrow"/>
              <a:sym typeface="Arial Narrow"/>
            </a:endParaRPr>
          </a:p>
          <a:p>
            <a:pPr>
              <a:spcBef>
                <a:spcPts val="855"/>
              </a:spcBef>
              <a:spcAft>
                <a:spcPts val="0"/>
              </a:spcAft>
              <a:buClr>
                <a:srgbClr val="DC9E1F"/>
              </a:buClr>
              <a:buSzPts val="1275"/>
            </a:pPr>
            <a:r>
              <a:rPr lang="en-US" sz="1275">
                <a:solidFill>
                  <a:srgbClr val="DC9E1F"/>
                </a:solidFill>
                <a:latin typeface="Arial Narrow"/>
                <a:ea typeface="Arial Narrow"/>
                <a:cs typeface="Arial Narrow"/>
                <a:sym typeface="Arial Narrow"/>
              </a:rPr>
              <a:t>                                       </a:t>
            </a:r>
            <a:endParaRPr sz="1275" b="1">
              <a:solidFill>
                <a:srgbClr val="000000"/>
              </a:solidFill>
              <a:latin typeface="Arial Narrow"/>
              <a:ea typeface="Arial Narrow"/>
              <a:cs typeface="Arial Narrow"/>
              <a:sym typeface="Arial Narrow"/>
            </a:endParaRPr>
          </a:p>
        </p:txBody>
      </p:sp>
      <p:sp>
        <p:nvSpPr>
          <p:cNvPr id="7" name="Google Shape;402;p13">
            <a:extLst>
              <a:ext uri="{FF2B5EF4-FFF2-40B4-BE49-F238E27FC236}">
                <a16:creationId xmlns:a16="http://schemas.microsoft.com/office/drawing/2014/main" id="{1A13B995-9A8C-CACB-A4A9-8718BC11F026}"/>
              </a:ext>
            </a:extLst>
          </p:cNvPr>
          <p:cNvSpPr txBox="1"/>
          <p:nvPr/>
        </p:nvSpPr>
        <p:spPr>
          <a:xfrm>
            <a:off x="2047336" y="1539782"/>
            <a:ext cx="4191000" cy="6093936"/>
          </a:xfrm>
          <a:prstGeom prst="rect">
            <a:avLst/>
          </a:prstGeom>
          <a:noFill/>
          <a:ln>
            <a:noFill/>
          </a:ln>
        </p:spPr>
        <p:txBody>
          <a:bodyPr spcFirstLastPara="1" wrap="square" lIns="91425" tIns="45700" rIns="91425" bIns="45700" anchor="t" anchorCtr="0">
            <a:spAutoFit/>
          </a:bodyPr>
          <a:lstStyle/>
          <a:p>
            <a:pPr>
              <a:spcBef>
                <a:spcPts val="0"/>
              </a:spcBef>
              <a:spcAft>
                <a:spcPts val="0"/>
              </a:spcAft>
            </a:pPr>
            <a:endParaRPr lang="en-US">
              <a:latin typeface="Arial"/>
              <a:ea typeface="Arial"/>
              <a:cs typeface="Arial"/>
            </a:endParaRPr>
          </a:p>
          <a:p>
            <a:pPr>
              <a:spcBef>
                <a:spcPts val="0"/>
              </a:spcBef>
              <a:spcAft>
                <a:spcPts val="0"/>
              </a:spcAft>
            </a:pPr>
            <a:r>
              <a:rPr lang="en-US">
                <a:latin typeface="Arial"/>
                <a:ea typeface="Arial"/>
                <a:cs typeface="Arial"/>
                <a:sym typeface="Arial"/>
              </a:rPr>
              <a:t>0 = step forward left,</a:t>
            </a:r>
            <a:endParaRPr lang="en-US">
              <a:latin typeface="Arial"/>
              <a:ea typeface="Arial"/>
              <a:cs typeface="Arial"/>
            </a:endParaRPr>
          </a:p>
          <a:p>
            <a:r>
              <a:rPr lang="en-US">
                <a:latin typeface="Arial"/>
                <a:ea typeface="Arial"/>
                <a:cs typeface="Arial"/>
                <a:sym typeface="Arial"/>
              </a:rPr>
              <a:t>      step forward right,</a:t>
            </a:r>
            <a:endParaRPr lang="en-US">
              <a:latin typeface="Arial"/>
              <a:ea typeface="Arial"/>
              <a:cs typeface="Arial"/>
            </a:endParaRPr>
          </a:p>
          <a:p>
            <a:r>
              <a:rPr lang="en-US">
                <a:latin typeface="Arial"/>
                <a:ea typeface="Arial"/>
                <a:cs typeface="Arial"/>
                <a:sym typeface="Arial"/>
              </a:rPr>
              <a:t>      step backward left,</a:t>
            </a:r>
            <a:endParaRPr lang="en-US">
              <a:latin typeface="Arial"/>
              <a:ea typeface="Arial"/>
              <a:cs typeface="Arial"/>
            </a:endParaRPr>
          </a:p>
          <a:p>
            <a:r>
              <a:rPr lang="en-US">
                <a:latin typeface="Arial"/>
                <a:ea typeface="Arial"/>
                <a:cs typeface="Arial"/>
                <a:sym typeface="Arial"/>
              </a:rPr>
              <a:t>      step backward right</a:t>
            </a:r>
            <a:endParaRPr lang="en-US">
              <a:latin typeface="Arial"/>
              <a:ea typeface="Arial"/>
              <a:cs typeface="Arial"/>
            </a:endParaRPr>
          </a:p>
          <a:p>
            <a:pPr>
              <a:spcBef>
                <a:spcPts val="0"/>
              </a:spcBef>
              <a:spcAft>
                <a:spcPts val="0"/>
              </a:spcAft>
            </a:pPr>
            <a:endParaRPr lang="en-US" sz="2400">
              <a:latin typeface="Arial"/>
              <a:ea typeface="Arial"/>
              <a:cs typeface="Arial"/>
            </a:endParaRPr>
          </a:p>
          <a:p>
            <a:pPr>
              <a:spcBef>
                <a:spcPts val="0"/>
              </a:spcBef>
              <a:spcAft>
                <a:spcPts val="0"/>
              </a:spcAft>
            </a:pPr>
            <a:r>
              <a:rPr lang="en-US">
                <a:latin typeface="Arial"/>
                <a:ea typeface="Arial"/>
                <a:cs typeface="Arial"/>
                <a:sym typeface="Arial"/>
              </a:rPr>
              <a:t>1 = step, step, kick, kick		</a:t>
            </a:r>
            <a:endParaRPr>
              <a:latin typeface="Arial"/>
              <a:ea typeface="Arial"/>
              <a:cs typeface="Arial"/>
            </a:endParaRPr>
          </a:p>
          <a:p>
            <a:pPr>
              <a:spcBef>
                <a:spcPts val="0"/>
              </a:spcBef>
              <a:spcAft>
                <a:spcPts val="0"/>
              </a:spcAft>
            </a:pPr>
            <a:endParaRPr lang="en-US" sz="2400">
              <a:latin typeface="Arial"/>
              <a:ea typeface="Arial"/>
              <a:cs typeface="Arial"/>
            </a:endParaRPr>
          </a:p>
          <a:p>
            <a:r>
              <a:rPr lang="en-US">
                <a:latin typeface="Arial"/>
                <a:ea typeface="Arial"/>
                <a:cs typeface="Arial"/>
                <a:sym typeface="Arial"/>
              </a:rPr>
              <a:t>2 = punch upward 2 x with right fist, </a:t>
            </a:r>
            <a:endParaRPr lang="en-US">
              <a:latin typeface="Arial"/>
              <a:ea typeface="Arial"/>
              <a:cs typeface="Arial"/>
            </a:endParaRPr>
          </a:p>
          <a:p>
            <a:r>
              <a:rPr lang="en-US">
                <a:latin typeface="Arial"/>
                <a:ea typeface="Arial"/>
                <a:cs typeface="Arial"/>
                <a:sym typeface="Arial"/>
              </a:rPr>
              <a:t>      2 x with left fist</a:t>
            </a:r>
            <a:endParaRPr>
              <a:latin typeface="Arial"/>
              <a:ea typeface="Arial"/>
              <a:cs typeface="Arial"/>
            </a:endParaRPr>
          </a:p>
          <a:p>
            <a:pPr>
              <a:spcBef>
                <a:spcPts val="0"/>
              </a:spcBef>
              <a:spcAft>
                <a:spcPts val="0"/>
              </a:spcAft>
            </a:pPr>
            <a:br>
              <a:rPr lang="en-US" sz="2400">
                <a:latin typeface="Arial"/>
                <a:ea typeface="Arial"/>
                <a:cs typeface="Arial"/>
              </a:rPr>
            </a:br>
            <a:r>
              <a:rPr lang="en-US">
                <a:latin typeface="Arial"/>
                <a:ea typeface="Arial"/>
                <a:cs typeface="Arial"/>
                <a:sym typeface="Arial"/>
              </a:rPr>
              <a:t>3 = grapevine to the right</a:t>
            </a:r>
            <a:endParaRPr>
              <a:latin typeface="Arial"/>
              <a:ea typeface="Arial"/>
              <a:cs typeface="Arial"/>
            </a:endParaRPr>
          </a:p>
          <a:p>
            <a:pPr>
              <a:spcBef>
                <a:spcPts val="0"/>
              </a:spcBef>
              <a:spcAft>
                <a:spcPts val="0"/>
              </a:spcAft>
            </a:pPr>
            <a:br>
              <a:rPr lang="en-US" sz="2400">
                <a:latin typeface="Arial"/>
                <a:ea typeface="Arial"/>
                <a:cs typeface="Arial"/>
              </a:rPr>
            </a:br>
            <a:r>
              <a:rPr lang="en-US">
                <a:latin typeface="Arial"/>
                <a:ea typeface="Arial"/>
                <a:cs typeface="Arial"/>
                <a:sym typeface="Arial"/>
              </a:rPr>
              <a:t>4 = twist down x 4 </a:t>
            </a:r>
            <a:endParaRPr>
              <a:latin typeface="Arial"/>
              <a:ea typeface="Arial"/>
              <a:cs typeface="Arial"/>
              <a:sym typeface="Arial"/>
            </a:endParaRPr>
          </a:p>
          <a:p>
            <a:pPr>
              <a:spcBef>
                <a:spcPts val="0"/>
              </a:spcBef>
              <a:spcAft>
                <a:spcPts val="0"/>
              </a:spcAft>
            </a:pPr>
            <a:br>
              <a:rPr lang="en-US" sz="2400">
                <a:latin typeface="Arial"/>
                <a:ea typeface="Arial"/>
                <a:cs typeface="Arial"/>
              </a:rPr>
            </a:br>
            <a:br>
              <a:rPr lang="en-US">
                <a:latin typeface="Arial"/>
                <a:ea typeface="Arial"/>
                <a:cs typeface="Arial"/>
              </a:rPr>
            </a:br>
            <a:endParaRPr>
              <a:solidFill>
                <a:srgbClr val="44ADF8"/>
              </a:solidFill>
              <a:latin typeface="Arial"/>
              <a:ea typeface="Arial"/>
              <a:cs typeface="Arial"/>
              <a:sym typeface="Arial"/>
            </a:endParaRPr>
          </a:p>
          <a:p>
            <a:pPr>
              <a:spcBef>
                <a:spcPts val="0"/>
              </a:spcBef>
              <a:spcAft>
                <a:spcPts val="0"/>
              </a:spcAft>
            </a:pPr>
            <a:endParaRPr>
              <a:solidFill>
                <a:srgbClr val="44ADF8"/>
              </a:solidFill>
              <a:latin typeface="Arial"/>
              <a:ea typeface="Arial"/>
              <a:cs typeface="Arial"/>
              <a:sym typeface="Arial"/>
            </a:endParaRPr>
          </a:p>
          <a:p>
            <a:pPr>
              <a:spcBef>
                <a:spcPts val="0"/>
              </a:spcBef>
              <a:spcAft>
                <a:spcPts val="0"/>
              </a:spcAft>
            </a:pPr>
            <a:endParaRPr>
              <a:solidFill>
                <a:srgbClr val="44ADF8"/>
              </a:solidFill>
              <a:latin typeface="Arial"/>
              <a:ea typeface="Arial"/>
              <a:cs typeface="Arial"/>
              <a:sym typeface="Arial"/>
            </a:endParaRPr>
          </a:p>
          <a:p>
            <a:pPr>
              <a:spcBef>
                <a:spcPts val="0"/>
              </a:spcBef>
              <a:spcAft>
                <a:spcPts val="0"/>
              </a:spcAft>
            </a:pPr>
            <a:endParaRPr>
              <a:solidFill>
                <a:srgbClr val="44ADF8"/>
              </a:solidFill>
              <a:latin typeface="Arial"/>
              <a:ea typeface="Arial"/>
              <a:cs typeface="Arial"/>
              <a:sym typeface="Arial"/>
            </a:endParaRPr>
          </a:p>
        </p:txBody>
      </p:sp>
      <p:sp>
        <p:nvSpPr>
          <p:cNvPr id="8" name="TextBox 7">
            <a:extLst>
              <a:ext uri="{FF2B5EF4-FFF2-40B4-BE49-F238E27FC236}">
                <a16:creationId xmlns:a16="http://schemas.microsoft.com/office/drawing/2014/main" id="{A45DAB41-5256-51FA-E7CD-33E1DCA76B43}"/>
              </a:ext>
            </a:extLst>
          </p:cNvPr>
          <p:cNvSpPr txBox="1"/>
          <p:nvPr/>
        </p:nvSpPr>
        <p:spPr>
          <a:xfrm>
            <a:off x="6190891" y="1820173"/>
            <a:ext cx="419531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Segoe UI"/>
              </a:rPr>
              <a:t>5 = walk forward x 3,​</a:t>
            </a:r>
          </a:p>
          <a:p>
            <a:r>
              <a:rPr lang="en-US">
                <a:latin typeface="Arial"/>
                <a:cs typeface="Segoe UI"/>
              </a:rPr>
              <a:t>      knee lift on 4</a:t>
            </a:r>
            <a:r>
              <a:rPr lang="en-US" sz="1200" baseline="30000">
                <a:latin typeface="Arial"/>
                <a:cs typeface="Segoe UI"/>
              </a:rPr>
              <a:t>th</a:t>
            </a:r>
            <a:r>
              <a:rPr lang="en-US">
                <a:latin typeface="Arial"/>
                <a:cs typeface="Segoe UI"/>
              </a:rPr>
              <a:t> count            ​</a:t>
            </a:r>
          </a:p>
          <a:p>
            <a:r>
              <a:rPr lang="en-US">
                <a:latin typeface="Arial"/>
                <a:cs typeface="Segoe UI"/>
              </a:rPr>
              <a:t>​</a:t>
            </a:r>
          </a:p>
          <a:p>
            <a:r>
              <a:rPr lang="en-US">
                <a:latin typeface="Arial"/>
                <a:cs typeface="Segoe UI"/>
              </a:rPr>
              <a:t>6 = grapevine to the left​</a:t>
            </a:r>
          </a:p>
          <a:p>
            <a:r>
              <a:rPr lang="en-US">
                <a:latin typeface="Arial"/>
                <a:cs typeface="Segoe UI"/>
              </a:rPr>
              <a:t>​</a:t>
            </a:r>
            <a:br>
              <a:rPr lang="en-US">
                <a:latin typeface="Arial"/>
                <a:cs typeface="Segoe UI"/>
              </a:rPr>
            </a:br>
            <a:r>
              <a:rPr lang="en-US">
                <a:latin typeface="Arial"/>
                <a:cs typeface="Segoe UI"/>
              </a:rPr>
              <a:t>7 = diagonal slide 2 with the right, ​</a:t>
            </a:r>
          </a:p>
          <a:p>
            <a:r>
              <a:rPr lang="en-US">
                <a:latin typeface="Arial"/>
                <a:cs typeface="Segoe UI"/>
              </a:rPr>
              <a:t>      2 times with the left​</a:t>
            </a:r>
          </a:p>
          <a:p>
            <a:r>
              <a:rPr lang="en-US">
                <a:latin typeface="Arial"/>
                <a:cs typeface="Segoe UI"/>
              </a:rPr>
              <a:t>​</a:t>
            </a:r>
            <a:br>
              <a:rPr lang="en-US">
                <a:latin typeface="Arial"/>
                <a:cs typeface="Segoe UI"/>
              </a:rPr>
            </a:br>
            <a:r>
              <a:rPr lang="en-US">
                <a:latin typeface="Arial"/>
                <a:cs typeface="Segoe UI"/>
              </a:rPr>
              <a:t>8 = dab 2 x with right, 2 x with left​</a:t>
            </a:r>
          </a:p>
          <a:p>
            <a:r>
              <a:rPr lang="en-US">
                <a:latin typeface="Arial"/>
                <a:cs typeface="Segoe UI"/>
              </a:rPr>
              <a:t>​</a:t>
            </a:r>
            <a:br>
              <a:rPr lang="en-US">
                <a:latin typeface="Arial"/>
                <a:cs typeface="Segoe UI"/>
              </a:rPr>
            </a:br>
            <a:r>
              <a:rPr lang="en-US">
                <a:latin typeface="Arial"/>
                <a:cs typeface="Segoe UI"/>
              </a:rPr>
              <a:t>9 = ¼ turn jump right then back to front, ​</a:t>
            </a:r>
            <a:br>
              <a:rPr lang="en-US">
                <a:latin typeface="Arial"/>
                <a:cs typeface="Segoe UI"/>
              </a:rPr>
            </a:br>
            <a:r>
              <a:rPr lang="en-US">
                <a:latin typeface="Arial"/>
                <a:cs typeface="Segoe UI"/>
              </a:rPr>
              <a:t>      ¼ turn jump left then back to front​</a:t>
            </a:r>
            <a:br>
              <a:rPr lang="en-US">
                <a:latin typeface="Arial"/>
                <a:cs typeface="Segoe UI"/>
              </a:rPr>
            </a:br>
            <a:r>
              <a:rPr lang="en-US">
                <a:latin typeface="Arial"/>
                <a:cs typeface="Segoe UI"/>
              </a:rPr>
              <a:t>                                              ​</a:t>
            </a:r>
          </a:p>
          <a:p>
            <a:r>
              <a:rPr lang="en-US">
                <a:latin typeface="Arial"/>
                <a:cs typeface="Segoe UI"/>
              </a:rPr>
              <a:t>                                        (Mally, 2017)​</a:t>
            </a:r>
          </a:p>
          <a:p>
            <a:r>
              <a:rPr lang="en-US">
                <a:solidFill>
                  <a:srgbClr val="FFFFFF"/>
                </a:solidFill>
                <a:latin typeface="Rockwell"/>
                <a:cs typeface="Segoe UI"/>
              </a:rPr>
              <a:t>​</a:t>
            </a:r>
          </a:p>
        </p:txBody>
      </p:sp>
    </p:spTree>
    <p:extLst>
      <p:ext uri="{BB962C8B-B14F-4D97-AF65-F5344CB8AC3E}">
        <p14:creationId xmlns:p14="http://schemas.microsoft.com/office/powerpoint/2010/main" val="51323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1B2E-BEC9-4EF9-9B4C-1A244A8E9212}"/>
              </a:ext>
            </a:extLst>
          </p:cNvPr>
          <p:cNvSpPr>
            <a:spLocks noGrp="1"/>
          </p:cNvSpPr>
          <p:nvPr>
            <p:ph type="title"/>
          </p:nvPr>
        </p:nvSpPr>
        <p:spPr/>
        <p:txBody>
          <a:bodyPr/>
          <a:lstStyle/>
          <a:p>
            <a:r>
              <a:rPr lang="en-US"/>
              <a:t>Example Dance Moves</a:t>
            </a:r>
          </a:p>
        </p:txBody>
      </p:sp>
      <p:sp>
        <p:nvSpPr>
          <p:cNvPr id="5" name="Google Shape;409;p14">
            <a:extLst>
              <a:ext uri="{FF2B5EF4-FFF2-40B4-BE49-F238E27FC236}">
                <a16:creationId xmlns:a16="http://schemas.microsoft.com/office/drawing/2014/main" id="{1EA23EEC-BBC6-156B-D3F0-6BB81606C7D9}"/>
              </a:ext>
            </a:extLst>
          </p:cNvPr>
          <p:cNvSpPr txBox="1">
            <a:spLocks/>
          </p:cNvSpPr>
          <p:nvPr/>
        </p:nvSpPr>
        <p:spPr>
          <a:xfrm>
            <a:off x="2362200" y="1676400"/>
            <a:ext cx="7315200" cy="5410200"/>
          </a:xfrm>
          <a:prstGeom prst="rect">
            <a:avLst/>
          </a:prstGeom>
          <a:noFill/>
          <a:ln>
            <a:noFill/>
          </a:ln>
          <a:effectLst>
            <a:outerShdw blurRad="25400">
              <a:srgbClr val="000000">
                <a:alpha val="45882"/>
              </a:srgbClr>
            </a:outerShdw>
          </a:effectLst>
        </p:spPr>
        <p:txBody>
          <a:bodyPr spcFirstLastPara="1" vert="horz" wrap="square" lIns="91425" tIns="45700" rIns="91425" bIns="45700" rtlCol="0" anchor="t" anchorCtr="0">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04800" algn="ctr">
              <a:spcBef>
                <a:spcPts val="0"/>
              </a:spcBef>
              <a:buSzPct val="70000"/>
              <a:buFont typeface="Arial"/>
              <a:buNone/>
            </a:pPr>
            <a:r>
              <a:rPr lang="en-US">
                <a:latin typeface="Calibri"/>
                <a:ea typeface="Arial"/>
                <a:cs typeface="Calibri"/>
                <a:sym typeface="Arial"/>
              </a:rPr>
              <a:t>Locker Number </a:t>
            </a:r>
            <a:r>
              <a:rPr lang="en-US">
                <a:latin typeface="Calibri"/>
                <a:ea typeface="Calibri"/>
                <a:cs typeface="Calibri"/>
              </a:rPr>
              <a:t>Dance</a:t>
            </a:r>
            <a:endParaRPr lang="en-US"/>
          </a:p>
          <a:p>
            <a:pPr marL="342900" indent="-304800" algn="ctr">
              <a:spcBef>
                <a:spcPts val="0"/>
              </a:spcBef>
              <a:buSzPct val="70000"/>
              <a:buFont typeface="Arial"/>
              <a:buNone/>
            </a:pPr>
            <a:endParaRPr lang="en-US">
              <a:solidFill>
                <a:srgbClr val="C00000"/>
              </a:solidFill>
              <a:latin typeface="Calibri" pitchFamily="34" charset="0"/>
              <a:ea typeface="Calibri"/>
              <a:cs typeface="Calibri" pitchFamily="34" charset="0"/>
            </a:endParaRPr>
          </a:p>
          <a:p>
            <a:pPr marL="342900" indent="-304800" algn="ctr">
              <a:spcBef>
                <a:spcPts val="0"/>
              </a:spcBef>
              <a:buSzPct val="70000"/>
              <a:buNone/>
            </a:pPr>
            <a:r>
              <a:rPr lang="en-US" sz="3200" b="1" u="sng">
                <a:solidFill>
                  <a:srgbClr val="C00000"/>
                </a:solidFill>
                <a:latin typeface="Calibri"/>
                <a:ea typeface="Arial"/>
                <a:cs typeface="Calibri"/>
                <a:sym typeface="Arial"/>
              </a:rPr>
              <a:t>1 </a:t>
            </a:r>
            <a:r>
              <a:rPr lang="en-US" sz="3200" b="1">
                <a:solidFill>
                  <a:srgbClr val="C00000"/>
                </a:solidFill>
                <a:latin typeface="Calibri"/>
                <a:ea typeface="Arial"/>
                <a:cs typeface="Calibri"/>
                <a:sym typeface="Arial"/>
              </a:rPr>
              <a:t>   </a:t>
            </a:r>
            <a:r>
              <a:rPr lang="en-US" sz="3200" b="1" u="sng">
                <a:solidFill>
                  <a:srgbClr val="C00000"/>
                </a:solidFill>
                <a:latin typeface="Calibri"/>
                <a:ea typeface="Arial"/>
                <a:cs typeface="Calibri"/>
                <a:sym typeface="Arial"/>
              </a:rPr>
              <a:t> 8 </a:t>
            </a:r>
            <a:r>
              <a:rPr lang="en-US" sz="3200" b="1">
                <a:solidFill>
                  <a:srgbClr val="C00000"/>
                </a:solidFill>
                <a:latin typeface="Calibri"/>
                <a:ea typeface="Arial"/>
                <a:cs typeface="Calibri"/>
                <a:sym typeface="Arial"/>
              </a:rPr>
              <a:t>   </a:t>
            </a:r>
            <a:r>
              <a:rPr lang="en-US" sz="3200" b="1" u="sng">
                <a:solidFill>
                  <a:srgbClr val="C00000"/>
                </a:solidFill>
                <a:latin typeface="Calibri"/>
                <a:ea typeface="Arial"/>
                <a:cs typeface="Calibri"/>
                <a:sym typeface="Arial"/>
              </a:rPr>
              <a:t> 5 </a:t>
            </a:r>
            <a:r>
              <a:rPr lang="en-US" sz="3200" b="1">
                <a:solidFill>
                  <a:srgbClr val="C00000"/>
                </a:solidFill>
                <a:latin typeface="Calibri"/>
                <a:ea typeface="Arial"/>
                <a:cs typeface="Calibri"/>
                <a:sym typeface="Arial"/>
              </a:rPr>
              <a:t>   </a:t>
            </a:r>
            <a:r>
              <a:rPr lang="en-US" sz="3200" b="1" u="sng">
                <a:solidFill>
                  <a:srgbClr val="C00000"/>
                </a:solidFill>
                <a:latin typeface="Calibri"/>
                <a:ea typeface="Arial"/>
                <a:cs typeface="Calibri"/>
                <a:sym typeface="Arial"/>
              </a:rPr>
              <a:t> 2 </a:t>
            </a:r>
            <a:r>
              <a:rPr lang="en-US" sz="3200" b="1">
                <a:solidFill>
                  <a:srgbClr val="C00000"/>
                </a:solidFill>
                <a:latin typeface="Calibri"/>
                <a:ea typeface="Arial"/>
                <a:cs typeface="Calibri"/>
                <a:sym typeface="Arial"/>
              </a:rPr>
              <a:t>        </a:t>
            </a:r>
            <a:br>
              <a:rPr lang="en-US" u="sng">
                <a:solidFill>
                  <a:srgbClr val="C00000"/>
                </a:solidFill>
                <a:latin typeface="Calibri" pitchFamily="34" charset="0"/>
                <a:cs typeface="Calibri" pitchFamily="34" charset="0"/>
              </a:rPr>
            </a:br>
            <a:endParaRPr lang="en-US" u="sng">
              <a:solidFill>
                <a:srgbClr val="C00000"/>
              </a:solidFill>
              <a:latin typeface="Calibri" pitchFamily="34" charset="0"/>
              <a:ea typeface="Calibri"/>
              <a:cs typeface="Calibri" pitchFamily="34" charset="0"/>
            </a:endParaRPr>
          </a:p>
          <a:p>
            <a:pPr marL="342900" indent="-304800" algn="ctr">
              <a:spcBef>
                <a:spcPts val="0"/>
              </a:spcBef>
              <a:buSzPct val="70000"/>
              <a:buFont typeface="Arial"/>
              <a:buNone/>
            </a:pPr>
            <a:r>
              <a:rPr lang="en-US">
                <a:solidFill>
                  <a:srgbClr val="C00000"/>
                </a:solidFill>
                <a:latin typeface="Calibri"/>
                <a:ea typeface="Arial"/>
                <a:cs typeface="Calibri"/>
                <a:sym typeface="Arial"/>
              </a:rPr>
              <a:t>(Using the chart from the previous slide.)</a:t>
            </a:r>
            <a:endParaRPr lang="en-US">
              <a:solidFill>
                <a:srgbClr val="C00000"/>
              </a:solidFill>
              <a:latin typeface="Calibri"/>
              <a:ea typeface="Arial"/>
              <a:cs typeface="Calibri"/>
            </a:endParaRPr>
          </a:p>
          <a:p>
            <a:pPr marL="342900" indent="-304800" algn="ctr">
              <a:spcBef>
                <a:spcPts val="0"/>
              </a:spcBef>
              <a:buSzPct val="70000"/>
              <a:buFont typeface="Arial"/>
              <a:buNone/>
            </a:pPr>
            <a:endParaRPr lang="en-US" sz="900">
              <a:latin typeface="Calibri" pitchFamily="34" charset="0"/>
              <a:ea typeface="Calibri" pitchFamily="34" charset="0"/>
              <a:cs typeface="Calibri" pitchFamily="34" charset="0"/>
            </a:endParaRPr>
          </a:p>
          <a:p>
            <a:pPr marL="342900" indent="-304800" algn="ctr">
              <a:spcBef>
                <a:spcPts val="0"/>
              </a:spcBef>
              <a:buSzPct val="70000"/>
              <a:buFont typeface="Arial"/>
              <a:buNone/>
            </a:pPr>
            <a:endParaRPr lang="en-US">
              <a:latin typeface="Calibri" pitchFamily="34" charset="0"/>
              <a:ea typeface="Calibri" pitchFamily="34" charset="0"/>
              <a:cs typeface="Calibri" pitchFamily="34" charset="0"/>
            </a:endParaRPr>
          </a:p>
          <a:p>
            <a:pPr marL="342900" indent="-304800">
              <a:spcBef>
                <a:spcPts val="1042"/>
              </a:spcBef>
              <a:buSzPct val="70000"/>
              <a:buFont typeface="Arial"/>
              <a:buChar char="◈"/>
            </a:pPr>
            <a:r>
              <a:rPr lang="en-US">
                <a:latin typeface="Calibri"/>
                <a:ea typeface="Arial"/>
                <a:cs typeface="Calibri"/>
                <a:sym typeface="Arial"/>
              </a:rPr>
              <a:t>1 = step, step, kick, kick</a:t>
            </a:r>
            <a:endParaRPr lang="en-US">
              <a:latin typeface="Calibri"/>
              <a:ea typeface="Calibri"/>
              <a:cs typeface="Calibri"/>
            </a:endParaRPr>
          </a:p>
          <a:p>
            <a:pPr marL="342900" indent="-304800">
              <a:spcBef>
                <a:spcPts val="1042"/>
              </a:spcBef>
              <a:buSzPct val="70000"/>
              <a:buFont typeface="Arial"/>
              <a:buChar char="◈"/>
            </a:pPr>
            <a:r>
              <a:rPr lang="en-US">
                <a:latin typeface="Calibri"/>
                <a:ea typeface="Arial"/>
                <a:cs typeface="Calibri"/>
                <a:sym typeface="Arial"/>
              </a:rPr>
              <a:t>8 = dab 2 x with right, 2 x with left</a:t>
            </a:r>
            <a:endParaRPr lang="en-US">
              <a:latin typeface="Calibri"/>
              <a:ea typeface="Calibri"/>
              <a:cs typeface="Calibri"/>
            </a:endParaRPr>
          </a:p>
          <a:p>
            <a:pPr marL="342900" indent="-304800">
              <a:spcBef>
                <a:spcPts val="1042"/>
              </a:spcBef>
              <a:buSzPct val="70000"/>
              <a:buFont typeface="Arial"/>
              <a:buChar char="◈"/>
            </a:pPr>
            <a:r>
              <a:rPr lang="en-US">
                <a:latin typeface="Calibri"/>
                <a:ea typeface="Arial"/>
                <a:cs typeface="Calibri"/>
                <a:sym typeface="Arial"/>
              </a:rPr>
              <a:t>5 = walk forward x 3, knee lift on 4</a:t>
            </a:r>
            <a:r>
              <a:rPr lang="en-US" baseline="30000">
                <a:latin typeface="Calibri"/>
                <a:ea typeface="Arial"/>
                <a:cs typeface="Calibri"/>
                <a:sym typeface="Arial"/>
              </a:rPr>
              <a:t>th</a:t>
            </a:r>
            <a:r>
              <a:rPr lang="en-US">
                <a:latin typeface="Calibri"/>
                <a:ea typeface="Arial"/>
                <a:cs typeface="Calibri"/>
                <a:sym typeface="Arial"/>
              </a:rPr>
              <a:t> count</a:t>
            </a:r>
            <a:endParaRPr lang="en-US">
              <a:latin typeface="Calibri"/>
              <a:ea typeface="Calibri"/>
              <a:cs typeface="Calibri"/>
            </a:endParaRPr>
          </a:p>
          <a:p>
            <a:pPr marL="342900" indent="-304800">
              <a:spcBef>
                <a:spcPts val="1042"/>
              </a:spcBef>
              <a:buSzPct val="70000"/>
              <a:buFont typeface="Arial"/>
              <a:buChar char="◈"/>
            </a:pPr>
            <a:r>
              <a:rPr lang="en-US">
                <a:latin typeface="Calibri"/>
                <a:ea typeface="Arial"/>
                <a:cs typeface="Calibri"/>
                <a:sym typeface="Arial"/>
              </a:rPr>
              <a:t>2 = punch upward 2 x with right fist, 2 x with left fist</a:t>
            </a:r>
            <a:endParaRPr lang="en-US">
              <a:latin typeface="Calibri"/>
              <a:ea typeface="Arial"/>
              <a:cs typeface="Calibri"/>
            </a:endParaRPr>
          </a:p>
          <a:p>
            <a:pPr marL="342900" indent="-304800">
              <a:spcBef>
                <a:spcPts val="1042"/>
              </a:spcBef>
              <a:buSzPct val="70000"/>
              <a:buFont typeface="Arial"/>
              <a:buNone/>
            </a:pPr>
            <a:endParaRPr lang="en-US">
              <a:latin typeface="Calibri" pitchFamily="34" charset="0"/>
              <a:ea typeface="Calibri"/>
              <a:cs typeface="Calibri" pitchFamily="34" charset="0"/>
            </a:endParaRPr>
          </a:p>
          <a:p>
            <a:pPr marL="38100" indent="0">
              <a:spcBef>
                <a:spcPts val="1042"/>
              </a:spcBef>
              <a:buSzPct val="70000"/>
              <a:buFont typeface="Arial"/>
              <a:buNone/>
            </a:pPr>
            <a:r>
              <a:rPr lang="en-US">
                <a:latin typeface="Calibri"/>
                <a:ea typeface="Arial"/>
                <a:cs typeface="Calibri"/>
                <a:sym typeface="Arial"/>
              </a:rPr>
              <a:t>**Each movement is a four count.</a:t>
            </a:r>
            <a:endParaRPr lang="en-US">
              <a:latin typeface="Calibri"/>
              <a:cs typeface="Calibri"/>
            </a:endParaRPr>
          </a:p>
          <a:p>
            <a:pPr marL="38100" indent="0">
              <a:spcBef>
                <a:spcPts val="940"/>
              </a:spcBef>
              <a:buSzPct val="70000"/>
              <a:buFont typeface="Arial"/>
              <a:buNone/>
            </a:pPr>
            <a:br>
              <a:rPr lang="en-US">
                <a:latin typeface="Calibri" pitchFamily="34" charset="0"/>
                <a:cs typeface="Calibri" pitchFamily="34" charset="0"/>
              </a:rPr>
            </a:br>
            <a:endParaRPr lang="en-US">
              <a:latin typeface="Calibri" pitchFamily="34" charset="0"/>
              <a:cs typeface="Calibri" pitchFamily="34" charset="0"/>
            </a:endParaRPr>
          </a:p>
        </p:txBody>
      </p:sp>
    </p:spTree>
    <p:extLst>
      <p:ext uri="{BB962C8B-B14F-4D97-AF65-F5344CB8AC3E}">
        <p14:creationId xmlns:p14="http://schemas.microsoft.com/office/powerpoint/2010/main" val="1643375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843-8DC5-0572-D6DD-C2162D9703FE}"/>
              </a:ext>
            </a:extLst>
          </p:cNvPr>
          <p:cNvSpPr>
            <a:spLocks noGrp="1"/>
          </p:cNvSpPr>
          <p:nvPr>
            <p:ph type="title"/>
          </p:nvPr>
        </p:nvSpPr>
        <p:spPr/>
        <p:txBody>
          <a:bodyPr/>
          <a:lstStyle/>
          <a:p>
            <a:r>
              <a:rPr lang="en-US"/>
              <a:t>Physical Education - Secondary</a:t>
            </a:r>
          </a:p>
        </p:txBody>
      </p:sp>
      <p:sp>
        <p:nvSpPr>
          <p:cNvPr id="3" name="Content Placeholder 2">
            <a:extLst>
              <a:ext uri="{FF2B5EF4-FFF2-40B4-BE49-F238E27FC236}">
                <a16:creationId xmlns:a16="http://schemas.microsoft.com/office/drawing/2014/main" id="{FAFAF2F0-A0CD-8B92-420B-7A88F4ED4D35}"/>
              </a:ext>
            </a:extLst>
          </p:cNvPr>
          <p:cNvSpPr>
            <a:spLocks noGrp="1"/>
          </p:cNvSpPr>
          <p:nvPr>
            <p:ph idx="1"/>
          </p:nvPr>
        </p:nvSpPr>
        <p:spPr>
          <a:xfrm>
            <a:off x="1563442" y="1418106"/>
            <a:ext cx="10018713" cy="1836929"/>
          </a:xfrm>
        </p:spPr>
        <p:txBody>
          <a:bodyPr/>
          <a:lstStyle/>
          <a:p>
            <a:pPr marL="0" indent="0">
              <a:buNone/>
            </a:pPr>
            <a:r>
              <a:rPr lang="en-US"/>
              <a:t>Step 4 - Create a performance task or performance-based assessment</a:t>
            </a:r>
          </a:p>
          <a:p>
            <a:pPr lvl="1"/>
            <a:r>
              <a:rPr lang="en-US"/>
              <a:t>Tick Tock Dance </a:t>
            </a:r>
          </a:p>
          <a:p>
            <a:endParaRPr lang="en-US"/>
          </a:p>
        </p:txBody>
      </p:sp>
      <p:pic>
        <p:nvPicPr>
          <p:cNvPr id="4" name="Online Media 3" title="Can you memorize the emojis?! - Fancy Like dance | Triple Charm #shorts">
            <a:hlinkClick r:id="" action="ppaction://media"/>
            <a:extLst>
              <a:ext uri="{FF2B5EF4-FFF2-40B4-BE49-F238E27FC236}">
                <a16:creationId xmlns:a16="http://schemas.microsoft.com/office/drawing/2014/main" id="{6E699FEE-2F0C-2C04-7796-21ABF7510736}"/>
              </a:ext>
            </a:extLst>
          </p:cNvPr>
          <p:cNvPicPr>
            <a:picLocks noRot="1" noChangeAspect="1"/>
          </p:cNvPicPr>
          <p:nvPr>
            <a:videoFile r:link="rId1"/>
          </p:nvPr>
        </p:nvPicPr>
        <p:blipFill>
          <a:blip r:embed="rId5"/>
          <a:stretch>
            <a:fillRect/>
          </a:stretch>
        </p:blipFill>
        <p:spPr>
          <a:xfrm>
            <a:off x="2459846" y="2676586"/>
            <a:ext cx="2168344" cy="3848338"/>
          </a:xfrm>
          <a:prstGeom prst="rect">
            <a:avLst/>
          </a:prstGeom>
        </p:spPr>
      </p:pic>
      <p:pic>
        <p:nvPicPr>
          <p:cNvPr id="5" name="Online Media 4" title="Abblebee's is still fancy for us #shorts">
            <a:hlinkClick r:id="" action="ppaction://media"/>
            <a:extLst>
              <a:ext uri="{FF2B5EF4-FFF2-40B4-BE49-F238E27FC236}">
                <a16:creationId xmlns:a16="http://schemas.microsoft.com/office/drawing/2014/main" id="{36965A58-AE82-D497-3910-D65C0D1F74B5}"/>
              </a:ext>
            </a:extLst>
          </p:cNvPr>
          <p:cNvPicPr>
            <a:picLocks noRot="1" noChangeAspect="1"/>
          </p:cNvPicPr>
          <p:nvPr>
            <a:videoFile r:link="rId2"/>
          </p:nvPr>
        </p:nvPicPr>
        <p:blipFill>
          <a:blip r:embed="rId6"/>
          <a:stretch>
            <a:fillRect/>
          </a:stretch>
        </p:blipFill>
        <p:spPr>
          <a:xfrm>
            <a:off x="5191544" y="2676585"/>
            <a:ext cx="2168345" cy="3848339"/>
          </a:xfrm>
          <a:prstGeom prst="rect">
            <a:avLst/>
          </a:prstGeom>
        </p:spPr>
      </p:pic>
      <p:pic>
        <p:nvPicPr>
          <p:cNvPr id="6" name="Online Media 5" title="Fancy Like Applebee’s">
            <a:hlinkClick r:id="" action="ppaction://media"/>
            <a:extLst>
              <a:ext uri="{FF2B5EF4-FFF2-40B4-BE49-F238E27FC236}">
                <a16:creationId xmlns:a16="http://schemas.microsoft.com/office/drawing/2014/main" id="{349AB456-A308-7EEA-9576-46728A2FD448}"/>
              </a:ext>
            </a:extLst>
          </p:cNvPr>
          <p:cNvPicPr>
            <a:picLocks noRot="1" noChangeAspect="1"/>
          </p:cNvPicPr>
          <p:nvPr>
            <a:videoFile r:link="rId3"/>
          </p:nvPr>
        </p:nvPicPr>
        <p:blipFill>
          <a:blip r:embed="rId7"/>
          <a:stretch>
            <a:fillRect/>
          </a:stretch>
        </p:blipFill>
        <p:spPr>
          <a:xfrm>
            <a:off x="7923243" y="2748472"/>
            <a:ext cx="2168345" cy="3776452"/>
          </a:xfrm>
          <a:prstGeom prst="rect">
            <a:avLst/>
          </a:prstGeom>
        </p:spPr>
      </p:pic>
    </p:spTree>
    <p:extLst>
      <p:ext uri="{BB962C8B-B14F-4D97-AF65-F5344CB8AC3E}">
        <p14:creationId xmlns:p14="http://schemas.microsoft.com/office/powerpoint/2010/main" val="1011269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D5D-F310-6F29-361B-7BB464538E81}"/>
              </a:ext>
            </a:extLst>
          </p:cNvPr>
          <p:cNvSpPr>
            <a:spLocks noGrp="1"/>
          </p:cNvSpPr>
          <p:nvPr>
            <p:ph type="title"/>
          </p:nvPr>
        </p:nvSpPr>
        <p:spPr/>
        <p:txBody>
          <a:bodyPr/>
          <a:lstStyle/>
          <a:p>
            <a:r>
              <a:rPr lang="en-US"/>
              <a:t>Physical Education - Secondary</a:t>
            </a:r>
          </a:p>
        </p:txBody>
      </p:sp>
      <p:sp>
        <p:nvSpPr>
          <p:cNvPr id="3" name="Content Placeholder 2">
            <a:extLst>
              <a:ext uri="{FF2B5EF4-FFF2-40B4-BE49-F238E27FC236}">
                <a16:creationId xmlns:a16="http://schemas.microsoft.com/office/drawing/2014/main" id="{C13523C6-1D20-CAD6-85FF-B5B24E3A5481}"/>
              </a:ext>
            </a:extLst>
          </p:cNvPr>
          <p:cNvSpPr>
            <a:spLocks noGrp="1"/>
          </p:cNvSpPr>
          <p:nvPr>
            <p:ph idx="1"/>
          </p:nvPr>
        </p:nvSpPr>
        <p:spPr>
          <a:xfrm>
            <a:off x="1563442" y="1194307"/>
            <a:ext cx="10018713" cy="1316129"/>
          </a:xfrm>
        </p:spPr>
        <p:txBody>
          <a:bodyPr/>
          <a:lstStyle/>
          <a:p>
            <a:r>
              <a:rPr lang="en-US"/>
              <a:t>Step 5 - Create a checklist or rubric for assessment</a:t>
            </a:r>
            <a:br>
              <a:rPr lang="en-US"/>
            </a:br>
            <a:r>
              <a:rPr lang="en-US"/>
              <a:t>Example rubric for Performance of Dance &amp; Rhythm (Mally, 2017).</a:t>
            </a:r>
          </a:p>
          <a:p>
            <a:pPr marL="0" indent="0" algn="ctr">
              <a:buNone/>
            </a:pPr>
            <a:endParaRPr lang="en-US"/>
          </a:p>
          <a:p>
            <a:pPr marL="0" indent="0">
              <a:buNone/>
            </a:pPr>
            <a:endParaRPr lang="en-US"/>
          </a:p>
        </p:txBody>
      </p:sp>
      <p:graphicFrame>
        <p:nvGraphicFramePr>
          <p:cNvPr id="6" name="Table 5">
            <a:extLst>
              <a:ext uri="{FF2B5EF4-FFF2-40B4-BE49-F238E27FC236}">
                <a16:creationId xmlns:a16="http://schemas.microsoft.com/office/drawing/2014/main" id="{B8AEEE6B-3D20-2686-1B08-F74A9DED44BD}"/>
              </a:ext>
            </a:extLst>
          </p:cNvPr>
          <p:cNvGraphicFramePr>
            <a:graphicFrameLocks noGrp="1"/>
          </p:cNvGraphicFramePr>
          <p:nvPr>
            <p:extLst>
              <p:ext uri="{D42A27DB-BD31-4B8C-83A1-F6EECF244321}">
                <p14:modId xmlns:p14="http://schemas.microsoft.com/office/powerpoint/2010/main" val="3634319860"/>
              </p:ext>
            </p:extLst>
          </p:nvPr>
        </p:nvGraphicFramePr>
        <p:xfrm>
          <a:off x="2349979" y="1712027"/>
          <a:ext cx="8153400" cy="5056632"/>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697986882"/>
                    </a:ext>
                  </a:extLst>
                </a:gridCol>
                <a:gridCol w="7721600">
                  <a:extLst>
                    <a:ext uri="{9D8B030D-6E8A-4147-A177-3AD203B41FA5}">
                      <a16:colId xmlns:a16="http://schemas.microsoft.com/office/drawing/2014/main" val="2066745923"/>
                    </a:ext>
                  </a:extLst>
                </a:gridCol>
              </a:tblGrid>
              <a:tr h="1045882">
                <a:tc>
                  <a:txBody>
                    <a:bodyPr/>
                    <a:lstStyle/>
                    <a:p>
                      <a:pPr marL="0" marR="0" indent="0" algn="ctr" rtl="0" eaLnBrk="1" fontAlgn="ctr" latinLnBrk="0" hangingPunct="1">
                        <a:spcBef>
                          <a:spcPts val="0"/>
                        </a:spcBef>
                        <a:spcAft>
                          <a:spcPts val="0"/>
                        </a:spcAft>
                      </a:pPr>
                      <a:r>
                        <a:rPr lang="en-US" sz="1600" b="1" i="0" u="none" strike="noStrike" kern="1200">
                          <a:solidFill>
                            <a:srgbClr val="000000"/>
                          </a:solidFill>
                          <a:effectLst/>
                          <a:latin typeface="Calibri"/>
                          <a:cs typeface="Calibri"/>
                        </a:rPr>
                        <a:t>4</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85750" marR="0" indent="-285750" algn="l" rtl="0" eaLnBrk="1" fontAlgn="t" latinLnBrk="0" hangingPunct="1">
                        <a:spcBef>
                          <a:spcPts val="0"/>
                        </a:spcBef>
                        <a:spcAft>
                          <a:spcPts val="0"/>
                        </a:spcAft>
                        <a:buFont typeface="Arial"/>
                        <a:buChar char="•"/>
                      </a:pPr>
                      <a:r>
                        <a:rPr lang="en-US" sz="1600" b="0" i="0" u="none" strike="noStrike" kern="1200">
                          <a:solidFill>
                            <a:srgbClr val="000000"/>
                          </a:solidFill>
                          <a:effectLst/>
                          <a:latin typeface="Calibri"/>
                          <a:ea typeface="Rockwell" panose="02060603020205020403" pitchFamily="18" charset="0"/>
                          <a:cs typeface="Calibri"/>
                        </a:rPr>
                        <a:t>Maintains rhythm throughout the performance.</a:t>
                      </a:r>
                      <a:endParaRPr lang="en-US" sz="1800" b="0" i="0" u="none" strike="noStrike">
                        <a:effectLst/>
                        <a:latin typeface="Calibri"/>
                        <a:cs typeface="Calibri"/>
                      </a:endParaRPr>
                    </a:p>
                    <a:p>
                      <a:pPr marL="285750" marR="0" indent="-285750" algn="l" rtl="0" eaLnBrk="1" fontAlgn="t" latinLnBrk="0" hangingPunct="1">
                        <a:spcBef>
                          <a:spcPts val="0"/>
                        </a:spcBef>
                        <a:spcAft>
                          <a:spcPts val="0"/>
                        </a:spcAft>
                        <a:buFont typeface="Arial"/>
                        <a:buChar char="•"/>
                      </a:pPr>
                      <a:r>
                        <a:rPr lang="en-US" sz="1600" b="0" i="0" u="none" strike="noStrike" kern="1200">
                          <a:solidFill>
                            <a:srgbClr val="000000"/>
                          </a:solidFill>
                          <a:effectLst/>
                          <a:latin typeface="Calibri"/>
                          <a:ea typeface="Rockwell" panose="02060603020205020403" pitchFamily="18" charset="0"/>
                          <a:cs typeface="Calibri"/>
                        </a:rPr>
                        <a:t>Visual focus is forward or at others, with no need to look at feet.</a:t>
                      </a:r>
                      <a:endParaRPr lang="en-US" sz="1800" b="0" i="0" u="none" strike="noStrike">
                        <a:effectLst/>
                        <a:latin typeface="Calibri"/>
                        <a:cs typeface="Calibri"/>
                      </a:endParaRPr>
                    </a:p>
                    <a:p>
                      <a:pPr marL="285750" marR="0" indent="-285750" algn="l" rtl="0" eaLnBrk="1" fontAlgn="t" latinLnBrk="0" hangingPunct="1">
                        <a:spcBef>
                          <a:spcPts val="0"/>
                        </a:spcBef>
                        <a:spcAft>
                          <a:spcPts val="0"/>
                        </a:spcAft>
                        <a:buFont typeface="Arial"/>
                        <a:buChar char="•"/>
                      </a:pPr>
                      <a:r>
                        <a:rPr lang="en-US" sz="1600" b="0" i="0" u="none" strike="noStrike" kern="1200">
                          <a:solidFill>
                            <a:srgbClr val="000000"/>
                          </a:solidFill>
                          <a:effectLst/>
                          <a:latin typeface="Calibri"/>
                          <a:ea typeface="Rockwell" panose="02060603020205020403" pitchFamily="18" charset="0"/>
                          <a:cs typeface="Calibri"/>
                        </a:rPr>
                        <a:t>Consistent movements - coordinated, fluid, balanced shift in weight.</a:t>
                      </a:r>
                      <a:endParaRPr lang="en-US" sz="1800" b="0" i="0" u="none" strike="noStrike">
                        <a:effectLst/>
                        <a:latin typeface="Calibri"/>
                        <a:cs typeface="Calibri"/>
                      </a:endParaRPr>
                    </a:p>
                    <a:p>
                      <a:pPr marL="285750" marR="0" indent="-285750" algn="l" rtl="0" eaLnBrk="1" fontAlgn="t" latinLnBrk="0" hangingPunct="1">
                        <a:spcBef>
                          <a:spcPts val="0"/>
                        </a:spcBef>
                        <a:spcAft>
                          <a:spcPts val="0"/>
                        </a:spcAft>
                        <a:buFont typeface="Arial"/>
                        <a:buChar char="•"/>
                      </a:pPr>
                      <a:r>
                        <a:rPr lang="en-US" sz="1600" b="0" i="0" u="none" strike="noStrike" kern="1200">
                          <a:solidFill>
                            <a:srgbClr val="000000"/>
                          </a:solidFill>
                          <a:effectLst/>
                          <a:latin typeface="Calibri"/>
                          <a:ea typeface="Rockwell" panose="02060603020205020403" pitchFamily="18" charset="0"/>
                          <a:cs typeface="Calibri"/>
                        </a:rPr>
                        <a:t>Adds</a:t>
                      </a:r>
                      <a:r>
                        <a:rPr lang="en-US" sz="1600" b="0" i="0" u="none" strike="noStrike" kern="1200" baseline="0">
                          <a:solidFill>
                            <a:srgbClr val="000000"/>
                          </a:solidFill>
                          <a:effectLst/>
                          <a:latin typeface="Calibri"/>
                          <a:ea typeface="Rockwell" panose="02060603020205020403" pitchFamily="18" charset="0"/>
                          <a:cs typeface="Calibri"/>
                        </a:rPr>
                        <a:t> </a:t>
                      </a:r>
                      <a:r>
                        <a:rPr lang="en-US" sz="1600" b="0" i="0" u="none" strike="noStrike" kern="1200">
                          <a:solidFill>
                            <a:srgbClr val="000000"/>
                          </a:solidFill>
                          <a:effectLst/>
                          <a:latin typeface="Calibri"/>
                          <a:ea typeface="Rockwell" panose="02060603020205020403" pitchFamily="18" charset="0"/>
                          <a:cs typeface="Calibri"/>
                        </a:rPr>
                        <a:t>personal style to the dance.</a:t>
                      </a:r>
                      <a:endParaRPr lang="en-US" sz="1800" b="0" i="0" u="none" strike="noStrike">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AFC"/>
                    </a:solidFill>
                  </a:tcPr>
                </a:tc>
                <a:extLst>
                  <a:ext uri="{0D108BD9-81ED-4DB2-BD59-A6C34878D82A}">
                    <a16:rowId xmlns:a16="http://schemas.microsoft.com/office/drawing/2014/main" val="2565597086"/>
                  </a:ext>
                </a:extLst>
              </a:tr>
              <a:tr h="1284941">
                <a:tc>
                  <a:txBody>
                    <a:bodyPr/>
                    <a:lstStyle/>
                    <a:p>
                      <a:pPr marL="0" marR="0" indent="0" algn="ctr" rtl="0" eaLnBrk="1" fontAlgn="ctr" latinLnBrk="0" hangingPunct="1">
                        <a:spcBef>
                          <a:spcPts val="0"/>
                        </a:spcBef>
                        <a:spcAft>
                          <a:spcPts val="0"/>
                        </a:spcAft>
                      </a:pPr>
                      <a:r>
                        <a:rPr lang="en-US" sz="1600" b="1" i="0" u="none" strike="noStrike" kern="1200">
                          <a:solidFill>
                            <a:srgbClr val="000000"/>
                          </a:solidFill>
                          <a:effectLst/>
                          <a:latin typeface="Calibri"/>
                          <a:cs typeface="Calibri"/>
                        </a:rPr>
                        <a:t>3</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Finds beat and maintains rhythm, </a:t>
                      </a:r>
                      <a:r>
                        <a:rPr lang="en-US" sz="1600" b="0" i="0" u="sng" strike="noStrike" kern="1200">
                          <a:solidFill>
                            <a:srgbClr val="000000"/>
                          </a:solidFill>
                          <a:effectLst/>
                          <a:latin typeface="Calibri"/>
                          <a:ea typeface="Rockwell" panose="02060603020205020403" pitchFamily="18" charset="0"/>
                          <a:cs typeface="Calibri"/>
                        </a:rPr>
                        <a:t>and/or</a:t>
                      </a:r>
                      <a:r>
                        <a:rPr lang="en-US" sz="1600" b="0" i="0" u="none" strike="noStrike" kern="1200">
                          <a:solidFill>
                            <a:srgbClr val="000000"/>
                          </a:solidFill>
                          <a:effectLst/>
                          <a:latin typeface="Calibri"/>
                          <a:ea typeface="Rockwell" panose="02060603020205020403" pitchFamily="18" charset="0"/>
                          <a:cs typeface="Calibri"/>
                        </a:rPr>
                        <a:t> when off-beat, able to self-correct within 16 counts .</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Coordinated, fluid, balanced shift in weight from one movement to another, with very few choppy movements.</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Focus is forward, with few glances downward to check feet.</a:t>
                      </a:r>
                      <a:endParaRPr lang="en-US" sz="1800" b="0" i="0" u="none" strike="noStrike">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0EE"/>
                    </a:solidFill>
                  </a:tcPr>
                </a:tc>
                <a:extLst>
                  <a:ext uri="{0D108BD9-81ED-4DB2-BD59-A6C34878D82A}">
                    <a16:rowId xmlns:a16="http://schemas.microsoft.com/office/drawing/2014/main" val="388507861"/>
                  </a:ext>
                </a:extLst>
              </a:tr>
              <a:tr h="1284941">
                <a:tc>
                  <a:txBody>
                    <a:bodyPr/>
                    <a:lstStyle/>
                    <a:p>
                      <a:pPr marL="0" marR="0" indent="0" algn="ctr" rtl="0" eaLnBrk="1" fontAlgn="ctr" latinLnBrk="0" hangingPunct="1">
                        <a:spcBef>
                          <a:spcPts val="0"/>
                        </a:spcBef>
                        <a:spcAft>
                          <a:spcPts val="0"/>
                        </a:spcAft>
                      </a:pPr>
                      <a:r>
                        <a:rPr lang="en-US" sz="1600" b="1" i="0" u="none" strike="noStrike" kern="1200">
                          <a:solidFill>
                            <a:srgbClr val="000000"/>
                          </a:solidFill>
                          <a:effectLst/>
                          <a:latin typeface="Calibri"/>
                          <a:cs typeface="Calibri"/>
                        </a:rPr>
                        <a:t>2</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Inconsistently moves to the correct beat </a:t>
                      </a:r>
                      <a:r>
                        <a:rPr lang="en-US" sz="1600" b="0" i="0" u="sng" strike="noStrike" kern="1200">
                          <a:solidFill>
                            <a:srgbClr val="000000"/>
                          </a:solidFill>
                          <a:effectLst/>
                          <a:latin typeface="Calibri"/>
                          <a:ea typeface="Rockwell" panose="02060603020205020403" pitchFamily="18" charset="0"/>
                          <a:cs typeface="Calibri"/>
                        </a:rPr>
                        <a:t>and/or</a:t>
                      </a:r>
                      <a:r>
                        <a:rPr lang="en-US" sz="1600" b="0" i="0" u="none" strike="noStrike" kern="1200">
                          <a:solidFill>
                            <a:srgbClr val="000000"/>
                          </a:solidFill>
                          <a:effectLst/>
                          <a:latin typeface="Calibri"/>
                          <a:ea typeface="Rockwell" panose="02060603020205020403" pitchFamily="18" charset="0"/>
                          <a:cs typeface="Calibri"/>
                        </a:rPr>
                        <a:t> when off-beat, able to self-correct but requires more than one full phrase to regain the beat.</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At times, movements appear awkward, off balance, segmented, choppy movement </a:t>
                      </a:r>
                      <a:r>
                        <a:rPr lang="en-US" sz="1600" b="0" i="0" u="sng" strike="noStrike" kern="1200">
                          <a:solidFill>
                            <a:srgbClr val="000000"/>
                          </a:solidFill>
                          <a:effectLst/>
                          <a:latin typeface="Calibri"/>
                          <a:ea typeface="Rockwell" panose="02060603020205020403" pitchFamily="18" charset="0"/>
                          <a:cs typeface="Calibri"/>
                        </a:rPr>
                        <a:t>and/or</a:t>
                      </a:r>
                      <a:r>
                        <a:rPr lang="en-US" sz="1600" b="0" i="0" u="none" strike="noStrike" kern="1200">
                          <a:solidFill>
                            <a:srgbClr val="000000"/>
                          </a:solidFill>
                          <a:effectLst/>
                          <a:latin typeface="Calibri"/>
                          <a:ea typeface="Rockwell" panose="02060603020205020403" pitchFamily="18" charset="0"/>
                          <a:cs typeface="Calibri"/>
                        </a:rPr>
                        <a:t> uses extraneous, unnecessary movements.</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Focus is often downward toward the feet, with minimal, momentary glances upward.</a:t>
                      </a:r>
                      <a:endParaRPr lang="en-US" sz="1800" b="0" i="0" u="none" strike="noStrike">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AFC"/>
                    </a:solidFill>
                  </a:tcPr>
                </a:tc>
                <a:extLst>
                  <a:ext uri="{0D108BD9-81ED-4DB2-BD59-A6C34878D82A}">
                    <a16:rowId xmlns:a16="http://schemas.microsoft.com/office/drawing/2014/main" val="2023811649"/>
                  </a:ext>
                </a:extLst>
              </a:tr>
              <a:tr h="1368552">
                <a:tc>
                  <a:txBody>
                    <a:bodyPr/>
                    <a:lstStyle/>
                    <a:p>
                      <a:pPr marL="0" marR="0" indent="0" algn="ctr" rtl="0" eaLnBrk="1" fontAlgn="ctr" latinLnBrk="0" hangingPunct="1">
                        <a:spcBef>
                          <a:spcPts val="0"/>
                        </a:spcBef>
                        <a:spcAft>
                          <a:spcPts val="0"/>
                        </a:spcAft>
                      </a:pPr>
                      <a:r>
                        <a:rPr lang="en-US" sz="1600" b="1" i="0" u="none" strike="noStrike" kern="1200">
                          <a:solidFill>
                            <a:srgbClr val="000000"/>
                          </a:solidFill>
                          <a:effectLst/>
                          <a:latin typeface="Calibri"/>
                          <a:cs typeface="Calibri"/>
                        </a:rPr>
                        <a:t>1</a:t>
                      </a:r>
                      <a:endParaRPr lang="en-US" sz="1800" b="0" i="0" u="none" strike="noStrike">
                        <a:effectLst/>
                        <a:latin typeface="Calibri"/>
                        <a:cs typeface="Calibri"/>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3210" marR="0" indent="-283210" algn="l" rtl="0" eaLnBrk="1" fontAlgn="t" latinLnBrk="0" hangingPunct="1">
                        <a:spcBef>
                          <a:spcPts val="0"/>
                        </a:spcBef>
                        <a:spcAft>
                          <a:spcPts val="0"/>
                        </a:spcAft>
                        <a:buClr>
                          <a:schemeClr val="dk1"/>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Unable to move to the beat and/or can find it but unable to self-correct.</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Movement consistently appears awkward, stiff, rigid and choppy </a:t>
                      </a:r>
                      <a:r>
                        <a:rPr lang="en-US" sz="1600" b="0" i="0" u="sng" strike="noStrike" kern="1200">
                          <a:solidFill>
                            <a:srgbClr val="000000"/>
                          </a:solidFill>
                          <a:effectLst/>
                          <a:latin typeface="Calibri"/>
                          <a:ea typeface="Rockwell" panose="02060603020205020403" pitchFamily="18" charset="0"/>
                          <a:cs typeface="Calibri"/>
                        </a:rPr>
                        <a:t>and</a:t>
                      </a:r>
                      <a:r>
                        <a:rPr lang="en-US" sz="1600" b="0" i="0" u="none" strike="noStrike" kern="1200">
                          <a:solidFill>
                            <a:srgbClr val="000000"/>
                          </a:solidFill>
                          <a:effectLst/>
                          <a:latin typeface="Calibri"/>
                          <a:ea typeface="Rockwell" panose="02060603020205020403" pitchFamily="18" charset="0"/>
                          <a:cs typeface="Calibri"/>
                        </a:rPr>
                        <a:t> use of extraneous, unnecessary movements, to the point where it negatively impacts enjoyment &amp; willingness to participate.</a:t>
                      </a:r>
                      <a:endParaRPr lang="en-US" sz="1800" b="0" i="0" u="none" strike="noStrike">
                        <a:effectLst/>
                        <a:latin typeface="Calibri"/>
                        <a:cs typeface="Calibri"/>
                      </a:endParaRPr>
                    </a:p>
                    <a:p>
                      <a:pPr marL="283210" marR="0" lvl="0" indent="-283210" algn="l">
                        <a:spcBef>
                          <a:spcPts val="0"/>
                        </a:spcBef>
                        <a:spcAft>
                          <a:spcPts val="0"/>
                        </a:spcAft>
                        <a:buClr>
                          <a:srgbClr val="000000"/>
                        </a:buClr>
                        <a:buSzPts val="1800"/>
                        <a:buFont typeface="Arial" panose="020B0604020202020204" pitchFamily="34" charset="0"/>
                        <a:buChar char="•"/>
                      </a:pPr>
                      <a:r>
                        <a:rPr lang="en-US" sz="1600" b="0" i="0" u="none" strike="noStrike" kern="1200">
                          <a:solidFill>
                            <a:srgbClr val="000000"/>
                          </a:solidFill>
                          <a:effectLst/>
                          <a:latin typeface="Calibri"/>
                          <a:ea typeface="Rockwell" panose="02060603020205020403" pitchFamily="18" charset="0"/>
                          <a:cs typeface="Calibri"/>
                        </a:rPr>
                        <a:t>Looks down at feet almost the entire time.</a:t>
                      </a:r>
                      <a:endParaRPr lang="en-US" sz="1800" b="0" i="0" u="none" strike="noStrike">
                        <a:effectLst/>
                        <a:latin typeface="Calibri"/>
                        <a:cs typeface="Calibri"/>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0EE"/>
                    </a:solidFill>
                  </a:tcPr>
                </a:tc>
                <a:extLst>
                  <a:ext uri="{0D108BD9-81ED-4DB2-BD59-A6C34878D82A}">
                    <a16:rowId xmlns:a16="http://schemas.microsoft.com/office/drawing/2014/main" val="3318533916"/>
                  </a:ext>
                </a:extLst>
              </a:tr>
            </a:tbl>
          </a:graphicData>
        </a:graphic>
      </p:graphicFrame>
    </p:spTree>
    <p:extLst>
      <p:ext uri="{BB962C8B-B14F-4D97-AF65-F5344CB8AC3E}">
        <p14:creationId xmlns:p14="http://schemas.microsoft.com/office/powerpoint/2010/main" val="327214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7F32B-80F4-422C-9B4E-21F79CE8A656}"/>
              </a:ext>
            </a:extLst>
          </p:cNvPr>
          <p:cNvSpPr>
            <a:spLocks noGrp="1"/>
          </p:cNvSpPr>
          <p:nvPr>
            <p:ph type="title"/>
          </p:nvPr>
        </p:nvSpPr>
        <p:spPr>
          <a:xfrm>
            <a:off x="1484311" y="292219"/>
            <a:ext cx="10018713" cy="1162050"/>
          </a:xfrm>
        </p:spPr>
        <p:txBody>
          <a:bodyPr/>
          <a:lstStyle/>
          <a:p>
            <a:r>
              <a:rPr lang="en-US"/>
              <a:t>Health Education Outcomes</a:t>
            </a:r>
          </a:p>
        </p:txBody>
      </p:sp>
      <p:sp>
        <p:nvSpPr>
          <p:cNvPr id="7" name="Text Placeholder 6">
            <a:extLst>
              <a:ext uri="{FF2B5EF4-FFF2-40B4-BE49-F238E27FC236}">
                <a16:creationId xmlns:a16="http://schemas.microsoft.com/office/drawing/2014/main" id="{180582EB-A615-4278-B052-A41FAFEA1F72}"/>
              </a:ext>
            </a:extLst>
          </p:cNvPr>
          <p:cNvSpPr>
            <a:spLocks noGrp="1"/>
          </p:cNvSpPr>
          <p:nvPr>
            <p:ph type="body" sz="quarter" idx="3"/>
          </p:nvPr>
        </p:nvSpPr>
        <p:spPr>
          <a:xfrm>
            <a:off x="6809465" y="1353688"/>
            <a:ext cx="4622537" cy="576262"/>
          </a:xfrm>
        </p:spPr>
        <p:txBody>
          <a:bodyPr/>
          <a:lstStyle/>
          <a:p>
            <a:pPr algn="ctr"/>
            <a:r>
              <a:rPr lang="en-US" sz="2000"/>
              <a:t>9</a:t>
            </a:r>
            <a:r>
              <a:rPr lang="en-US" sz="2000" baseline="30000"/>
              <a:t>th</a:t>
            </a:r>
            <a:r>
              <a:rPr lang="en-US" sz="2000"/>
              <a:t> Grade Nutrition Benchmark</a:t>
            </a:r>
            <a:br>
              <a:rPr lang="en-US" sz="2000"/>
            </a:br>
            <a:r>
              <a:rPr lang="en-US" sz="2000"/>
              <a:t>Analyzing Influences</a:t>
            </a:r>
          </a:p>
        </p:txBody>
      </p:sp>
      <p:sp>
        <p:nvSpPr>
          <p:cNvPr id="5" name="Text Placeholder 4">
            <a:extLst>
              <a:ext uri="{FF2B5EF4-FFF2-40B4-BE49-F238E27FC236}">
                <a16:creationId xmlns:a16="http://schemas.microsoft.com/office/drawing/2014/main" id="{A840AB9B-0116-4C4E-9E2D-F42D1B3F4077}"/>
              </a:ext>
            </a:extLst>
          </p:cNvPr>
          <p:cNvSpPr>
            <a:spLocks noGrp="1"/>
          </p:cNvSpPr>
          <p:nvPr>
            <p:ph type="body" idx="1"/>
          </p:nvPr>
        </p:nvSpPr>
        <p:spPr>
          <a:xfrm>
            <a:off x="1886479" y="1353688"/>
            <a:ext cx="4607188" cy="576262"/>
          </a:xfrm>
        </p:spPr>
        <p:txBody>
          <a:bodyPr/>
          <a:lstStyle/>
          <a:p>
            <a:pPr algn="ctr"/>
            <a:r>
              <a:rPr lang="en-US" sz="2000"/>
              <a:t>8</a:t>
            </a:r>
            <a:r>
              <a:rPr lang="en-US" sz="2000" baseline="30000"/>
              <a:t>th</a:t>
            </a:r>
            <a:r>
              <a:rPr lang="en-US" sz="2000"/>
              <a:t> Grade Nutrition </a:t>
            </a:r>
            <a:br>
              <a:rPr lang="en-US" sz="2000"/>
            </a:br>
            <a:r>
              <a:rPr lang="en-US" sz="2000"/>
              <a:t>Core Concepts &amp; Analyzing Influences</a:t>
            </a:r>
          </a:p>
        </p:txBody>
      </p:sp>
      <p:pic>
        <p:nvPicPr>
          <p:cNvPr id="9" name="Picture 8">
            <a:extLst>
              <a:ext uri="{FF2B5EF4-FFF2-40B4-BE49-F238E27FC236}">
                <a16:creationId xmlns:a16="http://schemas.microsoft.com/office/drawing/2014/main" id="{B2BCEC99-9C0F-D3F0-DB06-03000276636A}"/>
              </a:ext>
            </a:extLst>
          </p:cNvPr>
          <p:cNvPicPr>
            <a:picLocks noChangeAspect="1"/>
          </p:cNvPicPr>
          <p:nvPr/>
        </p:nvPicPr>
        <p:blipFill>
          <a:blip r:embed="rId2"/>
          <a:stretch>
            <a:fillRect/>
          </a:stretch>
        </p:blipFill>
        <p:spPr>
          <a:xfrm>
            <a:off x="1327978" y="2102538"/>
            <a:ext cx="5301318" cy="2532216"/>
          </a:xfrm>
          <a:prstGeom prst="rect">
            <a:avLst/>
          </a:prstGeom>
        </p:spPr>
      </p:pic>
      <p:pic>
        <p:nvPicPr>
          <p:cNvPr id="13" name="Picture 12">
            <a:extLst>
              <a:ext uri="{FF2B5EF4-FFF2-40B4-BE49-F238E27FC236}">
                <a16:creationId xmlns:a16="http://schemas.microsoft.com/office/drawing/2014/main" id="{5DA2EBCA-7AFE-E008-38C3-D4E18925BB9E}"/>
              </a:ext>
            </a:extLst>
          </p:cNvPr>
          <p:cNvPicPr>
            <a:picLocks noChangeAspect="1"/>
          </p:cNvPicPr>
          <p:nvPr/>
        </p:nvPicPr>
        <p:blipFill>
          <a:blip r:embed="rId3"/>
          <a:stretch>
            <a:fillRect/>
          </a:stretch>
        </p:blipFill>
        <p:spPr>
          <a:xfrm>
            <a:off x="6749854" y="2375647"/>
            <a:ext cx="5290500" cy="1586753"/>
          </a:xfrm>
          <a:prstGeom prst="rect">
            <a:avLst/>
          </a:prstGeom>
        </p:spPr>
      </p:pic>
    </p:spTree>
    <p:extLst>
      <p:ext uri="{BB962C8B-B14F-4D97-AF65-F5344CB8AC3E}">
        <p14:creationId xmlns:p14="http://schemas.microsoft.com/office/powerpoint/2010/main" val="302732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0A7F8-3181-DBD9-2484-772747191AE3}"/>
              </a:ext>
            </a:extLst>
          </p:cNvPr>
          <p:cNvPicPr>
            <a:picLocks noChangeAspect="1"/>
          </p:cNvPicPr>
          <p:nvPr/>
        </p:nvPicPr>
        <p:blipFill>
          <a:blip r:embed="rId2"/>
          <a:stretch>
            <a:fillRect/>
          </a:stretch>
        </p:blipFill>
        <p:spPr>
          <a:xfrm>
            <a:off x="115378" y="28575"/>
            <a:ext cx="6063749" cy="6567535"/>
          </a:xfrm>
          <a:prstGeom prst="rect">
            <a:avLst/>
          </a:prstGeom>
        </p:spPr>
      </p:pic>
      <p:pic>
        <p:nvPicPr>
          <p:cNvPr id="5" name="Picture 4">
            <a:extLst>
              <a:ext uri="{FF2B5EF4-FFF2-40B4-BE49-F238E27FC236}">
                <a16:creationId xmlns:a16="http://schemas.microsoft.com/office/drawing/2014/main" id="{3D118D59-61D0-12D3-604B-C75C221F9DFB}"/>
              </a:ext>
            </a:extLst>
          </p:cNvPr>
          <p:cNvPicPr>
            <a:picLocks noChangeAspect="1"/>
          </p:cNvPicPr>
          <p:nvPr/>
        </p:nvPicPr>
        <p:blipFill>
          <a:blip r:embed="rId3"/>
          <a:stretch>
            <a:fillRect/>
          </a:stretch>
        </p:blipFill>
        <p:spPr>
          <a:xfrm>
            <a:off x="6323497" y="1371600"/>
            <a:ext cx="5868503" cy="5224510"/>
          </a:xfrm>
          <a:prstGeom prst="rect">
            <a:avLst/>
          </a:prstGeom>
        </p:spPr>
      </p:pic>
    </p:spTree>
    <p:extLst>
      <p:ext uri="{BB962C8B-B14F-4D97-AF65-F5344CB8AC3E}">
        <p14:creationId xmlns:p14="http://schemas.microsoft.com/office/powerpoint/2010/main" val="1536105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93D3-4F9B-44C3-80AA-8B56830148F6}"/>
              </a:ext>
            </a:extLst>
          </p:cNvPr>
          <p:cNvSpPr>
            <a:spLocks noGrp="1"/>
          </p:cNvSpPr>
          <p:nvPr>
            <p:ph type="title"/>
          </p:nvPr>
        </p:nvSpPr>
        <p:spPr/>
        <p:txBody>
          <a:bodyPr>
            <a:noAutofit/>
          </a:bodyPr>
          <a:lstStyle/>
          <a:p>
            <a:r>
              <a:rPr lang="en-US" sz="3200"/>
              <a:t> Contact Information</a:t>
            </a:r>
          </a:p>
        </p:txBody>
      </p:sp>
      <p:graphicFrame>
        <p:nvGraphicFramePr>
          <p:cNvPr id="4" name="Table 4">
            <a:extLst>
              <a:ext uri="{FF2B5EF4-FFF2-40B4-BE49-F238E27FC236}">
                <a16:creationId xmlns:a16="http://schemas.microsoft.com/office/drawing/2014/main" id="{DB2D7D4F-2A49-D228-561C-231F20E0F3BE}"/>
              </a:ext>
            </a:extLst>
          </p:cNvPr>
          <p:cNvGraphicFramePr>
            <a:graphicFrameLocks noGrp="1"/>
          </p:cNvGraphicFramePr>
          <p:nvPr>
            <p:ph idx="1"/>
            <p:extLst>
              <p:ext uri="{D42A27DB-BD31-4B8C-83A1-F6EECF244321}">
                <p14:modId xmlns:p14="http://schemas.microsoft.com/office/powerpoint/2010/main" val="3949222421"/>
              </p:ext>
            </p:extLst>
          </p:nvPr>
        </p:nvGraphicFramePr>
        <p:xfrm>
          <a:off x="3144951" y="1772433"/>
          <a:ext cx="5009356" cy="4114800"/>
        </p:xfrm>
        <a:graphic>
          <a:graphicData uri="http://schemas.openxmlformats.org/drawingml/2006/table">
            <a:tbl>
              <a:tblPr firstRow="1" bandRow="1">
                <a:tableStyleId>{2D5ABB26-0587-4C30-8999-92F81FD0307C}</a:tableStyleId>
              </a:tblPr>
              <a:tblGrid>
                <a:gridCol w="5009356">
                  <a:extLst>
                    <a:ext uri="{9D8B030D-6E8A-4147-A177-3AD203B41FA5}">
                      <a16:colId xmlns:a16="http://schemas.microsoft.com/office/drawing/2014/main" val="347561751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mn-lt"/>
                          <a:ea typeface="+mn-ea"/>
                          <a:cs typeface="+mn-cs"/>
                        </a:rPr>
                        <a:t>Dr. Jennifer Rudella</a:t>
                      </a:r>
                    </a:p>
                    <a:p>
                      <a:r>
                        <a:rPr lang="en-US"/>
                        <a:t>Associate Professor</a:t>
                      </a:r>
                    </a:p>
                    <a:p>
                      <a:r>
                        <a:rPr lang="en-US"/>
                        <a:t>Lock Haven University</a:t>
                      </a:r>
                    </a:p>
                    <a:p>
                      <a:r>
                        <a:rPr lang="en-US">
                          <a:hlinkClick r:id="rId2"/>
                        </a:rPr>
                        <a:t>jlr1147@lockhaven.edu</a:t>
                      </a:r>
                      <a:r>
                        <a:rPr lang="en-US"/>
                        <a:t> </a:t>
                      </a:r>
                    </a:p>
                    <a:p>
                      <a:pPr lvl="0">
                        <a:buNone/>
                      </a:pPr>
                      <a:endParaRPr lang="en-US"/>
                    </a:p>
                  </a:txBody>
                  <a:tcPr/>
                </a:tc>
                <a:extLst>
                  <a:ext uri="{0D108BD9-81ED-4DB2-BD59-A6C34878D82A}">
                    <a16:rowId xmlns:a16="http://schemas.microsoft.com/office/drawing/2014/main" val="554897818"/>
                  </a:ext>
                </a:extLst>
              </a:tr>
              <a:tr h="741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mn-lt"/>
                          <a:ea typeface="+mn-ea"/>
                          <a:cs typeface="+mn-cs"/>
                        </a:rPr>
                        <a:t>Dr. Jennifer Butz</a:t>
                      </a:r>
                    </a:p>
                    <a:p>
                      <a:pPr marL="0" marR="0" lvl="0" indent="0" algn="l" rtl="0" eaLnBrk="1" fontAlgn="auto" latinLnBrk="0" hangingPunct="1">
                        <a:lnSpc>
                          <a:spcPct val="100000"/>
                        </a:lnSpc>
                        <a:spcBef>
                          <a:spcPts val="0"/>
                        </a:spcBef>
                        <a:spcAft>
                          <a:spcPts val="0"/>
                        </a:spcAft>
                        <a:buClrTx/>
                        <a:buSzTx/>
                        <a:buFontTx/>
                        <a:buNone/>
                      </a:pPr>
                      <a:r>
                        <a:rPr lang="en-US" sz="1800" kern="1200">
                          <a:solidFill>
                            <a:schemeClr val="tx1"/>
                          </a:solidFill>
                          <a:effectLst/>
                          <a:latin typeface="+mn-lt"/>
                          <a:ea typeface="+mn-ea"/>
                          <a:cs typeface="+mn-cs"/>
                        </a:rPr>
                        <a:t>Elementary Health &amp; Physical Education Teacher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Northern Lehigh School District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hlinkClick r:id="rId3"/>
                        </a:rPr>
                        <a:t>jbutz@nlsd.org</a:t>
                      </a:r>
                      <a:r>
                        <a:rPr lang="en-US" sz="1800" kern="1200">
                          <a:solidFill>
                            <a:schemeClr val="tx1"/>
                          </a:solidFill>
                          <a:effectLst/>
                          <a:latin typeface="+mn-lt"/>
                          <a:ea typeface="+mn-ea"/>
                          <a:cs typeface="+mn-cs"/>
                        </a:rPr>
                        <a:t> </a:t>
                      </a:r>
                    </a:p>
                    <a:p>
                      <a:pPr marL="0" marR="0" lvl="0" indent="0" algn="l">
                        <a:lnSpc>
                          <a:spcPct val="100000"/>
                        </a:lnSpc>
                        <a:spcBef>
                          <a:spcPts val="0"/>
                        </a:spcBef>
                        <a:spcAft>
                          <a:spcPts val="0"/>
                        </a:spcAft>
                        <a:buClrTx/>
                        <a:buSzTx/>
                        <a:buFontTx/>
                        <a:buNone/>
                      </a:pPr>
                      <a:endParaRPr lang="en-US" sz="1800" kern="1200">
                        <a:solidFill>
                          <a:schemeClr val="tx1"/>
                        </a:solidFill>
                        <a:effectLst/>
                        <a:latin typeface="+mn-lt"/>
                        <a:ea typeface="+mn-ea"/>
                        <a:cs typeface="+mn-cs"/>
                      </a:endParaRPr>
                    </a:p>
                  </a:txBody>
                  <a:tcPr/>
                </a:tc>
                <a:extLst>
                  <a:ext uri="{0D108BD9-81ED-4DB2-BD59-A6C34878D82A}">
                    <a16:rowId xmlns:a16="http://schemas.microsoft.com/office/drawing/2014/main" val="1563414844"/>
                  </a:ext>
                </a:extLst>
              </a:tr>
              <a:tr h="741679">
                <a:tc>
                  <a:txBody>
                    <a:bodyPr/>
                    <a:lstStyle/>
                    <a:p>
                      <a:pPr marL="0" marR="0" lvl="0" indent="0" algn="l">
                        <a:lnSpc>
                          <a:spcPct val="100000"/>
                        </a:lnSpc>
                        <a:spcBef>
                          <a:spcPts val="0"/>
                        </a:spcBef>
                        <a:spcAft>
                          <a:spcPts val="0"/>
                        </a:spcAft>
                        <a:buNone/>
                      </a:pPr>
                      <a:r>
                        <a:rPr lang="en-US" sz="1800" b="1" i="0" u="none" strike="noStrike" kern="1200" noProof="0">
                          <a:solidFill>
                            <a:schemeClr val="tx1"/>
                          </a:solidFill>
                          <a:effectLst/>
                          <a:latin typeface="Corbel"/>
                        </a:rPr>
                        <a:t>Nick Slotterback</a:t>
                      </a:r>
                      <a:endParaRPr lang="en-US" sz="1800" b="0" i="0" u="none" strike="noStrike" kern="1200" noProof="0">
                        <a:solidFill>
                          <a:srgbClr val="000000"/>
                        </a:solidFill>
                        <a:effectLst/>
                        <a:latin typeface="Corbel"/>
                      </a:endParaRPr>
                    </a:p>
                    <a:p>
                      <a:pPr marL="0" marR="0" lvl="0" indent="0" algn="l">
                        <a:lnSpc>
                          <a:spcPct val="100000"/>
                        </a:lnSpc>
                        <a:spcBef>
                          <a:spcPts val="0"/>
                        </a:spcBef>
                        <a:spcAft>
                          <a:spcPts val="0"/>
                        </a:spcAft>
                        <a:buNone/>
                      </a:pPr>
                      <a:r>
                        <a:rPr lang="en-US" sz="1800" b="0" i="0" u="none" strike="noStrike" kern="1200" noProof="0">
                          <a:solidFill>
                            <a:schemeClr val="tx1"/>
                          </a:solidFill>
                          <a:effectLst/>
                          <a:latin typeface="Corbel"/>
                        </a:rPr>
                        <a:t>Pennsylvania Department of Education</a:t>
                      </a:r>
                      <a:endParaRPr lang="en-US" sz="1800" b="0" i="0" u="none" strike="noStrike" kern="1200" noProof="0">
                        <a:solidFill>
                          <a:srgbClr val="000000"/>
                        </a:solidFill>
                        <a:effectLst/>
                        <a:latin typeface="Corbel"/>
                      </a:endParaRPr>
                    </a:p>
                    <a:p>
                      <a:pPr marL="0" marR="0" lvl="0" indent="0" algn="l">
                        <a:lnSpc>
                          <a:spcPct val="100000"/>
                        </a:lnSpc>
                        <a:spcBef>
                          <a:spcPts val="0"/>
                        </a:spcBef>
                        <a:spcAft>
                          <a:spcPts val="0"/>
                        </a:spcAft>
                        <a:buNone/>
                      </a:pPr>
                      <a:r>
                        <a:rPr lang="en-US" sz="1800" b="0" i="0" u="none" strike="noStrike" kern="1200" noProof="0">
                          <a:solidFill>
                            <a:schemeClr val="tx1"/>
                          </a:solidFill>
                          <a:effectLst/>
                          <a:latin typeface="Corbel"/>
                        </a:rPr>
                        <a:t>Health and Physical Education Advisor</a:t>
                      </a:r>
                      <a:endParaRPr lang="en-US" sz="1800" b="0" i="0" u="none" strike="noStrike" kern="1200" noProof="0">
                        <a:solidFill>
                          <a:srgbClr val="000000"/>
                        </a:solidFill>
                        <a:effectLst/>
                        <a:latin typeface="Corbel"/>
                      </a:endParaRPr>
                    </a:p>
                    <a:p>
                      <a:pPr marL="0" marR="0" lvl="0" indent="0" algn="l" defTabSz="457200">
                        <a:lnSpc>
                          <a:spcPct val="100000"/>
                        </a:lnSpc>
                        <a:spcBef>
                          <a:spcPts val="0"/>
                        </a:spcBef>
                        <a:spcAft>
                          <a:spcPts val="0"/>
                        </a:spcAft>
                        <a:buNone/>
                        <a:tabLst/>
                        <a:defRPr/>
                      </a:pPr>
                      <a:r>
                        <a:rPr lang="en-US" sz="1800" b="1" i="0" u="sng" strike="noStrike" kern="1200" noProof="0">
                          <a:solidFill>
                            <a:schemeClr val="tx1"/>
                          </a:solidFill>
                          <a:effectLst/>
                          <a:latin typeface="Corbel"/>
                          <a:hlinkClick r:id="rId4"/>
                        </a:rPr>
                        <a:t>nslotterba@pa.gov</a:t>
                      </a:r>
                      <a:endParaRPr lang="en-US"/>
                    </a:p>
                  </a:txBody>
                  <a:tcPr/>
                </a:tc>
                <a:extLst>
                  <a:ext uri="{0D108BD9-81ED-4DB2-BD59-A6C34878D82A}">
                    <a16:rowId xmlns:a16="http://schemas.microsoft.com/office/drawing/2014/main" val="808400794"/>
                  </a:ext>
                </a:extLst>
              </a:tr>
            </a:tbl>
          </a:graphicData>
        </a:graphic>
      </p:graphicFrame>
    </p:spTree>
    <p:extLst>
      <p:ext uri="{BB962C8B-B14F-4D97-AF65-F5344CB8AC3E}">
        <p14:creationId xmlns:p14="http://schemas.microsoft.com/office/powerpoint/2010/main" val="186977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486A-8520-40F3-8090-48BEC03D9ECF}"/>
              </a:ext>
            </a:extLst>
          </p:cNvPr>
          <p:cNvSpPr>
            <a:spLocks noGrp="1"/>
          </p:cNvSpPr>
          <p:nvPr>
            <p:ph type="title"/>
          </p:nvPr>
        </p:nvSpPr>
        <p:spPr>
          <a:xfrm>
            <a:off x="1474848" y="55753"/>
            <a:ext cx="9242304" cy="984603"/>
          </a:xfrm>
        </p:spPr>
        <p:txBody>
          <a:bodyPr/>
          <a:lstStyle/>
          <a:p>
            <a:r>
              <a:rPr lang="en-US"/>
              <a:t>Physical Education Outcomes</a:t>
            </a:r>
          </a:p>
        </p:txBody>
      </p:sp>
      <p:sp>
        <p:nvSpPr>
          <p:cNvPr id="3" name="Content Placeholder 2">
            <a:extLst>
              <a:ext uri="{FF2B5EF4-FFF2-40B4-BE49-F238E27FC236}">
                <a16:creationId xmlns:a16="http://schemas.microsoft.com/office/drawing/2014/main" id="{2727840F-C0D9-4A3A-AE04-ADB76E919F0C}"/>
              </a:ext>
            </a:extLst>
          </p:cNvPr>
          <p:cNvSpPr>
            <a:spLocks noGrp="1"/>
          </p:cNvSpPr>
          <p:nvPr>
            <p:ph idx="1"/>
          </p:nvPr>
        </p:nvSpPr>
        <p:spPr>
          <a:xfrm>
            <a:off x="1257300" y="1438275"/>
            <a:ext cx="3935187" cy="5011511"/>
          </a:xfrm>
        </p:spPr>
        <p:txBody>
          <a:bodyPr>
            <a:normAutofit/>
          </a:bodyPr>
          <a:lstStyle/>
          <a:p>
            <a:r>
              <a:rPr lang="en-US"/>
              <a:t>Gray – Physical Literacy Component</a:t>
            </a:r>
          </a:p>
          <a:p>
            <a:r>
              <a:rPr lang="en-US"/>
              <a:t>Purple Box- Grade Level</a:t>
            </a:r>
          </a:p>
          <a:p>
            <a:r>
              <a:rPr lang="en-US"/>
              <a:t>Rainbow Color (Left Side)</a:t>
            </a:r>
          </a:p>
          <a:p>
            <a:pPr lvl="1"/>
            <a:r>
              <a:rPr lang="en-US" b="1"/>
              <a:t>Topics in Bold</a:t>
            </a:r>
          </a:p>
          <a:p>
            <a:pPr lvl="1"/>
            <a:r>
              <a:rPr lang="en-US"/>
              <a:t>Skills-Follow topics in Physical Literacy Skill #1 Motor Skills only in grades K-6.</a:t>
            </a:r>
          </a:p>
          <a:p>
            <a:r>
              <a:rPr lang="en-US"/>
              <a:t>White - Outcomes</a:t>
            </a:r>
          </a:p>
          <a:p>
            <a:pPr marL="0" indent="0">
              <a:buNone/>
            </a:pPr>
            <a:endParaRPr lang="en-US"/>
          </a:p>
        </p:txBody>
      </p:sp>
      <p:pic>
        <p:nvPicPr>
          <p:cNvPr id="5" name="Picture 4">
            <a:extLst>
              <a:ext uri="{FF2B5EF4-FFF2-40B4-BE49-F238E27FC236}">
                <a16:creationId xmlns:a16="http://schemas.microsoft.com/office/drawing/2014/main" id="{33FBB9FB-B102-D41F-FC05-017EE06ACA74}"/>
              </a:ext>
            </a:extLst>
          </p:cNvPr>
          <p:cNvPicPr>
            <a:picLocks noChangeAspect="1"/>
          </p:cNvPicPr>
          <p:nvPr/>
        </p:nvPicPr>
        <p:blipFill>
          <a:blip r:embed="rId2"/>
          <a:stretch>
            <a:fillRect/>
          </a:stretch>
        </p:blipFill>
        <p:spPr>
          <a:xfrm>
            <a:off x="5322608" y="1438275"/>
            <a:ext cx="6429838" cy="4950094"/>
          </a:xfrm>
          <a:prstGeom prst="rect">
            <a:avLst/>
          </a:prstGeom>
        </p:spPr>
      </p:pic>
    </p:spTree>
    <p:extLst>
      <p:ext uri="{BB962C8B-B14F-4D97-AF65-F5344CB8AC3E}">
        <p14:creationId xmlns:p14="http://schemas.microsoft.com/office/powerpoint/2010/main" val="253592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FEAA-7AF3-4BAE-BE11-0CAC3134F327}"/>
              </a:ext>
            </a:extLst>
          </p:cNvPr>
          <p:cNvSpPr>
            <a:spLocks noGrp="1"/>
          </p:cNvSpPr>
          <p:nvPr>
            <p:ph type="title"/>
          </p:nvPr>
        </p:nvSpPr>
        <p:spPr>
          <a:xfrm>
            <a:off x="1474848" y="58511"/>
            <a:ext cx="9242304" cy="984603"/>
          </a:xfrm>
        </p:spPr>
        <p:txBody>
          <a:bodyPr/>
          <a:lstStyle/>
          <a:p>
            <a:r>
              <a:rPr lang="en-US"/>
              <a:t>Physical Education Outcomes</a:t>
            </a:r>
          </a:p>
        </p:txBody>
      </p:sp>
      <p:pic>
        <p:nvPicPr>
          <p:cNvPr id="5" name="Picture 4">
            <a:extLst>
              <a:ext uri="{FF2B5EF4-FFF2-40B4-BE49-F238E27FC236}">
                <a16:creationId xmlns:a16="http://schemas.microsoft.com/office/drawing/2014/main" id="{86FE98EF-B9B4-9903-021D-976CDC5DC69D}"/>
              </a:ext>
            </a:extLst>
          </p:cNvPr>
          <p:cNvPicPr>
            <a:picLocks noChangeAspect="1"/>
          </p:cNvPicPr>
          <p:nvPr/>
        </p:nvPicPr>
        <p:blipFill>
          <a:blip r:embed="rId2"/>
          <a:stretch>
            <a:fillRect/>
          </a:stretch>
        </p:blipFill>
        <p:spPr>
          <a:xfrm>
            <a:off x="1474848" y="1391257"/>
            <a:ext cx="10581836" cy="4075485"/>
          </a:xfrm>
          <a:prstGeom prst="rect">
            <a:avLst/>
          </a:prstGeom>
        </p:spPr>
      </p:pic>
    </p:spTree>
    <p:extLst>
      <p:ext uri="{BB962C8B-B14F-4D97-AF65-F5344CB8AC3E}">
        <p14:creationId xmlns:p14="http://schemas.microsoft.com/office/powerpoint/2010/main" val="76398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00AF-5082-AEEF-8413-5B263979163B}"/>
              </a:ext>
            </a:extLst>
          </p:cNvPr>
          <p:cNvSpPr>
            <a:spLocks noGrp="1"/>
          </p:cNvSpPr>
          <p:nvPr>
            <p:ph type="title"/>
          </p:nvPr>
        </p:nvSpPr>
        <p:spPr/>
        <p:txBody>
          <a:bodyPr/>
          <a:lstStyle/>
          <a:p>
            <a:r>
              <a:rPr lang="en-US"/>
              <a:t>Examples</a:t>
            </a:r>
          </a:p>
        </p:txBody>
      </p:sp>
      <p:sp>
        <p:nvSpPr>
          <p:cNvPr id="3" name="Content Placeholder 2">
            <a:extLst>
              <a:ext uri="{FF2B5EF4-FFF2-40B4-BE49-F238E27FC236}">
                <a16:creationId xmlns:a16="http://schemas.microsoft.com/office/drawing/2014/main" id="{C37B5300-56DF-A02B-2CCE-1076752F12A9}"/>
              </a:ext>
            </a:extLst>
          </p:cNvPr>
          <p:cNvSpPr>
            <a:spLocks noGrp="1"/>
          </p:cNvSpPr>
          <p:nvPr>
            <p:ph idx="1"/>
          </p:nvPr>
        </p:nvSpPr>
        <p:spPr/>
        <p:txBody>
          <a:bodyPr/>
          <a:lstStyle/>
          <a:p>
            <a:r>
              <a:rPr lang="en-US"/>
              <a:t>Health Education</a:t>
            </a:r>
          </a:p>
          <a:p>
            <a:pPr lvl="1"/>
            <a:r>
              <a:rPr lang="en-US"/>
              <a:t>Elementary</a:t>
            </a:r>
          </a:p>
          <a:p>
            <a:pPr lvl="1"/>
            <a:r>
              <a:rPr lang="en-US"/>
              <a:t>Secondary</a:t>
            </a:r>
          </a:p>
          <a:p>
            <a:pPr lvl="1"/>
            <a:endParaRPr lang="en-US"/>
          </a:p>
          <a:p>
            <a:r>
              <a:rPr lang="en-US"/>
              <a:t>Physical Education</a:t>
            </a:r>
          </a:p>
          <a:p>
            <a:pPr lvl="1"/>
            <a:r>
              <a:rPr lang="en-US"/>
              <a:t>Elementary</a:t>
            </a:r>
          </a:p>
          <a:p>
            <a:pPr lvl="1"/>
            <a:r>
              <a:rPr lang="en-US"/>
              <a:t>Secondary</a:t>
            </a:r>
          </a:p>
        </p:txBody>
      </p:sp>
    </p:spTree>
    <p:extLst>
      <p:ext uri="{BB962C8B-B14F-4D97-AF65-F5344CB8AC3E}">
        <p14:creationId xmlns:p14="http://schemas.microsoft.com/office/powerpoint/2010/main" val="74476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AEA1F-DA81-2B49-253F-0B32889D4572}"/>
              </a:ext>
            </a:extLst>
          </p:cNvPr>
          <p:cNvSpPr>
            <a:spLocks noGrp="1"/>
          </p:cNvSpPr>
          <p:nvPr>
            <p:ph sz="half" idx="1"/>
          </p:nvPr>
        </p:nvSpPr>
        <p:spPr>
          <a:xfrm>
            <a:off x="7296945" y="1494526"/>
            <a:ext cx="4895055" cy="4416726"/>
          </a:xfrm>
        </p:spPr>
        <p:txBody>
          <a:bodyPr/>
          <a:lstStyle/>
          <a:p>
            <a:pPr marL="0" indent="0" algn="ctr">
              <a:buNone/>
            </a:pPr>
            <a:r>
              <a:rPr lang="en-US" sz="2800" b="1"/>
              <a:t>Steps</a:t>
            </a:r>
          </a:p>
          <a:p>
            <a:pPr marL="457200" indent="-457200">
              <a:buFont typeface="+mj-lt"/>
              <a:buAutoNum type="arabicPeriod"/>
            </a:pPr>
            <a:r>
              <a:rPr lang="en-US"/>
              <a:t>Choose your grade level(s), health-literacy skill(s) or physical literacy component(s), and topic(s) </a:t>
            </a:r>
          </a:p>
          <a:p>
            <a:pPr marL="457200" indent="-457200">
              <a:buFont typeface="+mj-lt"/>
              <a:buAutoNum type="arabicPeriod"/>
            </a:pPr>
            <a:r>
              <a:rPr lang="en-US"/>
              <a:t>Choose your HPED Outcomes</a:t>
            </a:r>
          </a:p>
          <a:p>
            <a:pPr marL="457200" indent="-457200">
              <a:buFont typeface="+mj-lt"/>
              <a:buAutoNum type="arabicPeriod"/>
            </a:pPr>
            <a:r>
              <a:rPr lang="en-US"/>
              <a:t>Create a prompt/activity</a:t>
            </a:r>
          </a:p>
          <a:p>
            <a:pPr marL="457200" indent="-457200">
              <a:buFont typeface="+mj-lt"/>
              <a:buAutoNum type="arabicPeriod"/>
            </a:pPr>
            <a:r>
              <a:rPr lang="en-US"/>
              <a:t>Create a performance task or performance-based assessment</a:t>
            </a:r>
          </a:p>
          <a:p>
            <a:pPr marL="457200" indent="-457200">
              <a:buFont typeface="+mj-lt"/>
              <a:buAutoNum type="arabicPeriod"/>
            </a:pPr>
            <a:r>
              <a:rPr lang="en-US"/>
              <a:t>Create a checklist or rubric for assessment</a:t>
            </a:r>
          </a:p>
        </p:txBody>
      </p:sp>
      <p:pic>
        <p:nvPicPr>
          <p:cNvPr id="4" name="Picture 3">
            <a:extLst>
              <a:ext uri="{FF2B5EF4-FFF2-40B4-BE49-F238E27FC236}">
                <a16:creationId xmlns:a16="http://schemas.microsoft.com/office/drawing/2014/main" id="{0CC62192-F626-536D-406E-A690C5ADDAD9}"/>
              </a:ext>
            </a:extLst>
          </p:cNvPr>
          <p:cNvPicPr>
            <a:picLocks noChangeAspect="1"/>
          </p:cNvPicPr>
          <p:nvPr/>
        </p:nvPicPr>
        <p:blipFill>
          <a:blip r:embed="rId2"/>
          <a:stretch>
            <a:fillRect/>
          </a:stretch>
        </p:blipFill>
        <p:spPr>
          <a:xfrm>
            <a:off x="1939307" y="0"/>
            <a:ext cx="5043714" cy="6858000"/>
          </a:xfrm>
          <a:prstGeom prst="rect">
            <a:avLst/>
          </a:prstGeom>
        </p:spPr>
      </p:pic>
    </p:spTree>
    <p:extLst>
      <p:ext uri="{BB962C8B-B14F-4D97-AF65-F5344CB8AC3E}">
        <p14:creationId xmlns:p14="http://schemas.microsoft.com/office/powerpoint/2010/main" val="373068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3F4125-1F61-FFBF-9AB9-D3410E16D8FE}"/>
              </a:ext>
            </a:extLst>
          </p:cNvPr>
          <p:cNvSpPr>
            <a:spLocks noGrp="1"/>
          </p:cNvSpPr>
          <p:nvPr>
            <p:ph type="title"/>
          </p:nvPr>
        </p:nvSpPr>
        <p:spPr/>
        <p:txBody>
          <a:bodyPr/>
          <a:lstStyle/>
          <a:p>
            <a:r>
              <a:rPr lang="en-US"/>
              <a:t>QR Code to Template</a:t>
            </a:r>
          </a:p>
        </p:txBody>
      </p:sp>
      <p:pic>
        <p:nvPicPr>
          <p:cNvPr id="2" name="Content Placeholder 1" descr="A qr code with a logo&#10;&#10;Description automatically generated">
            <a:extLst>
              <a:ext uri="{FF2B5EF4-FFF2-40B4-BE49-F238E27FC236}">
                <a16:creationId xmlns:a16="http://schemas.microsoft.com/office/drawing/2014/main" id="{F935BE91-343C-B0A3-82D8-B4B2B5C36337}"/>
              </a:ext>
            </a:extLst>
          </p:cNvPr>
          <p:cNvPicPr>
            <a:picLocks noGrp="1" noChangeAspect="1"/>
          </p:cNvPicPr>
          <p:nvPr>
            <p:ph idx="1"/>
          </p:nvPr>
        </p:nvPicPr>
        <p:blipFill>
          <a:blip r:embed="rId2"/>
          <a:stretch>
            <a:fillRect/>
          </a:stretch>
        </p:blipFill>
        <p:spPr>
          <a:xfrm>
            <a:off x="4515398" y="1537189"/>
            <a:ext cx="4114800" cy="4114800"/>
          </a:xfrm>
        </p:spPr>
      </p:pic>
    </p:spTree>
    <p:extLst>
      <p:ext uri="{BB962C8B-B14F-4D97-AF65-F5344CB8AC3E}">
        <p14:creationId xmlns:p14="http://schemas.microsoft.com/office/powerpoint/2010/main" val="380173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4999321-706C-4E89-8663-09C9FBAB5F82}" vid="{619A3898-A7E2-4CF4-8922-21EECEDA0DB1}"/>
    </a:ext>
  </a:extLst>
</a:theme>
</file>

<file path=ppt/theme/theme2.xml><?xml version="1.0" encoding="utf-8"?>
<a:theme xmlns:a="http://schemas.openxmlformats.org/drawingml/2006/main" name="HPE PIC PPT Them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PE PIC PPT Theme" id="{46219BB9-9C1C-4821-884C-10F4F671D1DA}" vid="{1451DBFB-03C6-40A2-9784-17219B46D1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
  <TotalTime>0</TotalTime>
  <Words>2127</Words>
  <Application>Microsoft Office PowerPoint</Application>
  <PresentationFormat>Widescreen</PresentationFormat>
  <Paragraphs>263</Paragraphs>
  <Slides>41</Slides>
  <Notes>0</Notes>
  <HiddenSlides>0</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Narrow</vt:lpstr>
      <vt:lpstr>Calibri</vt:lpstr>
      <vt:lpstr>Corbel</vt:lpstr>
      <vt:lpstr>Lato</vt:lpstr>
      <vt:lpstr>Rockwell</vt:lpstr>
      <vt:lpstr>Verdana</vt:lpstr>
      <vt:lpstr>Theme1</vt:lpstr>
      <vt:lpstr>HPE PIC PPT Theme</vt:lpstr>
      <vt:lpstr> Creating Formative Assessments using the Pennsylvania PreK-12 Knowledge and Skills-Based Health and Physical Education Outcomes</vt:lpstr>
      <vt:lpstr>Objectives</vt:lpstr>
      <vt:lpstr>Health Education Outcomes</vt:lpstr>
      <vt:lpstr>Health Education Outcomes</vt:lpstr>
      <vt:lpstr>Physical Education Outcomes</vt:lpstr>
      <vt:lpstr>Physical Education Outcomes</vt:lpstr>
      <vt:lpstr>Examples</vt:lpstr>
      <vt:lpstr>PowerPoint Presentation</vt:lpstr>
      <vt:lpstr>QR Code to Template</vt:lpstr>
      <vt:lpstr>Health Education - Elementary</vt:lpstr>
      <vt:lpstr>Health Education - Elementary</vt:lpstr>
      <vt:lpstr>Health Education - Elementary</vt:lpstr>
      <vt:lpstr>Health Education - Elementary</vt:lpstr>
      <vt:lpstr>Health Education - Elementary</vt:lpstr>
      <vt:lpstr>PowerPoint Presentation</vt:lpstr>
      <vt:lpstr>Health Education - Secondary</vt:lpstr>
      <vt:lpstr>Health Education - Secondary</vt:lpstr>
      <vt:lpstr>Health Education - Secondary</vt:lpstr>
      <vt:lpstr>Health Education - Secondary</vt:lpstr>
      <vt:lpstr>Health Education - Secondary</vt:lpstr>
      <vt:lpstr>PowerPoint Presentation</vt:lpstr>
      <vt:lpstr>Physical Education </vt:lpstr>
      <vt:lpstr>Physical Education – Elementary</vt:lpstr>
      <vt:lpstr>Physical Education- Secondary</vt:lpstr>
      <vt:lpstr>Physical Education- Elementary</vt:lpstr>
      <vt:lpstr>Make it, Take it!</vt:lpstr>
      <vt:lpstr>Physical Education - Elementary</vt:lpstr>
      <vt:lpstr>Physical Education - Elementary</vt:lpstr>
      <vt:lpstr>Physical Education - Elementary</vt:lpstr>
      <vt:lpstr>Physical Education - Elementary</vt:lpstr>
      <vt:lpstr>PowerPoint Presentation</vt:lpstr>
      <vt:lpstr>Physical Education – Secondary</vt:lpstr>
      <vt:lpstr>Physical Education- Secondary</vt:lpstr>
      <vt:lpstr>Physical Education- Secondary</vt:lpstr>
      <vt:lpstr>What's Your Number</vt:lpstr>
      <vt:lpstr>Example Dance Movements</vt:lpstr>
      <vt:lpstr>Example Dance Moves</vt:lpstr>
      <vt:lpstr>Physical Education - Secondary</vt:lpstr>
      <vt:lpstr>Physical Education - Secondary</vt:lpstr>
      <vt:lpstr>PowerPoint Presentation</vt:lpstr>
      <vt:lpst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Mapping for Physical Education</dc:title>
  <dc:creator>Rudella, Jennifer L. (jlr1147)</dc:creator>
  <cp:lastModifiedBy>Slotterback, Nicholas</cp:lastModifiedBy>
  <cp:revision>2</cp:revision>
  <dcterms:created xsi:type="dcterms:W3CDTF">2023-05-05T13:53:19Z</dcterms:created>
  <dcterms:modified xsi:type="dcterms:W3CDTF">2023-10-27T14:31:19Z</dcterms:modified>
</cp:coreProperties>
</file>