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1"/>
  </p:notesMasterIdLst>
  <p:sldIdLst>
    <p:sldId id="256" r:id="rId2"/>
    <p:sldId id="334" r:id="rId3"/>
    <p:sldId id="335" r:id="rId4"/>
    <p:sldId id="340" r:id="rId5"/>
    <p:sldId id="312" r:id="rId6"/>
    <p:sldId id="337" r:id="rId7"/>
    <p:sldId id="276" r:id="rId8"/>
    <p:sldId id="328" r:id="rId9"/>
    <p:sldId id="261" r:id="rId10"/>
    <p:sldId id="343" r:id="rId11"/>
    <p:sldId id="264" r:id="rId12"/>
    <p:sldId id="326" r:id="rId13"/>
    <p:sldId id="327" r:id="rId14"/>
    <p:sldId id="297" r:id="rId15"/>
    <p:sldId id="298" r:id="rId16"/>
    <p:sldId id="284" r:id="rId17"/>
    <p:sldId id="285" r:id="rId18"/>
    <p:sldId id="280" r:id="rId19"/>
    <p:sldId id="281"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D30AB4-7EFA-4F86-8BB5-8AFED683971A}" v="1" dt="2023-09-27T12:48:41.2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34" autoAdjust="0"/>
    <p:restoredTop sz="94660"/>
  </p:normalViewPr>
  <p:slideViewPr>
    <p:cSldViewPr snapToGrid="0">
      <p:cViewPr varScale="1">
        <p:scale>
          <a:sx n="86" d="100"/>
          <a:sy n="86" d="100"/>
        </p:scale>
        <p:origin x="461" y="62"/>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85" d="100"/>
          <a:sy n="85" d="100"/>
        </p:scale>
        <p:origin x="2910" y="6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9.svg"/><Relationship Id="rId7" Type="http://schemas.openxmlformats.org/officeDocument/2006/relationships/image" Target="../media/image13.svg"/><Relationship Id="rId2" Type="http://schemas.openxmlformats.org/officeDocument/2006/relationships/image" Target="../media/image8.png"/><Relationship Id="rId1" Type="http://schemas.openxmlformats.org/officeDocument/2006/relationships/hyperlink" Target="https://www.pdesas.org/Community/communitycontent?communityid=14" TargetMode="External"/><Relationship Id="rId6" Type="http://schemas.openxmlformats.org/officeDocument/2006/relationships/image" Target="../media/image12.png"/><Relationship Id="rId5" Type="http://schemas.openxmlformats.org/officeDocument/2006/relationships/image" Target="../media/image11.svg"/><Relationship Id="rId4" Type="http://schemas.openxmlformats.org/officeDocument/2006/relationships/image" Target="../media/image10.png"/></Relationships>
</file>

<file path=ppt/diagrams/_rels/drawing1.xml.rels><?xml version="1.0" encoding="UTF-8" standalone="yes"?>
<Relationships xmlns="http://schemas.openxmlformats.org/package/2006/relationships"><Relationship Id="rId3" Type="http://schemas.openxmlformats.org/officeDocument/2006/relationships/hyperlink" Target="https://www.pdesas.org/Community/communitycontent?communityid=14" TargetMode="External"/><Relationship Id="rId7" Type="http://schemas.openxmlformats.org/officeDocument/2006/relationships/image" Target="../media/image13.sv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2.png"/><Relationship Id="rId5" Type="http://schemas.openxmlformats.org/officeDocument/2006/relationships/image" Target="../media/image11.svg"/><Relationship Id="rId4"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3DF525-4E1C-44D6-B758-044E6E7B1562}"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81847A87-96FE-4BBB-9BF1-23F3FDE5967B}">
      <dgm:prSet/>
      <dgm:spPr/>
      <dgm:t>
        <a:bodyPr/>
        <a:lstStyle/>
        <a:p>
          <a:pPr>
            <a:lnSpc>
              <a:spcPct val="100000"/>
            </a:lnSpc>
          </a:pPr>
          <a:r>
            <a:rPr lang="en-US">
              <a:hlinkClick xmlns:r="http://schemas.openxmlformats.org/officeDocument/2006/relationships" r:id="rId1"/>
            </a:rPr>
            <a:t>K-12 Physical Education Knowledge and Skills Development Outcomes</a:t>
          </a:r>
          <a:endParaRPr lang="en-US"/>
        </a:p>
      </dgm:t>
    </dgm:pt>
    <dgm:pt modelId="{BFB62E4D-1CC6-4278-BA54-F359734CDC77}" type="parTrans" cxnId="{40A3E631-83D5-4F46-96E0-1360C290D3FA}">
      <dgm:prSet/>
      <dgm:spPr/>
      <dgm:t>
        <a:bodyPr/>
        <a:lstStyle/>
        <a:p>
          <a:endParaRPr lang="en-US"/>
        </a:p>
      </dgm:t>
    </dgm:pt>
    <dgm:pt modelId="{E27F459B-E1FD-4640-8F97-16C2BDDBA055}" type="sibTrans" cxnId="{40A3E631-83D5-4F46-96E0-1360C290D3FA}">
      <dgm:prSet/>
      <dgm:spPr/>
      <dgm:t>
        <a:bodyPr/>
        <a:lstStyle/>
        <a:p>
          <a:endParaRPr lang="en-US"/>
        </a:p>
      </dgm:t>
    </dgm:pt>
    <dgm:pt modelId="{68056172-A609-435A-AD72-A41CDA4AF101}">
      <dgm:prSet/>
      <dgm:spPr/>
      <dgm:t>
        <a:bodyPr/>
        <a:lstStyle/>
        <a:p>
          <a:pPr>
            <a:lnSpc>
              <a:spcPct val="100000"/>
            </a:lnSpc>
          </a:pPr>
          <a:r>
            <a:rPr lang="en-US" dirty="0">
              <a:hlinkClick xmlns:r="http://schemas.openxmlformats.org/officeDocument/2006/relationships" r:id="rId1"/>
            </a:rPr>
            <a:t>K-12 Health Knowledge and Skills Development Outcomes (By grade level)</a:t>
          </a:r>
          <a:endParaRPr lang="en-US" dirty="0"/>
        </a:p>
      </dgm:t>
    </dgm:pt>
    <dgm:pt modelId="{9B52B095-8464-4C98-9F29-7CC2793B15B0}" type="parTrans" cxnId="{0EC8885B-8DAE-454E-9508-60A5F567EC57}">
      <dgm:prSet/>
      <dgm:spPr/>
      <dgm:t>
        <a:bodyPr/>
        <a:lstStyle/>
        <a:p>
          <a:endParaRPr lang="en-US"/>
        </a:p>
      </dgm:t>
    </dgm:pt>
    <dgm:pt modelId="{9CCC4518-C3AC-40C2-8AD3-3411E352BCCF}" type="sibTrans" cxnId="{0EC8885B-8DAE-454E-9508-60A5F567EC57}">
      <dgm:prSet/>
      <dgm:spPr/>
      <dgm:t>
        <a:bodyPr/>
        <a:lstStyle/>
        <a:p>
          <a:endParaRPr lang="en-US"/>
        </a:p>
      </dgm:t>
    </dgm:pt>
    <dgm:pt modelId="{5278AA14-1000-456D-8865-289CD983504F}">
      <dgm:prSet/>
      <dgm:spPr/>
      <dgm:t>
        <a:bodyPr/>
        <a:lstStyle/>
        <a:p>
          <a:pPr>
            <a:lnSpc>
              <a:spcPct val="100000"/>
            </a:lnSpc>
          </a:pPr>
          <a:r>
            <a:rPr lang="en-US">
              <a:hlinkClick xmlns:r="http://schemas.openxmlformats.org/officeDocument/2006/relationships" r:id="rId1"/>
            </a:rPr>
            <a:t>K-12 Health Knowledge and Skills Development Outcomes (By Health Topic</a:t>
          </a:r>
          <a:endParaRPr lang="en-US"/>
        </a:p>
      </dgm:t>
    </dgm:pt>
    <dgm:pt modelId="{658E5E76-2403-43F9-BB7C-4978EC1BA334}" type="parTrans" cxnId="{D5D07093-7C9C-490E-9D51-4F3F652C73DB}">
      <dgm:prSet/>
      <dgm:spPr/>
      <dgm:t>
        <a:bodyPr/>
        <a:lstStyle/>
        <a:p>
          <a:endParaRPr lang="en-US"/>
        </a:p>
      </dgm:t>
    </dgm:pt>
    <dgm:pt modelId="{5185DAB9-C068-4836-B0E2-B42F89F0B9BD}" type="sibTrans" cxnId="{D5D07093-7C9C-490E-9D51-4F3F652C73DB}">
      <dgm:prSet/>
      <dgm:spPr/>
      <dgm:t>
        <a:bodyPr/>
        <a:lstStyle/>
        <a:p>
          <a:endParaRPr lang="en-US"/>
        </a:p>
      </dgm:t>
    </dgm:pt>
    <dgm:pt modelId="{0B627F7E-6A82-4B40-9D9B-9F9AF9F9EEBB}" type="pres">
      <dgm:prSet presAssocID="{233DF525-4E1C-44D6-B758-044E6E7B1562}" presName="root" presStyleCnt="0">
        <dgm:presLayoutVars>
          <dgm:dir/>
          <dgm:resizeHandles val="exact"/>
        </dgm:presLayoutVars>
      </dgm:prSet>
      <dgm:spPr/>
    </dgm:pt>
    <dgm:pt modelId="{8A8E2CC4-E140-49D0-A10F-386560712416}" type="pres">
      <dgm:prSet presAssocID="{81847A87-96FE-4BBB-9BF1-23F3FDE5967B}" presName="compNode" presStyleCnt="0"/>
      <dgm:spPr/>
    </dgm:pt>
    <dgm:pt modelId="{BDAE596F-C661-4F6F-B986-545EB9A35663}" type="pres">
      <dgm:prSet presAssocID="{81847A87-96FE-4BBB-9BF1-23F3FDE5967B}" presName="bgRect" presStyleLbl="bgShp" presStyleIdx="0" presStyleCnt="3"/>
      <dgm:spPr/>
    </dgm:pt>
    <dgm:pt modelId="{910137CF-C2B1-43C9-AD34-5527E88B4680}" type="pres">
      <dgm:prSet presAssocID="{81847A87-96FE-4BBB-9BF1-23F3FDE5967B}" presName="iconRect" presStyleLbl="node1" presStyleIdx="0" presStyleCnt="3"/>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Books"/>
        </a:ext>
      </dgm:extLst>
    </dgm:pt>
    <dgm:pt modelId="{ABA42546-64F0-488A-8AB8-673BDDA83C4D}" type="pres">
      <dgm:prSet presAssocID="{81847A87-96FE-4BBB-9BF1-23F3FDE5967B}" presName="spaceRect" presStyleCnt="0"/>
      <dgm:spPr/>
    </dgm:pt>
    <dgm:pt modelId="{8F5C94CB-E771-4D75-A862-6B6C1DF4EB26}" type="pres">
      <dgm:prSet presAssocID="{81847A87-96FE-4BBB-9BF1-23F3FDE5967B}" presName="parTx" presStyleLbl="revTx" presStyleIdx="0" presStyleCnt="3">
        <dgm:presLayoutVars>
          <dgm:chMax val="0"/>
          <dgm:chPref val="0"/>
        </dgm:presLayoutVars>
      </dgm:prSet>
      <dgm:spPr/>
    </dgm:pt>
    <dgm:pt modelId="{6BF2846C-7878-445B-B7AB-BB53ABF18767}" type="pres">
      <dgm:prSet presAssocID="{E27F459B-E1FD-4640-8F97-16C2BDDBA055}" presName="sibTrans" presStyleCnt="0"/>
      <dgm:spPr/>
    </dgm:pt>
    <dgm:pt modelId="{C99A141B-9674-4557-91C1-5E02171342FA}" type="pres">
      <dgm:prSet presAssocID="{68056172-A609-435A-AD72-A41CDA4AF101}" presName="compNode" presStyleCnt="0"/>
      <dgm:spPr/>
    </dgm:pt>
    <dgm:pt modelId="{F2744919-98B7-4A68-A38E-B56F02EB5754}" type="pres">
      <dgm:prSet presAssocID="{68056172-A609-435A-AD72-A41CDA4AF101}" presName="bgRect" presStyleLbl="bgShp" presStyleIdx="1" presStyleCnt="3"/>
      <dgm:spPr/>
    </dgm:pt>
    <dgm:pt modelId="{F6DB2FB1-3FD4-47AF-BEDB-BE1976181681}" type="pres">
      <dgm:prSet presAssocID="{68056172-A609-435A-AD72-A41CDA4AF101}" presName="iconRect" presStyleLbl="node1" presStyleIdx="1" presStyleCnt="3"/>
      <dgm:spPr>
        <a:blipFill>
          <a:blip xmlns:r="http://schemas.openxmlformats.org/officeDocument/2006/relationships"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Classroom"/>
        </a:ext>
      </dgm:extLst>
    </dgm:pt>
    <dgm:pt modelId="{D44BA4DC-AD54-4B9D-B33E-8E76FD49D5F2}" type="pres">
      <dgm:prSet presAssocID="{68056172-A609-435A-AD72-A41CDA4AF101}" presName="spaceRect" presStyleCnt="0"/>
      <dgm:spPr/>
    </dgm:pt>
    <dgm:pt modelId="{1DF878C4-C951-4D62-8DF4-2F1B5E238995}" type="pres">
      <dgm:prSet presAssocID="{68056172-A609-435A-AD72-A41CDA4AF101}" presName="parTx" presStyleLbl="revTx" presStyleIdx="1" presStyleCnt="3">
        <dgm:presLayoutVars>
          <dgm:chMax val="0"/>
          <dgm:chPref val="0"/>
        </dgm:presLayoutVars>
      </dgm:prSet>
      <dgm:spPr/>
    </dgm:pt>
    <dgm:pt modelId="{E23F2DAD-F5C6-470B-8491-526FF4ECC49B}" type="pres">
      <dgm:prSet presAssocID="{9CCC4518-C3AC-40C2-8AD3-3411E352BCCF}" presName="sibTrans" presStyleCnt="0"/>
      <dgm:spPr/>
    </dgm:pt>
    <dgm:pt modelId="{1EEE6783-8233-49B6-A511-88791D8A7873}" type="pres">
      <dgm:prSet presAssocID="{5278AA14-1000-456D-8865-289CD983504F}" presName="compNode" presStyleCnt="0"/>
      <dgm:spPr/>
    </dgm:pt>
    <dgm:pt modelId="{16AFE8AD-ABC1-40E5-9FE9-18119618CFEC}" type="pres">
      <dgm:prSet presAssocID="{5278AA14-1000-456D-8865-289CD983504F}" presName="bgRect" presStyleLbl="bgShp" presStyleIdx="2" presStyleCnt="3"/>
      <dgm:spPr/>
    </dgm:pt>
    <dgm:pt modelId="{2B53202A-6C6B-4C10-8CC7-1A7358D699FB}" type="pres">
      <dgm:prSet presAssocID="{5278AA14-1000-456D-8865-289CD983504F}" presName="iconRect" presStyleLbl="node1" presStyleIdx="2" presStyleCnt="3"/>
      <dgm:spPr>
        <a:blipFill>
          <a:blip xmlns:r="http://schemas.openxmlformats.org/officeDocument/2006/relationships"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dgm:spPr>
      <dgm:extLst>
        <a:ext uri="{E40237B7-FDA0-4F09-8148-C483321AD2D9}">
          <dgm14:cNvPr xmlns:dgm14="http://schemas.microsoft.com/office/drawing/2010/diagram" id="0" name="" descr="Diploma Roll"/>
        </a:ext>
      </dgm:extLst>
    </dgm:pt>
    <dgm:pt modelId="{92014075-FDCA-4200-9A84-DC2A525C834C}" type="pres">
      <dgm:prSet presAssocID="{5278AA14-1000-456D-8865-289CD983504F}" presName="spaceRect" presStyleCnt="0"/>
      <dgm:spPr/>
    </dgm:pt>
    <dgm:pt modelId="{60E9CBF5-8936-4695-856A-128778186857}" type="pres">
      <dgm:prSet presAssocID="{5278AA14-1000-456D-8865-289CD983504F}" presName="parTx" presStyleLbl="revTx" presStyleIdx="2" presStyleCnt="3">
        <dgm:presLayoutVars>
          <dgm:chMax val="0"/>
          <dgm:chPref val="0"/>
        </dgm:presLayoutVars>
      </dgm:prSet>
      <dgm:spPr/>
    </dgm:pt>
  </dgm:ptLst>
  <dgm:cxnLst>
    <dgm:cxn modelId="{0CE43C1C-648E-4227-B7FE-FB90D1DC38EB}" type="presOf" srcId="{81847A87-96FE-4BBB-9BF1-23F3FDE5967B}" destId="{8F5C94CB-E771-4D75-A862-6B6C1DF4EB26}" srcOrd="0" destOrd="0" presId="urn:microsoft.com/office/officeart/2018/2/layout/IconVerticalSolidList"/>
    <dgm:cxn modelId="{7F2C6E30-80F8-46BB-B6A4-D6A5BF1DD0A9}" type="presOf" srcId="{233DF525-4E1C-44D6-B758-044E6E7B1562}" destId="{0B627F7E-6A82-4B40-9D9B-9F9AF9F9EEBB}" srcOrd="0" destOrd="0" presId="urn:microsoft.com/office/officeart/2018/2/layout/IconVerticalSolidList"/>
    <dgm:cxn modelId="{40A3E631-83D5-4F46-96E0-1360C290D3FA}" srcId="{233DF525-4E1C-44D6-B758-044E6E7B1562}" destId="{81847A87-96FE-4BBB-9BF1-23F3FDE5967B}" srcOrd="0" destOrd="0" parTransId="{BFB62E4D-1CC6-4278-BA54-F359734CDC77}" sibTransId="{E27F459B-E1FD-4640-8F97-16C2BDDBA055}"/>
    <dgm:cxn modelId="{0EC8885B-8DAE-454E-9508-60A5F567EC57}" srcId="{233DF525-4E1C-44D6-B758-044E6E7B1562}" destId="{68056172-A609-435A-AD72-A41CDA4AF101}" srcOrd="1" destOrd="0" parTransId="{9B52B095-8464-4C98-9F29-7CC2793B15B0}" sibTransId="{9CCC4518-C3AC-40C2-8AD3-3411E352BCCF}"/>
    <dgm:cxn modelId="{8D4FA583-2DCD-4402-8B2F-575A6DD154C1}" type="presOf" srcId="{5278AA14-1000-456D-8865-289CD983504F}" destId="{60E9CBF5-8936-4695-856A-128778186857}" srcOrd="0" destOrd="0" presId="urn:microsoft.com/office/officeart/2018/2/layout/IconVerticalSolidList"/>
    <dgm:cxn modelId="{D5D07093-7C9C-490E-9D51-4F3F652C73DB}" srcId="{233DF525-4E1C-44D6-B758-044E6E7B1562}" destId="{5278AA14-1000-456D-8865-289CD983504F}" srcOrd="2" destOrd="0" parTransId="{658E5E76-2403-43F9-BB7C-4978EC1BA334}" sibTransId="{5185DAB9-C068-4836-B0E2-B42F89F0B9BD}"/>
    <dgm:cxn modelId="{27C4B3D3-5EE1-4FAD-B4D1-4449AB4C3C42}" type="presOf" srcId="{68056172-A609-435A-AD72-A41CDA4AF101}" destId="{1DF878C4-C951-4D62-8DF4-2F1B5E238995}" srcOrd="0" destOrd="0" presId="urn:microsoft.com/office/officeart/2018/2/layout/IconVerticalSolidList"/>
    <dgm:cxn modelId="{B6F7623E-9495-4620-9C43-3618B1B9FD2C}" type="presParOf" srcId="{0B627F7E-6A82-4B40-9D9B-9F9AF9F9EEBB}" destId="{8A8E2CC4-E140-49D0-A10F-386560712416}" srcOrd="0" destOrd="0" presId="urn:microsoft.com/office/officeart/2018/2/layout/IconVerticalSolidList"/>
    <dgm:cxn modelId="{882D4997-5D97-4C4D-A413-5FC2A838A62C}" type="presParOf" srcId="{8A8E2CC4-E140-49D0-A10F-386560712416}" destId="{BDAE596F-C661-4F6F-B986-545EB9A35663}" srcOrd="0" destOrd="0" presId="urn:microsoft.com/office/officeart/2018/2/layout/IconVerticalSolidList"/>
    <dgm:cxn modelId="{F44CC035-70D8-44F3-9415-984DB28F4649}" type="presParOf" srcId="{8A8E2CC4-E140-49D0-A10F-386560712416}" destId="{910137CF-C2B1-43C9-AD34-5527E88B4680}" srcOrd="1" destOrd="0" presId="urn:microsoft.com/office/officeart/2018/2/layout/IconVerticalSolidList"/>
    <dgm:cxn modelId="{79A2B994-9FB0-44A5-BBF6-6D9FDB3CF700}" type="presParOf" srcId="{8A8E2CC4-E140-49D0-A10F-386560712416}" destId="{ABA42546-64F0-488A-8AB8-673BDDA83C4D}" srcOrd="2" destOrd="0" presId="urn:microsoft.com/office/officeart/2018/2/layout/IconVerticalSolidList"/>
    <dgm:cxn modelId="{64377DB5-EEB0-45FC-A0BC-D35E372F791B}" type="presParOf" srcId="{8A8E2CC4-E140-49D0-A10F-386560712416}" destId="{8F5C94CB-E771-4D75-A862-6B6C1DF4EB26}" srcOrd="3" destOrd="0" presId="urn:microsoft.com/office/officeart/2018/2/layout/IconVerticalSolidList"/>
    <dgm:cxn modelId="{2E08C2A6-C07F-4495-A2D1-DD8A4013F1BD}" type="presParOf" srcId="{0B627F7E-6A82-4B40-9D9B-9F9AF9F9EEBB}" destId="{6BF2846C-7878-445B-B7AB-BB53ABF18767}" srcOrd="1" destOrd="0" presId="urn:microsoft.com/office/officeart/2018/2/layout/IconVerticalSolidList"/>
    <dgm:cxn modelId="{267B5E1E-D37F-4A8D-8690-6F2A3D1F19FD}" type="presParOf" srcId="{0B627F7E-6A82-4B40-9D9B-9F9AF9F9EEBB}" destId="{C99A141B-9674-4557-91C1-5E02171342FA}" srcOrd="2" destOrd="0" presId="urn:microsoft.com/office/officeart/2018/2/layout/IconVerticalSolidList"/>
    <dgm:cxn modelId="{997AA703-8C7D-4C47-ADEB-34F8F90BFEE2}" type="presParOf" srcId="{C99A141B-9674-4557-91C1-5E02171342FA}" destId="{F2744919-98B7-4A68-A38E-B56F02EB5754}" srcOrd="0" destOrd="0" presId="urn:microsoft.com/office/officeart/2018/2/layout/IconVerticalSolidList"/>
    <dgm:cxn modelId="{4D7C6361-372D-47FD-97F1-74DA81B148D8}" type="presParOf" srcId="{C99A141B-9674-4557-91C1-5E02171342FA}" destId="{F6DB2FB1-3FD4-47AF-BEDB-BE1976181681}" srcOrd="1" destOrd="0" presId="urn:microsoft.com/office/officeart/2018/2/layout/IconVerticalSolidList"/>
    <dgm:cxn modelId="{3CB60102-EFEC-4D8A-B0BC-4A0F19A2E4E8}" type="presParOf" srcId="{C99A141B-9674-4557-91C1-5E02171342FA}" destId="{D44BA4DC-AD54-4B9D-B33E-8E76FD49D5F2}" srcOrd="2" destOrd="0" presId="urn:microsoft.com/office/officeart/2018/2/layout/IconVerticalSolidList"/>
    <dgm:cxn modelId="{AF7E206F-7419-47EA-9C12-C693EA990073}" type="presParOf" srcId="{C99A141B-9674-4557-91C1-5E02171342FA}" destId="{1DF878C4-C951-4D62-8DF4-2F1B5E238995}" srcOrd="3" destOrd="0" presId="urn:microsoft.com/office/officeart/2018/2/layout/IconVerticalSolidList"/>
    <dgm:cxn modelId="{D532580C-F0E2-4B32-AE13-2AC46023134B}" type="presParOf" srcId="{0B627F7E-6A82-4B40-9D9B-9F9AF9F9EEBB}" destId="{E23F2DAD-F5C6-470B-8491-526FF4ECC49B}" srcOrd="3" destOrd="0" presId="urn:microsoft.com/office/officeart/2018/2/layout/IconVerticalSolidList"/>
    <dgm:cxn modelId="{5D9D70E9-4297-4829-8BC5-F22475E02524}" type="presParOf" srcId="{0B627F7E-6A82-4B40-9D9B-9F9AF9F9EEBB}" destId="{1EEE6783-8233-49B6-A511-88791D8A7873}" srcOrd="4" destOrd="0" presId="urn:microsoft.com/office/officeart/2018/2/layout/IconVerticalSolidList"/>
    <dgm:cxn modelId="{0C876D69-042C-4BAF-861A-8C248D3DEA61}" type="presParOf" srcId="{1EEE6783-8233-49B6-A511-88791D8A7873}" destId="{16AFE8AD-ABC1-40E5-9FE9-18119618CFEC}" srcOrd="0" destOrd="0" presId="urn:microsoft.com/office/officeart/2018/2/layout/IconVerticalSolidList"/>
    <dgm:cxn modelId="{602B4873-4A69-4AFA-AFA0-CADA81D00FD3}" type="presParOf" srcId="{1EEE6783-8233-49B6-A511-88791D8A7873}" destId="{2B53202A-6C6B-4C10-8CC7-1A7358D699FB}" srcOrd="1" destOrd="0" presId="urn:microsoft.com/office/officeart/2018/2/layout/IconVerticalSolidList"/>
    <dgm:cxn modelId="{C0FB314A-7622-4B60-911E-E5001C61EF48}" type="presParOf" srcId="{1EEE6783-8233-49B6-A511-88791D8A7873}" destId="{92014075-FDCA-4200-9A84-DC2A525C834C}" srcOrd="2" destOrd="0" presId="urn:microsoft.com/office/officeart/2018/2/layout/IconVerticalSolidList"/>
    <dgm:cxn modelId="{8FF3278E-8CDC-40E4-93B1-F32EBC29FF1A}" type="presParOf" srcId="{1EEE6783-8233-49B6-A511-88791D8A7873}" destId="{60E9CBF5-8936-4695-856A-12877818685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AE596F-C661-4F6F-B986-545EB9A35663}">
      <dsp:nvSpPr>
        <dsp:cNvPr id="0" name=""/>
        <dsp:cNvSpPr/>
      </dsp:nvSpPr>
      <dsp:spPr>
        <a:xfrm>
          <a:off x="0" y="557"/>
          <a:ext cx="6237359" cy="130433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0137CF-C2B1-43C9-AD34-5527E88B4680}">
      <dsp:nvSpPr>
        <dsp:cNvPr id="0" name=""/>
        <dsp:cNvSpPr/>
      </dsp:nvSpPr>
      <dsp:spPr>
        <a:xfrm>
          <a:off x="394561" y="294033"/>
          <a:ext cx="717384" cy="71738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F5C94CB-E771-4D75-A862-6B6C1DF4EB26}">
      <dsp:nvSpPr>
        <dsp:cNvPr id="0" name=""/>
        <dsp:cNvSpPr/>
      </dsp:nvSpPr>
      <dsp:spPr>
        <a:xfrm>
          <a:off x="1506508" y="557"/>
          <a:ext cx="4730850" cy="1304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042" tIns="138042" rIns="138042" bIns="138042" numCol="1" spcCol="1270" anchor="ctr" anchorCtr="0">
          <a:noAutofit/>
        </a:bodyPr>
        <a:lstStyle/>
        <a:p>
          <a:pPr marL="0" lvl="0" indent="0" algn="l" defTabSz="977900">
            <a:lnSpc>
              <a:spcPct val="100000"/>
            </a:lnSpc>
            <a:spcBef>
              <a:spcPct val="0"/>
            </a:spcBef>
            <a:spcAft>
              <a:spcPct val="35000"/>
            </a:spcAft>
            <a:buNone/>
          </a:pPr>
          <a:r>
            <a:rPr lang="en-US" sz="2200" kern="1200">
              <a:hlinkClick xmlns:r="http://schemas.openxmlformats.org/officeDocument/2006/relationships" r:id="rId3"/>
            </a:rPr>
            <a:t>K-12 Physical Education Knowledge and Skills Development Outcomes</a:t>
          </a:r>
          <a:endParaRPr lang="en-US" sz="2200" kern="1200"/>
        </a:p>
      </dsp:txBody>
      <dsp:txXfrm>
        <a:off x="1506508" y="557"/>
        <a:ext cx="4730850" cy="1304336"/>
      </dsp:txXfrm>
    </dsp:sp>
    <dsp:sp modelId="{F2744919-98B7-4A68-A38E-B56F02EB5754}">
      <dsp:nvSpPr>
        <dsp:cNvPr id="0" name=""/>
        <dsp:cNvSpPr/>
      </dsp:nvSpPr>
      <dsp:spPr>
        <a:xfrm>
          <a:off x="0" y="1630977"/>
          <a:ext cx="6237359" cy="130433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DB2FB1-3FD4-47AF-BEDB-BE1976181681}">
      <dsp:nvSpPr>
        <dsp:cNvPr id="0" name=""/>
        <dsp:cNvSpPr/>
      </dsp:nvSpPr>
      <dsp:spPr>
        <a:xfrm>
          <a:off x="394561" y="1924453"/>
          <a:ext cx="717384" cy="717384"/>
        </a:xfrm>
        <a:prstGeom prst="rect">
          <a:avLst/>
        </a:prstGeom>
        <a:blipFill>
          <a:blip xmlns:r="http://schemas.openxmlformats.org/officeDocument/2006/relationships"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DF878C4-C951-4D62-8DF4-2F1B5E238995}">
      <dsp:nvSpPr>
        <dsp:cNvPr id="0" name=""/>
        <dsp:cNvSpPr/>
      </dsp:nvSpPr>
      <dsp:spPr>
        <a:xfrm>
          <a:off x="1506508" y="1630977"/>
          <a:ext cx="4730850" cy="1304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042" tIns="138042" rIns="138042" bIns="138042" numCol="1" spcCol="1270" anchor="ctr" anchorCtr="0">
          <a:noAutofit/>
        </a:bodyPr>
        <a:lstStyle/>
        <a:p>
          <a:pPr marL="0" lvl="0" indent="0" algn="l" defTabSz="977900">
            <a:lnSpc>
              <a:spcPct val="100000"/>
            </a:lnSpc>
            <a:spcBef>
              <a:spcPct val="0"/>
            </a:spcBef>
            <a:spcAft>
              <a:spcPct val="35000"/>
            </a:spcAft>
            <a:buNone/>
          </a:pPr>
          <a:r>
            <a:rPr lang="en-US" sz="2200" kern="1200" dirty="0">
              <a:hlinkClick xmlns:r="http://schemas.openxmlformats.org/officeDocument/2006/relationships" r:id="rId3"/>
            </a:rPr>
            <a:t>K-12 Health Knowledge and Skills Development Outcomes (By grade level)</a:t>
          </a:r>
          <a:endParaRPr lang="en-US" sz="2200" kern="1200" dirty="0"/>
        </a:p>
      </dsp:txBody>
      <dsp:txXfrm>
        <a:off x="1506508" y="1630977"/>
        <a:ext cx="4730850" cy="1304336"/>
      </dsp:txXfrm>
    </dsp:sp>
    <dsp:sp modelId="{16AFE8AD-ABC1-40E5-9FE9-18119618CFEC}">
      <dsp:nvSpPr>
        <dsp:cNvPr id="0" name=""/>
        <dsp:cNvSpPr/>
      </dsp:nvSpPr>
      <dsp:spPr>
        <a:xfrm>
          <a:off x="0" y="3261397"/>
          <a:ext cx="6237359" cy="130433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B53202A-6C6B-4C10-8CC7-1A7358D699FB}">
      <dsp:nvSpPr>
        <dsp:cNvPr id="0" name=""/>
        <dsp:cNvSpPr/>
      </dsp:nvSpPr>
      <dsp:spPr>
        <a:xfrm>
          <a:off x="394561" y="3554873"/>
          <a:ext cx="717384" cy="717384"/>
        </a:xfrm>
        <a:prstGeom prst="rect">
          <a:avLst/>
        </a:prstGeom>
        <a:blipFill>
          <a:blip xmlns:r="http://schemas.openxmlformats.org/officeDocument/2006/relationships"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0E9CBF5-8936-4695-856A-128778186857}">
      <dsp:nvSpPr>
        <dsp:cNvPr id="0" name=""/>
        <dsp:cNvSpPr/>
      </dsp:nvSpPr>
      <dsp:spPr>
        <a:xfrm>
          <a:off x="1506508" y="3261397"/>
          <a:ext cx="4730850" cy="1304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042" tIns="138042" rIns="138042" bIns="138042" numCol="1" spcCol="1270" anchor="ctr" anchorCtr="0">
          <a:noAutofit/>
        </a:bodyPr>
        <a:lstStyle/>
        <a:p>
          <a:pPr marL="0" lvl="0" indent="0" algn="l" defTabSz="977900">
            <a:lnSpc>
              <a:spcPct val="100000"/>
            </a:lnSpc>
            <a:spcBef>
              <a:spcPct val="0"/>
            </a:spcBef>
            <a:spcAft>
              <a:spcPct val="35000"/>
            </a:spcAft>
            <a:buNone/>
          </a:pPr>
          <a:r>
            <a:rPr lang="en-US" sz="2200" kern="1200">
              <a:hlinkClick xmlns:r="http://schemas.openxmlformats.org/officeDocument/2006/relationships" r:id="rId3"/>
            </a:rPr>
            <a:t>K-12 Health Knowledge and Skills Development Outcomes (By Health Topic</a:t>
          </a:r>
          <a:endParaRPr lang="en-US" sz="2200" kern="1200"/>
        </a:p>
      </dsp:txBody>
      <dsp:txXfrm>
        <a:off x="1506508" y="3261397"/>
        <a:ext cx="4730850" cy="130433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EA112B-82C0-4545-A3FE-B9A4518AA95D}" type="datetimeFigureOut">
              <a:rPr lang="en-US" smtClean="0"/>
              <a:pPr/>
              <a:t>10/27/2023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268ED6-F942-40D5-BDF2-7EDEC13553CE}" type="slidenum">
              <a:rPr lang="en-US" smtClean="0"/>
              <a:pPr/>
              <a:t>‹#›</a:t>
            </a:fld>
            <a:endParaRPr lang="en-US"/>
          </a:p>
        </p:txBody>
      </p:sp>
    </p:spTree>
    <p:extLst>
      <p:ext uri="{BB962C8B-B14F-4D97-AF65-F5344CB8AC3E}">
        <p14:creationId xmlns:p14="http://schemas.microsoft.com/office/powerpoint/2010/main" val="592644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7EAA831-C087-459D-BB24-C186D3DD65E1}" type="datetimeFigureOut">
              <a:rPr lang="en-US" smtClean="0"/>
              <a:pPr/>
              <a:t>10/27/2023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pPr/>
              <a:t>‹#›</a:t>
            </a:fld>
            <a:endParaRPr lang="en-US"/>
          </a:p>
        </p:txBody>
      </p:sp>
      <p:pic>
        <p:nvPicPr>
          <p:cNvPr id="11" name="Picture 10" descr="Icon&#10;&#10;Description automatically generated">
            <a:extLst>
              <a:ext uri="{FF2B5EF4-FFF2-40B4-BE49-F238E27FC236}">
                <a16:creationId xmlns:a16="http://schemas.microsoft.com/office/drawing/2014/main" id="{8942988C-9A0D-4024-BFD4-9C4682398F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93444" y="-153981"/>
            <a:ext cx="3068099" cy="1534049"/>
          </a:xfrm>
          <a:prstGeom prst="rect">
            <a:avLst/>
          </a:prstGeom>
        </p:spPr>
      </p:pic>
      <p:pic>
        <p:nvPicPr>
          <p:cNvPr id="15" name="Picture 14" descr="Icon&#10;&#10;Description automatically generated">
            <a:extLst>
              <a:ext uri="{FF2B5EF4-FFF2-40B4-BE49-F238E27FC236}">
                <a16:creationId xmlns:a16="http://schemas.microsoft.com/office/drawing/2014/main" id="{7B6E8DBA-C75F-788B-9FF4-6BDE8C6827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93444" y="-153981"/>
            <a:ext cx="3068099" cy="1534049"/>
          </a:xfrm>
          <a:prstGeom prst="rect">
            <a:avLst/>
          </a:prstGeom>
        </p:spPr>
      </p:pic>
    </p:spTree>
    <p:extLst>
      <p:ext uri="{BB962C8B-B14F-4D97-AF65-F5344CB8AC3E}">
        <p14:creationId xmlns:p14="http://schemas.microsoft.com/office/powerpoint/2010/main" val="1780005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EAA831-C087-459D-BB24-C186D3DD65E1}" type="datetimeFigureOut">
              <a:rPr lang="en-US" smtClean="0"/>
              <a:pPr/>
              <a:t>10/27/2023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D5F53-4EB8-48C9-BCD0-B4A2DBF0048B}" type="slidenum">
              <a:rPr lang="en-US" smtClean="0"/>
              <a:pPr/>
              <a:t>‹#›</a:t>
            </a:fld>
            <a:endParaRPr lang="en-US"/>
          </a:p>
        </p:txBody>
      </p:sp>
    </p:spTree>
    <p:extLst>
      <p:ext uri="{BB962C8B-B14F-4D97-AF65-F5344CB8AC3E}">
        <p14:creationId xmlns:p14="http://schemas.microsoft.com/office/powerpoint/2010/main" val="372546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EAA831-C087-459D-BB24-C186D3DD65E1}" type="datetimeFigureOut">
              <a:rPr lang="en-US" smtClean="0"/>
              <a:pPr/>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pPr/>
              <a:t>‹#›</a:t>
            </a:fld>
            <a:endParaRPr lang="en-US"/>
          </a:p>
        </p:txBody>
      </p:sp>
    </p:spTree>
    <p:extLst>
      <p:ext uri="{BB962C8B-B14F-4D97-AF65-F5344CB8AC3E}">
        <p14:creationId xmlns:p14="http://schemas.microsoft.com/office/powerpoint/2010/main" val="24715826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EAA831-C087-459D-BB24-C186D3DD65E1}" type="datetimeFigureOut">
              <a:rPr lang="en-US" smtClean="0"/>
              <a:pPr/>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pPr/>
              <a:t>‹#›</a:t>
            </a:fld>
            <a:endParaRPr lang="en-US"/>
          </a:p>
        </p:txBody>
      </p:sp>
    </p:spTree>
    <p:extLst>
      <p:ext uri="{BB962C8B-B14F-4D97-AF65-F5344CB8AC3E}">
        <p14:creationId xmlns:p14="http://schemas.microsoft.com/office/powerpoint/2010/main" val="13219581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EAA831-C087-459D-BB24-C186D3DD65E1}" type="datetimeFigureOut">
              <a:rPr lang="en-US" smtClean="0"/>
              <a:pPr/>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pPr/>
              <a:t>‹#›</a:t>
            </a:fld>
            <a:endParaRPr lang="en-US"/>
          </a:p>
        </p:txBody>
      </p:sp>
    </p:spTree>
    <p:extLst>
      <p:ext uri="{BB962C8B-B14F-4D97-AF65-F5344CB8AC3E}">
        <p14:creationId xmlns:p14="http://schemas.microsoft.com/office/powerpoint/2010/main" val="29169782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EAA831-C087-459D-BB24-C186D3DD65E1}" type="datetimeFigureOut">
              <a:rPr lang="en-US" smtClean="0"/>
              <a:pPr/>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pPr/>
              <a:t>‹#›</a:t>
            </a:fld>
            <a:endParaRPr lang="en-US"/>
          </a:p>
        </p:txBody>
      </p:sp>
    </p:spTree>
    <p:extLst>
      <p:ext uri="{BB962C8B-B14F-4D97-AF65-F5344CB8AC3E}">
        <p14:creationId xmlns:p14="http://schemas.microsoft.com/office/powerpoint/2010/main" val="28132312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EAA831-C087-459D-BB24-C186D3DD65E1}" type="datetimeFigureOut">
              <a:rPr lang="en-US" smtClean="0"/>
              <a:pPr/>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pPr/>
              <a:t>‹#›</a:t>
            </a:fld>
            <a:endParaRPr lang="en-US"/>
          </a:p>
        </p:txBody>
      </p:sp>
    </p:spTree>
    <p:extLst>
      <p:ext uri="{BB962C8B-B14F-4D97-AF65-F5344CB8AC3E}">
        <p14:creationId xmlns:p14="http://schemas.microsoft.com/office/powerpoint/2010/main" val="25129433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EAA831-C087-459D-BB24-C186D3DD65E1}" type="datetimeFigureOut">
              <a:rPr lang="en-US" smtClean="0"/>
              <a:pPr/>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pPr/>
              <a:t>‹#›</a:t>
            </a:fld>
            <a:endParaRPr lang="en-US"/>
          </a:p>
        </p:txBody>
      </p:sp>
    </p:spTree>
    <p:extLst>
      <p:ext uri="{BB962C8B-B14F-4D97-AF65-F5344CB8AC3E}">
        <p14:creationId xmlns:p14="http://schemas.microsoft.com/office/powerpoint/2010/main" val="25104830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EAA831-C087-459D-BB24-C186D3DD65E1}" type="datetimeFigureOut">
              <a:rPr lang="en-US" smtClean="0"/>
              <a:pPr/>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pPr/>
              <a:t>‹#›</a:t>
            </a:fld>
            <a:endParaRPr lang="en-US"/>
          </a:p>
        </p:txBody>
      </p:sp>
    </p:spTree>
    <p:extLst>
      <p:ext uri="{BB962C8B-B14F-4D97-AF65-F5344CB8AC3E}">
        <p14:creationId xmlns:p14="http://schemas.microsoft.com/office/powerpoint/2010/main" val="4062289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63442" y="215660"/>
            <a:ext cx="8169214" cy="931653"/>
          </a:xfrm>
        </p:spPr>
        <p:txBody>
          <a:bodyPr/>
          <a:lstStyle/>
          <a:p>
            <a:r>
              <a:rPr lang="en-US"/>
              <a:t>Click to edit Master title style</a:t>
            </a:r>
            <a:endParaRPr lang="en-US" dirty="0"/>
          </a:p>
        </p:txBody>
      </p:sp>
      <p:sp>
        <p:nvSpPr>
          <p:cNvPr id="3" name="Content Placeholder 2"/>
          <p:cNvSpPr>
            <a:spLocks noGrp="1"/>
          </p:cNvSpPr>
          <p:nvPr>
            <p:ph idx="1"/>
          </p:nvPr>
        </p:nvSpPr>
        <p:spPr>
          <a:xfrm>
            <a:off x="1563442" y="1418106"/>
            <a:ext cx="10018713" cy="435296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EAA831-C087-459D-BB24-C186D3DD65E1}" type="datetimeFigureOut">
              <a:rPr lang="en-US" smtClean="0"/>
              <a:pPr/>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DCDD5F53-4EB8-48C9-BCD0-B4A2DBF0048B}" type="slidenum">
              <a:rPr lang="en-US" smtClean="0"/>
              <a:pPr/>
              <a:t>‹#›</a:t>
            </a:fld>
            <a:endParaRPr lang="en-US"/>
          </a:p>
        </p:txBody>
      </p:sp>
    </p:spTree>
    <p:extLst>
      <p:ext uri="{BB962C8B-B14F-4D97-AF65-F5344CB8AC3E}">
        <p14:creationId xmlns:p14="http://schemas.microsoft.com/office/powerpoint/2010/main" val="858964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EAA831-C087-459D-BB24-C186D3DD65E1}" type="datetimeFigureOut">
              <a:rPr lang="en-US" smtClean="0"/>
              <a:pPr/>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pPr/>
              <a:t>‹#›</a:t>
            </a:fld>
            <a:endParaRPr lang="en-US"/>
          </a:p>
        </p:txBody>
      </p:sp>
    </p:spTree>
    <p:extLst>
      <p:ext uri="{BB962C8B-B14F-4D97-AF65-F5344CB8AC3E}">
        <p14:creationId xmlns:p14="http://schemas.microsoft.com/office/powerpoint/2010/main" val="524289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47645" y="232913"/>
            <a:ext cx="8085011" cy="9144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647645" y="1380226"/>
            <a:ext cx="4895055" cy="4416726"/>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702857" y="1380225"/>
            <a:ext cx="4895056" cy="4416726"/>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7EAA831-C087-459D-BB24-C186D3DD65E1}" type="datetimeFigureOut">
              <a:rPr lang="en-US" smtClean="0"/>
              <a:pPr/>
              <a:t>10/27/2023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D5F53-4EB8-48C9-BCD0-B4A2DBF0048B}" type="slidenum">
              <a:rPr lang="en-US" smtClean="0"/>
              <a:pPr/>
              <a:t>‹#›</a:t>
            </a:fld>
            <a:endParaRPr lang="en-US"/>
          </a:p>
        </p:txBody>
      </p:sp>
    </p:spTree>
    <p:extLst>
      <p:ext uri="{BB962C8B-B14F-4D97-AF65-F5344CB8AC3E}">
        <p14:creationId xmlns:p14="http://schemas.microsoft.com/office/powerpoint/2010/main" val="2248856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56272" y="224287"/>
            <a:ext cx="8076384" cy="923026"/>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656272" y="1376932"/>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56271" y="2045270"/>
            <a:ext cx="4723095" cy="374592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07968" y="1376932"/>
            <a:ext cx="489505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2045270"/>
            <a:ext cx="4895056" cy="374592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EAA831-C087-459D-BB24-C186D3DD65E1}" type="datetimeFigureOut">
              <a:rPr lang="en-US" smtClean="0"/>
              <a:pPr/>
              <a:t>10/27/2023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DD5F53-4EB8-48C9-BCD0-B4A2DBF0048B}" type="slidenum">
              <a:rPr lang="en-US" smtClean="0"/>
              <a:pPr/>
              <a:t>‹#›</a:t>
            </a:fld>
            <a:endParaRPr lang="en-US"/>
          </a:p>
        </p:txBody>
      </p:sp>
    </p:spTree>
    <p:extLst>
      <p:ext uri="{BB962C8B-B14F-4D97-AF65-F5344CB8AC3E}">
        <p14:creationId xmlns:p14="http://schemas.microsoft.com/office/powerpoint/2010/main" val="3380611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7EAA831-C087-459D-BB24-C186D3DD65E1}" type="datetimeFigureOut">
              <a:rPr lang="en-US" smtClean="0"/>
              <a:pPr/>
              <a:t>10/27/2023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DD5F53-4EB8-48C9-BCD0-B4A2DBF0048B}" type="slidenum">
              <a:rPr lang="en-US" smtClean="0"/>
              <a:pPr/>
              <a:t>‹#›</a:t>
            </a:fld>
            <a:endParaRPr lang="en-US"/>
          </a:p>
        </p:txBody>
      </p:sp>
    </p:spTree>
    <p:extLst>
      <p:ext uri="{BB962C8B-B14F-4D97-AF65-F5344CB8AC3E}">
        <p14:creationId xmlns:p14="http://schemas.microsoft.com/office/powerpoint/2010/main" val="3241278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EAA831-C087-459D-BB24-C186D3DD65E1}" type="datetimeFigureOut">
              <a:rPr lang="en-US" smtClean="0"/>
              <a:pPr/>
              <a:t>10/27/2023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DD5F53-4EB8-48C9-BCD0-B4A2DBF0048B}" type="slidenum">
              <a:rPr lang="en-US" smtClean="0"/>
              <a:pPr/>
              <a:t>‹#›</a:t>
            </a:fld>
            <a:endParaRPr lang="en-US"/>
          </a:p>
        </p:txBody>
      </p:sp>
    </p:spTree>
    <p:extLst>
      <p:ext uri="{BB962C8B-B14F-4D97-AF65-F5344CB8AC3E}">
        <p14:creationId xmlns:p14="http://schemas.microsoft.com/office/powerpoint/2010/main" val="1744070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EAA831-C087-459D-BB24-C186D3DD65E1}" type="datetimeFigureOut">
              <a:rPr lang="en-US" smtClean="0"/>
              <a:pPr/>
              <a:t>10/27/2023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D5F53-4EB8-48C9-BCD0-B4A2DBF0048B}" type="slidenum">
              <a:rPr lang="en-US" smtClean="0"/>
              <a:pPr/>
              <a:t>‹#›</a:t>
            </a:fld>
            <a:endParaRPr lang="en-US"/>
          </a:p>
        </p:txBody>
      </p:sp>
    </p:spTree>
    <p:extLst>
      <p:ext uri="{BB962C8B-B14F-4D97-AF65-F5344CB8AC3E}">
        <p14:creationId xmlns:p14="http://schemas.microsoft.com/office/powerpoint/2010/main" val="1204945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EAA831-C087-459D-BB24-C186D3DD65E1}" type="datetimeFigureOut">
              <a:rPr lang="en-US" smtClean="0"/>
              <a:pPr/>
              <a:t>10/27/2023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D5F53-4EB8-48C9-BCD0-B4A2DBF0048B}" type="slidenum">
              <a:rPr lang="en-US" smtClean="0"/>
              <a:pPr/>
              <a:t>‹#›</a:t>
            </a:fld>
            <a:endParaRPr lang="en-US"/>
          </a:p>
        </p:txBody>
      </p:sp>
    </p:spTree>
    <p:extLst>
      <p:ext uri="{BB962C8B-B14F-4D97-AF65-F5344CB8AC3E}">
        <p14:creationId xmlns:p14="http://schemas.microsoft.com/office/powerpoint/2010/main" val="1238069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7EAA831-C087-459D-BB24-C186D3DD65E1}" type="datetimeFigureOut">
              <a:rPr lang="en-US" smtClean="0"/>
              <a:pPr/>
              <a:t>10/27/2023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CDD5F53-4EB8-48C9-BCD0-B4A2DBF0048B}" type="slidenum">
              <a:rPr lang="en-US" smtClean="0"/>
              <a:pPr/>
              <a:t>‹#›</a:t>
            </a:fld>
            <a:endParaRPr lang="en-US"/>
          </a:p>
        </p:txBody>
      </p:sp>
      <p:pic>
        <p:nvPicPr>
          <p:cNvPr id="14" name="Picture 13" descr="Icon&#10;&#10;Description automatically generated">
            <a:extLst>
              <a:ext uri="{FF2B5EF4-FFF2-40B4-BE49-F238E27FC236}">
                <a16:creationId xmlns:a16="http://schemas.microsoft.com/office/drawing/2014/main" id="{0B63776B-F13A-49D0-9AEE-789130C5081B}"/>
              </a:ext>
            </a:extLst>
          </p:cNvPr>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9689794" y="-77784"/>
            <a:ext cx="2597139" cy="1298569"/>
          </a:xfrm>
          <a:prstGeom prst="rect">
            <a:avLst/>
          </a:prstGeom>
        </p:spPr>
      </p:pic>
      <p:pic>
        <p:nvPicPr>
          <p:cNvPr id="15" name="Picture 14" descr="Icon&#10;&#10;Description automatically generated">
            <a:extLst>
              <a:ext uri="{FF2B5EF4-FFF2-40B4-BE49-F238E27FC236}">
                <a16:creationId xmlns:a16="http://schemas.microsoft.com/office/drawing/2014/main" id="{AF2C1FA4-6556-A1C0-ABEA-3AF9BE903487}"/>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9689794" y="-77784"/>
            <a:ext cx="2597139" cy="1298569"/>
          </a:xfrm>
          <a:prstGeom prst="rect">
            <a:avLst/>
          </a:prstGeom>
        </p:spPr>
      </p:pic>
    </p:spTree>
    <p:extLst>
      <p:ext uri="{BB962C8B-B14F-4D97-AF65-F5344CB8AC3E}">
        <p14:creationId xmlns:p14="http://schemas.microsoft.com/office/powerpoint/2010/main" val="243674294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pdesas.or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jjacobshpe@gmail.com" TargetMode="External"/><Relationship Id="rId2" Type="http://schemas.openxmlformats.org/officeDocument/2006/relationships/hyperlink" Target="mailto:callens2@lockhaven.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42BD4-9057-4156-BD89-9C707B98F0FF}"/>
              </a:ext>
            </a:extLst>
          </p:cNvPr>
          <p:cNvSpPr>
            <a:spLocks noGrp="1"/>
          </p:cNvSpPr>
          <p:nvPr>
            <p:ph type="ctrTitle"/>
          </p:nvPr>
        </p:nvSpPr>
        <p:spPr>
          <a:xfrm>
            <a:off x="3119344" y="1125929"/>
            <a:ext cx="6750050" cy="2036527"/>
          </a:xfrm>
        </p:spPr>
        <p:txBody>
          <a:bodyPr>
            <a:noAutofit/>
          </a:bodyPr>
          <a:lstStyle/>
          <a:p>
            <a:r>
              <a:rPr lang="en-US" sz="3600" dirty="0"/>
              <a:t>Overview of PreK-12 Knowledge </a:t>
            </a:r>
            <a:br>
              <a:rPr lang="en-US" sz="3600" dirty="0"/>
            </a:br>
            <a:r>
              <a:rPr lang="en-US" sz="3600" dirty="0"/>
              <a:t>and Skills-based Outcomes</a:t>
            </a:r>
            <a:br>
              <a:rPr lang="en-US" sz="3600" dirty="0"/>
            </a:br>
            <a:r>
              <a:rPr lang="en-US" sz="3600" dirty="0"/>
              <a:t> </a:t>
            </a:r>
          </a:p>
        </p:txBody>
      </p:sp>
      <p:sp>
        <p:nvSpPr>
          <p:cNvPr id="3" name="Subtitle 2">
            <a:extLst>
              <a:ext uri="{FF2B5EF4-FFF2-40B4-BE49-F238E27FC236}">
                <a16:creationId xmlns:a16="http://schemas.microsoft.com/office/drawing/2014/main" id="{B6EF9F63-89AD-47E5-8727-3E8BC1B1CE7D}"/>
              </a:ext>
            </a:extLst>
          </p:cNvPr>
          <p:cNvSpPr>
            <a:spLocks noGrp="1"/>
          </p:cNvSpPr>
          <p:nvPr>
            <p:ph type="subTitle" idx="1"/>
          </p:nvPr>
        </p:nvSpPr>
        <p:spPr>
          <a:xfrm>
            <a:off x="4700008" y="3090739"/>
            <a:ext cx="6838874" cy="2417045"/>
          </a:xfrm>
        </p:spPr>
        <p:txBody>
          <a:bodyPr>
            <a:normAutofit fontScale="32500" lnSpcReduction="20000"/>
          </a:bodyPr>
          <a:lstStyle/>
          <a:p>
            <a:pPr algn="l"/>
            <a:r>
              <a:rPr lang="en-US" sz="6200" dirty="0"/>
              <a:t>Presentation by:</a:t>
            </a:r>
          </a:p>
          <a:p>
            <a:pPr algn="l"/>
            <a:r>
              <a:rPr lang="en-US" sz="6200" dirty="0"/>
              <a:t> </a:t>
            </a:r>
          </a:p>
          <a:p>
            <a:pPr algn="l"/>
            <a:r>
              <a:rPr lang="en-US" sz="6200" dirty="0"/>
              <a:t>Cindy Allen, PhD</a:t>
            </a:r>
          </a:p>
          <a:p>
            <a:pPr algn="l"/>
            <a:r>
              <a:rPr lang="en-US" sz="6200" dirty="0"/>
              <a:t>Jeff Jacobs, </a:t>
            </a:r>
            <a:r>
              <a:rPr lang="en-US" sz="6200" dirty="0" err="1"/>
              <a:t>MEd</a:t>
            </a:r>
            <a:endParaRPr lang="en-US" sz="6200" dirty="0"/>
          </a:p>
          <a:p>
            <a:pPr algn="l"/>
            <a:endParaRPr lang="en-US" sz="6200" dirty="0"/>
          </a:p>
          <a:p>
            <a:pPr algn="l"/>
            <a:r>
              <a:rPr lang="en-US" sz="6200" dirty="0"/>
              <a:t>October 26, 2023</a:t>
            </a:r>
          </a:p>
          <a:p>
            <a:endParaRPr lang="en-US" dirty="0"/>
          </a:p>
        </p:txBody>
      </p:sp>
      <p:sp>
        <p:nvSpPr>
          <p:cNvPr id="4" name="TextBox 3"/>
          <p:cNvSpPr txBox="1"/>
          <p:nvPr/>
        </p:nvSpPr>
        <p:spPr>
          <a:xfrm>
            <a:off x="224118" y="6382870"/>
            <a:ext cx="377026" cy="246221"/>
          </a:xfrm>
          <a:prstGeom prst="rect">
            <a:avLst/>
          </a:prstGeom>
          <a:noFill/>
        </p:spPr>
        <p:txBody>
          <a:bodyPr wrap="none" rtlCol="0">
            <a:spAutoFit/>
          </a:bodyPr>
          <a:lstStyle/>
          <a:p>
            <a:r>
              <a:rPr lang="en-US" sz="1000" dirty="0"/>
              <a:t>Jeff</a:t>
            </a:r>
          </a:p>
        </p:txBody>
      </p:sp>
    </p:spTree>
    <p:extLst>
      <p:ext uri="{BB962C8B-B14F-4D97-AF65-F5344CB8AC3E}">
        <p14:creationId xmlns:p14="http://schemas.microsoft.com/office/powerpoint/2010/main" val="2134866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65425-4347-BFE4-EE17-187BCF302724}"/>
              </a:ext>
            </a:extLst>
          </p:cNvPr>
          <p:cNvSpPr>
            <a:spLocks noGrp="1"/>
          </p:cNvSpPr>
          <p:nvPr>
            <p:ph type="title"/>
          </p:nvPr>
        </p:nvSpPr>
        <p:spPr/>
        <p:txBody>
          <a:bodyPr/>
          <a:lstStyle/>
          <a:p>
            <a:r>
              <a:rPr lang="en-US" dirty="0"/>
              <a:t>Terms to Remember</a:t>
            </a:r>
          </a:p>
        </p:txBody>
      </p:sp>
      <p:sp>
        <p:nvSpPr>
          <p:cNvPr id="4" name="Footer Placeholder 3">
            <a:extLst>
              <a:ext uri="{FF2B5EF4-FFF2-40B4-BE49-F238E27FC236}">
                <a16:creationId xmlns:a16="http://schemas.microsoft.com/office/drawing/2014/main" id="{684E3FAC-FAFA-6BBA-3698-688FE6E75EDF}"/>
              </a:ext>
            </a:extLst>
          </p:cNvPr>
          <p:cNvSpPr>
            <a:spLocks noGrp="1"/>
          </p:cNvSpPr>
          <p:nvPr>
            <p:ph type="ftr" sz="quarter" idx="11"/>
          </p:nvPr>
        </p:nvSpPr>
        <p:spPr/>
        <p:txBody>
          <a:bodyPr/>
          <a:lstStyle/>
          <a:p>
            <a:endParaRPr lang="en-US"/>
          </a:p>
        </p:txBody>
      </p:sp>
      <p:sp>
        <p:nvSpPr>
          <p:cNvPr id="5" name="Content Placeholder 4">
            <a:extLst>
              <a:ext uri="{FF2B5EF4-FFF2-40B4-BE49-F238E27FC236}">
                <a16:creationId xmlns:a16="http://schemas.microsoft.com/office/drawing/2014/main" id="{66E42F7C-57EF-8D0B-092F-148FDFE0398C}"/>
              </a:ext>
            </a:extLst>
          </p:cNvPr>
          <p:cNvSpPr>
            <a:spLocks noGrp="1"/>
          </p:cNvSpPr>
          <p:nvPr>
            <p:ph idx="1"/>
          </p:nvPr>
        </p:nvSpPr>
        <p:spPr/>
        <p:txBody>
          <a:bodyPr/>
          <a:lstStyle/>
          <a:p>
            <a:endParaRPr lang="en-US"/>
          </a:p>
        </p:txBody>
      </p:sp>
      <p:graphicFrame>
        <p:nvGraphicFramePr>
          <p:cNvPr id="6" name="Table 7">
            <a:extLst>
              <a:ext uri="{FF2B5EF4-FFF2-40B4-BE49-F238E27FC236}">
                <a16:creationId xmlns:a16="http://schemas.microsoft.com/office/drawing/2014/main" id="{24979561-8253-9313-738B-A6061310CDA5}"/>
              </a:ext>
            </a:extLst>
          </p:cNvPr>
          <p:cNvGraphicFramePr>
            <a:graphicFrameLocks/>
          </p:cNvGraphicFramePr>
          <p:nvPr/>
        </p:nvGraphicFramePr>
        <p:xfrm>
          <a:off x="1563688" y="2160588"/>
          <a:ext cx="10018712" cy="3662680"/>
        </p:xfrm>
        <a:graphic>
          <a:graphicData uri="http://schemas.openxmlformats.org/drawingml/2006/table">
            <a:tbl>
              <a:tblPr firstRow="1" bandRow="1">
                <a:tableStyleId>{5C22544A-7EE6-4342-B048-85BDC9FD1C3A}</a:tableStyleId>
              </a:tblPr>
              <a:tblGrid>
                <a:gridCol w="2734774">
                  <a:extLst>
                    <a:ext uri="{9D8B030D-6E8A-4147-A177-3AD203B41FA5}">
                      <a16:colId xmlns:a16="http://schemas.microsoft.com/office/drawing/2014/main" val="869833184"/>
                    </a:ext>
                  </a:extLst>
                </a:gridCol>
                <a:gridCol w="7283938">
                  <a:extLst>
                    <a:ext uri="{9D8B030D-6E8A-4147-A177-3AD203B41FA5}">
                      <a16:colId xmlns:a16="http://schemas.microsoft.com/office/drawing/2014/main" val="1981935584"/>
                    </a:ext>
                  </a:extLst>
                </a:gridCol>
              </a:tblGrid>
              <a:tr h="370840">
                <a:tc>
                  <a:txBody>
                    <a:bodyPr/>
                    <a:lstStyle/>
                    <a:p>
                      <a:r>
                        <a:rPr lang="en-US" dirty="0"/>
                        <a:t>Health Terms</a:t>
                      </a:r>
                    </a:p>
                  </a:txBody>
                  <a:tcPr/>
                </a:tc>
                <a:tc>
                  <a:txBody>
                    <a:bodyPr/>
                    <a:lstStyle/>
                    <a:p>
                      <a:r>
                        <a:rPr lang="en-US" dirty="0"/>
                        <a:t>Definition</a:t>
                      </a:r>
                    </a:p>
                  </a:txBody>
                  <a:tcPr/>
                </a:tc>
                <a:extLst>
                  <a:ext uri="{0D108BD9-81ED-4DB2-BD59-A6C34878D82A}">
                    <a16:rowId xmlns:a16="http://schemas.microsoft.com/office/drawing/2014/main" val="3968611908"/>
                  </a:ext>
                </a:extLst>
              </a:tr>
              <a:tr h="370840">
                <a:tc>
                  <a:txBody>
                    <a:bodyPr/>
                    <a:lstStyle/>
                    <a:p>
                      <a:r>
                        <a:rPr lang="en-US" sz="1600" dirty="0"/>
                        <a:t>Core Concepts</a:t>
                      </a:r>
                    </a:p>
                  </a:txBody>
                  <a:tcPr/>
                </a:tc>
                <a:tc>
                  <a:txBody>
                    <a:bodyPr/>
                    <a:lstStyle/>
                    <a:p>
                      <a:r>
                        <a:rPr lang="en-US" sz="1600" b="0" i="0" kern="1200" dirty="0">
                          <a:solidFill>
                            <a:schemeClr val="dk1"/>
                          </a:solidFill>
                          <a:effectLst/>
                          <a:latin typeface="+mn-lt"/>
                          <a:ea typeface="+mn-ea"/>
                          <a:cs typeface="+mn-cs"/>
                        </a:rPr>
                        <a:t>Concepts that focus on both health promotion and risk reduction.  Core Concepts are to be included in every health lesson it provides the content for each health topic area. </a:t>
                      </a:r>
                    </a:p>
                    <a:p>
                      <a:r>
                        <a:rPr lang="en-US" sz="1600" b="0" i="0" kern="1200" dirty="0">
                          <a:solidFill>
                            <a:schemeClr val="dk1"/>
                          </a:solidFill>
                          <a:effectLst/>
                          <a:latin typeface="+mn-lt"/>
                          <a:ea typeface="+mn-ea"/>
                          <a:cs typeface="+mn-cs"/>
                        </a:rPr>
                        <a:t> (They are found in section #1).</a:t>
                      </a:r>
                      <a:endParaRPr lang="en-US" sz="1600" dirty="0"/>
                    </a:p>
                  </a:txBody>
                  <a:tcPr/>
                </a:tc>
                <a:extLst>
                  <a:ext uri="{0D108BD9-81ED-4DB2-BD59-A6C34878D82A}">
                    <a16:rowId xmlns:a16="http://schemas.microsoft.com/office/drawing/2014/main" val="2276435188"/>
                  </a:ext>
                </a:extLst>
              </a:tr>
              <a:tr h="370840">
                <a:tc>
                  <a:txBody>
                    <a:bodyPr/>
                    <a:lstStyle/>
                    <a:p>
                      <a:r>
                        <a:rPr lang="en-US" sz="1600" dirty="0"/>
                        <a:t>Health Literacy Skills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Defined as a person's ability to find, understand and use information and services to make health-related decisions for themselves and others.  Adopt and maintain healthy behaviors.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(They are found in sections #2-#8).</a:t>
                      </a:r>
                    </a:p>
                  </a:txBody>
                  <a:tcPr/>
                </a:tc>
                <a:extLst>
                  <a:ext uri="{0D108BD9-81ED-4DB2-BD59-A6C34878D82A}">
                    <a16:rowId xmlns:a16="http://schemas.microsoft.com/office/drawing/2014/main" val="3067876793"/>
                  </a:ext>
                </a:extLst>
              </a:tr>
              <a:tr h="370840">
                <a:tc>
                  <a:txBody>
                    <a:bodyPr/>
                    <a:lstStyle/>
                    <a:p>
                      <a:r>
                        <a:rPr lang="en-US" sz="1600" dirty="0"/>
                        <a:t>Outcomes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Student expectations that will be assessed.  (Learning Objectives) (White section in the outcome documents).</a:t>
                      </a:r>
                    </a:p>
                  </a:txBody>
                  <a:tcPr/>
                </a:tc>
                <a:extLst>
                  <a:ext uri="{0D108BD9-81ED-4DB2-BD59-A6C34878D82A}">
                    <a16:rowId xmlns:a16="http://schemas.microsoft.com/office/drawing/2014/main" val="631910773"/>
                  </a:ext>
                </a:extLst>
              </a:tr>
              <a:tr h="370840">
                <a:tc>
                  <a:txBody>
                    <a:bodyPr/>
                    <a:lstStyle/>
                    <a:p>
                      <a:r>
                        <a:rPr lang="en-US" sz="1600" dirty="0"/>
                        <a:t>Health Topic</a:t>
                      </a:r>
                    </a:p>
                  </a:txBody>
                  <a:tcPr/>
                </a:tc>
                <a:tc>
                  <a:txBody>
                    <a:bodyPr/>
                    <a:lstStyle/>
                    <a:p>
                      <a:r>
                        <a:rPr lang="en-US" sz="1600" dirty="0"/>
                        <a:t>Topics of health that align with each core concepts and health-literacy skills outcome.</a:t>
                      </a:r>
                    </a:p>
                  </a:txBody>
                  <a:tcPr/>
                </a:tc>
                <a:extLst>
                  <a:ext uri="{0D108BD9-81ED-4DB2-BD59-A6C34878D82A}">
                    <a16:rowId xmlns:a16="http://schemas.microsoft.com/office/drawing/2014/main" val="83432824"/>
                  </a:ext>
                </a:extLst>
              </a:tr>
            </a:tbl>
          </a:graphicData>
        </a:graphic>
      </p:graphicFrame>
    </p:spTree>
    <p:extLst>
      <p:ext uri="{BB962C8B-B14F-4D97-AF65-F5344CB8AC3E}">
        <p14:creationId xmlns:p14="http://schemas.microsoft.com/office/powerpoint/2010/main" val="2535989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CE15B-71E9-4527-9481-7355DB0239A7}"/>
              </a:ext>
            </a:extLst>
          </p:cNvPr>
          <p:cNvSpPr>
            <a:spLocks noGrp="1"/>
          </p:cNvSpPr>
          <p:nvPr>
            <p:ph type="title"/>
          </p:nvPr>
        </p:nvSpPr>
        <p:spPr/>
        <p:txBody>
          <a:bodyPr/>
          <a:lstStyle/>
          <a:p>
            <a:r>
              <a:rPr lang="en-US" dirty="0"/>
              <a:t>Content and Health Literacy Skills</a:t>
            </a:r>
          </a:p>
        </p:txBody>
      </p:sp>
      <p:graphicFrame>
        <p:nvGraphicFramePr>
          <p:cNvPr id="9" name="Table 9">
            <a:extLst>
              <a:ext uri="{FF2B5EF4-FFF2-40B4-BE49-F238E27FC236}">
                <a16:creationId xmlns:a16="http://schemas.microsoft.com/office/drawing/2014/main" id="{9371CBED-44E1-D067-9E93-27D9929E88A6}"/>
              </a:ext>
            </a:extLst>
          </p:cNvPr>
          <p:cNvGraphicFramePr>
            <a:graphicFrameLocks noGrp="1"/>
          </p:cNvGraphicFramePr>
          <p:nvPr>
            <p:ph idx="1"/>
            <p:extLst>
              <p:ext uri="{D42A27DB-BD31-4B8C-83A1-F6EECF244321}">
                <p14:modId xmlns:p14="http://schemas.microsoft.com/office/powerpoint/2010/main" val="2304222441"/>
              </p:ext>
            </p:extLst>
          </p:nvPr>
        </p:nvGraphicFramePr>
        <p:xfrm>
          <a:off x="1563688" y="1417638"/>
          <a:ext cx="10018710" cy="4246880"/>
        </p:xfrm>
        <a:graphic>
          <a:graphicData uri="http://schemas.openxmlformats.org/drawingml/2006/table">
            <a:tbl>
              <a:tblPr firstRow="1" bandRow="1">
                <a:tableStyleId>{5C22544A-7EE6-4342-B048-85BDC9FD1C3A}</a:tableStyleId>
              </a:tblPr>
              <a:tblGrid>
                <a:gridCol w="3896586">
                  <a:extLst>
                    <a:ext uri="{9D8B030D-6E8A-4147-A177-3AD203B41FA5}">
                      <a16:colId xmlns:a16="http://schemas.microsoft.com/office/drawing/2014/main" val="3069568154"/>
                    </a:ext>
                  </a:extLst>
                </a:gridCol>
                <a:gridCol w="2577737">
                  <a:extLst>
                    <a:ext uri="{9D8B030D-6E8A-4147-A177-3AD203B41FA5}">
                      <a16:colId xmlns:a16="http://schemas.microsoft.com/office/drawing/2014/main" val="4240435797"/>
                    </a:ext>
                  </a:extLst>
                </a:gridCol>
                <a:gridCol w="3544387">
                  <a:extLst>
                    <a:ext uri="{9D8B030D-6E8A-4147-A177-3AD203B41FA5}">
                      <a16:colId xmlns:a16="http://schemas.microsoft.com/office/drawing/2014/main" val="1540138144"/>
                    </a:ext>
                  </a:extLst>
                </a:gridCol>
              </a:tblGrid>
              <a:tr h="370840">
                <a:tc>
                  <a:txBody>
                    <a:bodyPr/>
                    <a:lstStyle/>
                    <a:p>
                      <a:r>
                        <a:rPr lang="en-US" dirty="0"/>
                        <a:t>Topic Areas</a:t>
                      </a:r>
                    </a:p>
                  </a:txBody>
                  <a:tcPr/>
                </a:tc>
                <a:tc>
                  <a:txBody>
                    <a:bodyPr/>
                    <a:lstStyle/>
                    <a:p>
                      <a:r>
                        <a:rPr lang="en-US" dirty="0"/>
                        <a:t>Content </a:t>
                      </a:r>
                    </a:p>
                  </a:txBody>
                  <a:tcPr/>
                </a:tc>
                <a:tc>
                  <a:txBody>
                    <a:bodyPr/>
                    <a:lstStyle/>
                    <a:p>
                      <a:r>
                        <a:rPr lang="en-US" dirty="0"/>
                        <a:t>Health-Literacy Skills</a:t>
                      </a:r>
                    </a:p>
                  </a:txBody>
                  <a:tcPr/>
                </a:tc>
                <a:extLst>
                  <a:ext uri="{0D108BD9-81ED-4DB2-BD59-A6C34878D82A}">
                    <a16:rowId xmlns:a16="http://schemas.microsoft.com/office/drawing/2014/main" val="3344102190"/>
                  </a:ext>
                </a:extLst>
              </a:tr>
              <a:tr h="370840">
                <a:tc>
                  <a:txBody>
                    <a:bodyPr/>
                    <a:lstStyle/>
                    <a:p>
                      <a:r>
                        <a:rPr lang="en-US" dirty="0"/>
                        <a:t>Alcohol and Other Drugs</a:t>
                      </a:r>
                    </a:p>
                  </a:txBody>
                  <a:tcPr/>
                </a:tc>
                <a:tc>
                  <a:txBody>
                    <a:bodyPr/>
                    <a:lstStyle/>
                    <a:p>
                      <a:r>
                        <a:rPr lang="en-US" dirty="0"/>
                        <a:t>Core Concepts </a:t>
                      </a:r>
                    </a:p>
                    <a:p>
                      <a:pPr marL="285750" indent="-285750">
                        <a:buFont typeface="Arial" panose="020B0604020202020204" pitchFamily="34" charset="0"/>
                        <a:buChar char="•"/>
                      </a:pPr>
                      <a:r>
                        <a:rPr lang="en-US" dirty="0"/>
                        <a:t>not benchmark years</a:t>
                      </a:r>
                    </a:p>
                  </a:txBody>
                  <a:tcPr/>
                </a:tc>
                <a:tc>
                  <a:txBody>
                    <a:bodyPr/>
                    <a:lstStyle/>
                    <a:p>
                      <a:r>
                        <a:rPr lang="en-US" dirty="0"/>
                        <a:t>Analyzing Influences</a:t>
                      </a:r>
                    </a:p>
                  </a:txBody>
                  <a:tcPr/>
                </a:tc>
                <a:extLst>
                  <a:ext uri="{0D108BD9-81ED-4DB2-BD59-A6C34878D82A}">
                    <a16:rowId xmlns:a16="http://schemas.microsoft.com/office/drawing/2014/main" val="1220889888"/>
                  </a:ext>
                </a:extLst>
              </a:tr>
              <a:tr h="370840">
                <a:tc>
                  <a:txBody>
                    <a:bodyPr/>
                    <a:lstStyle/>
                    <a:p>
                      <a:r>
                        <a:rPr lang="en-US" dirty="0"/>
                        <a:t>Tobacco </a:t>
                      </a:r>
                    </a:p>
                  </a:txBody>
                  <a:tcPr/>
                </a:tc>
                <a:tc>
                  <a:txBody>
                    <a:bodyPr/>
                    <a:lstStyle/>
                    <a:p>
                      <a:endParaRPr lang="en-US" dirty="0"/>
                    </a:p>
                  </a:txBody>
                  <a:tcPr/>
                </a:tc>
                <a:tc>
                  <a:txBody>
                    <a:bodyPr/>
                    <a:lstStyle/>
                    <a:p>
                      <a:r>
                        <a:rPr lang="en-US" dirty="0"/>
                        <a:t>Accessing Information</a:t>
                      </a:r>
                    </a:p>
                  </a:txBody>
                  <a:tcPr/>
                </a:tc>
                <a:extLst>
                  <a:ext uri="{0D108BD9-81ED-4DB2-BD59-A6C34878D82A}">
                    <a16:rowId xmlns:a16="http://schemas.microsoft.com/office/drawing/2014/main" val="3735367562"/>
                  </a:ext>
                </a:extLst>
              </a:tr>
              <a:tr h="370840">
                <a:tc>
                  <a:txBody>
                    <a:bodyPr/>
                    <a:lstStyle/>
                    <a:p>
                      <a:r>
                        <a:rPr lang="en-US" dirty="0"/>
                        <a:t>Healthy Eating</a:t>
                      </a:r>
                    </a:p>
                  </a:txBody>
                  <a:tcPr/>
                </a:tc>
                <a:tc>
                  <a:txBody>
                    <a:bodyPr/>
                    <a:lstStyle/>
                    <a:p>
                      <a:endParaRPr lang="en-US" dirty="0"/>
                    </a:p>
                  </a:txBody>
                  <a:tcPr/>
                </a:tc>
                <a:tc>
                  <a:txBody>
                    <a:bodyPr/>
                    <a:lstStyle/>
                    <a:p>
                      <a:r>
                        <a:rPr lang="en-US" dirty="0"/>
                        <a:t>Interpersonal Communication</a:t>
                      </a:r>
                    </a:p>
                  </a:txBody>
                  <a:tcPr/>
                </a:tc>
                <a:extLst>
                  <a:ext uri="{0D108BD9-81ED-4DB2-BD59-A6C34878D82A}">
                    <a16:rowId xmlns:a16="http://schemas.microsoft.com/office/drawing/2014/main" val="1700170450"/>
                  </a:ext>
                </a:extLst>
              </a:tr>
              <a:tr h="370840">
                <a:tc>
                  <a:txBody>
                    <a:bodyPr/>
                    <a:lstStyle/>
                    <a:p>
                      <a:r>
                        <a:rPr lang="en-US" dirty="0"/>
                        <a:t>Mental and Emotional Health</a:t>
                      </a:r>
                    </a:p>
                  </a:txBody>
                  <a:tcPr/>
                </a:tc>
                <a:tc>
                  <a:txBody>
                    <a:bodyPr/>
                    <a:lstStyle/>
                    <a:p>
                      <a:endParaRPr lang="en-US" dirty="0"/>
                    </a:p>
                  </a:txBody>
                  <a:tcPr/>
                </a:tc>
                <a:tc>
                  <a:txBody>
                    <a:bodyPr/>
                    <a:lstStyle/>
                    <a:p>
                      <a:r>
                        <a:rPr lang="en-US" dirty="0"/>
                        <a:t>Decision-Making</a:t>
                      </a:r>
                    </a:p>
                  </a:txBody>
                  <a:tcPr/>
                </a:tc>
                <a:extLst>
                  <a:ext uri="{0D108BD9-81ED-4DB2-BD59-A6C34878D82A}">
                    <a16:rowId xmlns:a16="http://schemas.microsoft.com/office/drawing/2014/main" val="1655768686"/>
                  </a:ext>
                </a:extLst>
              </a:tr>
              <a:tr h="370840">
                <a:tc>
                  <a:txBody>
                    <a:bodyPr/>
                    <a:lstStyle/>
                    <a:p>
                      <a:r>
                        <a:rPr lang="en-US" dirty="0"/>
                        <a:t>Personal Health</a:t>
                      </a:r>
                    </a:p>
                  </a:txBody>
                  <a:tcPr/>
                </a:tc>
                <a:tc>
                  <a:txBody>
                    <a:bodyPr/>
                    <a:lstStyle/>
                    <a:p>
                      <a:endParaRPr lang="en-US" dirty="0"/>
                    </a:p>
                  </a:txBody>
                  <a:tcPr/>
                </a:tc>
                <a:tc>
                  <a:txBody>
                    <a:bodyPr/>
                    <a:lstStyle/>
                    <a:p>
                      <a:r>
                        <a:rPr lang="en-US" dirty="0"/>
                        <a:t>Goal-Setting</a:t>
                      </a:r>
                    </a:p>
                  </a:txBody>
                  <a:tcPr/>
                </a:tc>
                <a:extLst>
                  <a:ext uri="{0D108BD9-81ED-4DB2-BD59-A6C34878D82A}">
                    <a16:rowId xmlns:a16="http://schemas.microsoft.com/office/drawing/2014/main" val="404244419"/>
                  </a:ext>
                </a:extLst>
              </a:tr>
              <a:tr h="370840">
                <a:tc>
                  <a:txBody>
                    <a:bodyPr/>
                    <a:lstStyle/>
                    <a:p>
                      <a:r>
                        <a:rPr lang="en-US" dirty="0"/>
                        <a:t>Physical Activity</a:t>
                      </a:r>
                    </a:p>
                  </a:txBody>
                  <a:tcPr/>
                </a:tc>
                <a:tc>
                  <a:txBody>
                    <a:bodyPr/>
                    <a:lstStyle/>
                    <a:p>
                      <a:endParaRPr lang="en-US" dirty="0"/>
                    </a:p>
                  </a:txBody>
                  <a:tcPr/>
                </a:tc>
                <a:tc>
                  <a:txBody>
                    <a:bodyPr/>
                    <a:lstStyle/>
                    <a:p>
                      <a:r>
                        <a:rPr lang="en-US" dirty="0"/>
                        <a:t>Self-Management</a:t>
                      </a:r>
                    </a:p>
                  </a:txBody>
                  <a:tcPr/>
                </a:tc>
                <a:extLst>
                  <a:ext uri="{0D108BD9-81ED-4DB2-BD59-A6C34878D82A}">
                    <a16:rowId xmlns:a16="http://schemas.microsoft.com/office/drawing/2014/main" val="2048973425"/>
                  </a:ext>
                </a:extLst>
              </a:tr>
              <a:tr h="370840">
                <a:tc>
                  <a:txBody>
                    <a:bodyPr/>
                    <a:lstStyle/>
                    <a:p>
                      <a:r>
                        <a:rPr lang="en-US" dirty="0"/>
                        <a:t>Safety/Injury Prevention</a:t>
                      </a:r>
                    </a:p>
                  </a:txBody>
                  <a:tcPr/>
                </a:tc>
                <a:tc>
                  <a:txBody>
                    <a:bodyPr/>
                    <a:lstStyle/>
                    <a:p>
                      <a:endParaRPr lang="en-US" dirty="0"/>
                    </a:p>
                  </a:txBody>
                  <a:tcPr/>
                </a:tc>
                <a:tc>
                  <a:txBody>
                    <a:bodyPr/>
                    <a:lstStyle/>
                    <a:p>
                      <a:r>
                        <a:rPr lang="en-US" dirty="0"/>
                        <a:t>Advocacy</a:t>
                      </a:r>
                    </a:p>
                  </a:txBody>
                  <a:tcPr/>
                </a:tc>
                <a:extLst>
                  <a:ext uri="{0D108BD9-81ED-4DB2-BD59-A6C34878D82A}">
                    <a16:rowId xmlns:a16="http://schemas.microsoft.com/office/drawing/2014/main" val="1447636337"/>
                  </a:ext>
                </a:extLst>
              </a:tr>
              <a:tr h="370840">
                <a:tc>
                  <a:txBody>
                    <a:bodyPr/>
                    <a:lstStyle/>
                    <a:p>
                      <a:r>
                        <a:rPr lang="en-US" dirty="0"/>
                        <a:t>Violence Prevention</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700444503"/>
                  </a:ext>
                </a:extLst>
              </a:tr>
              <a:tr h="370840">
                <a:tc>
                  <a:txBody>
                    <a:bodyPr/>
                    <a:lstStyle/>
                    <a:p>
                      <a:r>
                        <a:rPr lang="en-US"/>
                        <a:t>Healthy </a:t>
                      </a:r>
                      <a:r>
                        <a:rPr lang="en-US" dirty="0"/>
                        <a:t>Relationships (K-6)/Sexual Health (7-12)</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55780614"/>
                  </a:ext>
                </a:extLst>
              </a:tr>
            </a:tbl>
          </a:graphicData>
        </a:graphic>
      </p:graphicFrame>
      <p:sp>
        <p:nvSpPr>
          <p:cNvPr id="4" name="TextBox 3"/>
          <p:cNvSpPr txBox="1"/>
          <p:nvPr/>
        </p:nvSpPr>
        <p:spPr>
          <a:xfrm>
            <a:off x="152400" y="6436658"/>
            <a:ext cx="487634" cy="246221"/>
          </a:xfrm>
          <a:prstGeom prst="rect">
            <a:avLst/>
          </a:prstGeom>
          <a:noFill/>
        </p:spPr>
        <p:txBody>
          <a:bodyPr wrap="none" rtlCol="0">
            <a:spAutoFit/>
          </a:bodyPr>
          <a:lstStyle/>
          <a:p>
            <a:r>
              <a:rPr lang="en-US" sz="1000" dirty="0"/>
              <a:t>Cindy</a:t>
            </a:r>
          </a:p>
        </p:txBody>
      </p:sp>
    </p:spTree>
    <p:extLst>
      <p:ext uri="{BB962C8B-B14F-4D97-AF65-F5344CB8AC3E}">
        <p14:creationId xmlns:p14="http://schemas.microsoft.com/office/powerpoint/2010/main" val="36116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C5D98-D8A1-4A48-B055-CDC16771E8BA}"/>
              </a:ext>
            </a:extLst>
          </p:cNvPr>
          <p:cNvSpPr>
            <a:spLocks noGrp="1"/>
          </p:cNvSpPr>
          <p:nvPr>
            <p:ph type="title"/>
          </p:nvPr>
        </p:nvSpPr>
        <p:spPr>
          <a:xfrm>
            <a:off x="1606305" y="456725"/>
            <a:ext cx="9242304" cy="984603"/>
          </a:xfrm>
        </p:spPr>
        <p:txBody>
          <a:bodyPr/>
          <a:lstStyle/>
          <a:p>
            <a:r>
              <a:rPr lang="en-US" dirty="0"/>
              <a:t>Health Education Outcomes</a:t>
            </a:r>
          </a:p>
        </p:txBody>
      </p:sp>
      <p:sp>
        <p:nvSpPr>
          <p:cNvPr id="3" name="Content Placeholder 2">
            <a:extLst>
              <a:ext uri="{FF2B5EF4-FFF2-40B4-BE49-F238E27FC236}">
                <a16:creationId xmlns:a16="http://schemas.microsoft.com/office/drawing/2014/main" id="{4979D468-5FFB-4FD4-B82C-BF797A6FE3BB}"/>
              </a:ext>
            </a:extLst>
          </p:cNvPr>
          <p:cNvSpPr>
            <a:spLocks noGrp="1"/>
          </p:cNvSpPr>
          <p:nvPr>
            <p:ph idx="1"/>
          </p:nvPr>
        </p:nvSpPr>
        <p:spPr/>
        <p:txBody>
          <a:bodyPr/>
          <a:lstStyle/>
          <a:p>
            <a:r>
              <a:rPr lang="en-US" sz="2000" dirty="0"/>
              <a:t>Dark Purple- Core Concepts</a:t>
            </a:r>
          </a:p>
          <a:p>
            <a:r>
              <a:rPr lang="en-US" sz="2000" dirty="0"/>
              <a:t>Light Blue-Health Literacy Skills</a:t>
            </a:r>
          </a:p>
          <a:p>
            <a:r>
              <a:rPr lang="en-US" sz="2000" dirty="0"/>
              <a:t>Rainbow Color – Health Content</a:t>
            </a:r>
          </a:p>
          <a:p>
            <a:r>
              <a:rPr lang="en-US" sz="2000" dirty="0"/>
              <a:t>White - Outcome</a:t>
            </a:r>
          </a:p>
          <a:p>
            <a:endParaRPr lang="en-US" dirty="0"/>
          </a:p>
        </p:txBody>
      </p:sp>
      <p:pic>
        <p:nvPicPr>
          <p:cNvPr id="8" name="Picture 7">
            <a:extLst>
              <a:ext uri="{FF2B5EF4-FFF2-40B4-BE49-F238E27FC236}">
                <a16:creationId xmlns:a16="http://schemas.microsoft.com/office/drawing/2014/main" id="{D4A67680-D716-5D16-DAE5-724F5361B7FE}"/>
              </a:ext>
            </a:extLst>
          </p:cNvPr>
          <p:cNvPicPr>
            <a:picLocks noChangeAspect="1"/>
          </p:cNvPicPr>
          <p:nvPr/>
        </p:nvPicPr>
        <p:blipFill>
          <a:blip r:embed="rId2"/>
          <a:stretch>
            <a:fillRect/>
          </a:stretch>
        </p:blipFill>
        <p:spPr>
          <a:xfrm>
            <a:off x="5925807" y="1441328"/>
            <a:ext cx="5656348" cy="5290887"/>
          </a:xfrm>
          <a:prstGeom prst="rect">
            <a:avLst/>
          </a:prstGeom>
        </p:spPr>
      </p:pic>
    </p:spTree>
    <p:extLst>
      <p:ext uri="{BB962C8B-B14F-4D97-AF65-F5344CB8AC3E}">
        <p14:creationId xmlns:p14="http://schemas.microsoft.com/office/powerpoint/2010/main" val="2055040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4F7F32B-80F4-422C-9B4E-21F79CE8A656}"/>
              </a:ext>
            </a:extLst>
          </p:cNvPr>
          <p:cNvSpPr>
            <a:spLocks noGrp="1"/>
          </p:cNvSpPr>
          <p:nvPr>
            <p:ph type="title"/>
          </p:nvPr>
        </p:nvSpPr>
        <p:spPr>
          <a:xfrm>
            <a:off x="1484311" y="292219"/>
            <a:ext cx="10018713" cy="1162050"/>
          </a:xfrm>
        </p:spPr>
        <p:txBody>
          <a:bodyPr/>
          <a:lstStyle/>
          <a:p>
            <a:r>
              <a:rPr lang="en-US" dirty="0"/>
              <a:t>Health Education Outcomes</a:t>
            </a:r>
          </a:p>
        </p:txBody>
      </p:sp>
      <p:sp>
        <p:nvSpPr>
          <p:cNvPr id="7" name="Text Placeholder 6">
            <a:extLst>
              <a:ext uri="{FF2B5EF4-FFF2-40B4-BE49-F238E27FC236}">
                <a16:creationId xmlns:a16="http://schemas.microsoft.com/office/drawing/2014/main" id="{180582EB-A615-4278-B052-A41FAFEA1F72}"/>
              </a:ext>
            </a:extLst>
          </p:cNvPr>
          <p:cNvSpPr>
            <a:spLocks noGrp="1"/>
          </p:cNvSpPr>
          <p:nvPr>
            <p:ph type="body" sz="quarter" idx="3"/>
          </p:nvPr>
        </p:nvSpPr>
        <p:spPr>
          <a:xfrm>
            <a:off x="6809465" y="1353688"/>
            <a:ext cx="4622537" cy="576262"/>
          </a:xfrm>
        </p:spPr>
        <p:txBody>
          <a:bodyPr/>
          <a:lstStyle/>
          <a:p>
            <a:pPr algn="ctr"/>
            <a:r>
              <a:rPr lang="en-US" sz="2000" dirty="0"/>
              <a:t>9</a:t>
            </a:r>
            <a:r>
              <a:rPr lang="en-US" sz="2000" baseline="30000" dirty="0"/>
              <a:t>th</a:t>
            </a:r>
            <a:r>
              <a:rPr lang="en-US" sz="2000" dirty="0"/>
              <a:t> Grade Nutrition Benchmark</a:t>
            </a:r>
            <a:br>
              <a:rPr lang="en-US" sz="2000" dirty="0"/>
            </a:br>
            <a:r>
              <a:rPr lang="en-US" sz="2000" dirty="0"/>
              <a:t>Analyzing Influences</a:t>
            </a:r>
          </a:p>
        </p:txBody>
      </p:sp>
      <p:sp>
        <p:nvSpPr>
          <p:cNvPr id="2" name="Footer Placeholder 1">
            <a:extLst>
              <a:ext uri="{FF2B5EF4-FFF2-40B4-BE49-F238E27FC236}">
                <a16:creationId xmlns:a16="http://schemas.microsoft.com/office/drawing/2014/main" id="{3AA6BC91-C0F9-4567-A49E-F14FD19CFF19}"/>
              </a:ext>
            </a:extLst>
          </p:cNvPr>
          <p:cNvSpPr>
            <a:spLocks noGrp="1"/>
          </p:cNvSpPr>
          <p:nvPr>
            <p:ph type="ftr" sz="quarter" idx="11"/>
          </p:nvPr>
        </p:nvSpPr>
        <p:spPr/>
        <p:txBody>
          <a:bodyPr/>
          <a:lstStyle/>
          <a:p>
            <a:r>
              <a:rPr lang="en-US" dirty="0"/>
              <a:t>Jen</a:t>
            </a:r>
          </a:p>
        </p:txBody>
      </p:sp>
      <p:sp>
        <p:nvSpPr>
          <p:cNvPr id="5" name="Text Placeholder 4">
            <a:extLst>
              <a:ext uri="{FF2B5EF4-FFF2-40B4-BE49-F238E27FC236}">
                <a16:creationId xmlns:a16="http://schemas.microsoft.com/office/drawing/2014/main" id="{A840AB9B-0116-4C4E-9E2D-F42D1B3F4077}"/>
              </a:ext>
            </a:extLst>
          </p:cNvPr>
          <p:cNvSpPr>
            <a:spLocks noGrp="1"/>
          </p:cNvSpPr>
          <p:nvPr>
            <p:ph type="body" idx="1"/>
          </p:nvPr>
        </p:nvSpPr>
        <p:spPr>
          <a:xfrm>
            <a:off x="1886479" y="1353688"/>
            <a:ext cx="4607188" cy="576262"/>
          </a:xfrm>
        </p:spPr>
        <p:txBody>
          <a:bodyPr/>
          <a:lstStyle/>
          <a:p>
            <a:pPr algn="ctr"/>
            <a:r>
              <a:rPr lang="en-US" sz="2000" dirty="0"/>
              <a:t>8</a:t>
            </a:r>
            <a:r>
              <a:rPr lang="en-US" sz="2000" baseline="30000" dirty="0"/>
              <a:t>th</a:t>
            </a:r>
            <a:r>
              <a:rPr lang="en-US" sz="2000" dirty="0"/>
              <a:t> Grade Nutrition </a:t>
            </a:r>
            <a:br>
              <a:rPr lang="en-US" sz="2000" dirty="0"/>
            </a:br>
            <a:r>
              <a:rPr lang="en-US" sz="2000" dirty="0"/>
              <a:t>Core Concepts &amp; Analyzing Influences</a:t>
            </a:r>
          </a:p>
        </p:txBody>
      </p:sp>
      <p:pic>
        <p:nvPicPr>
          <p:cNvPr id="9" name="Picture 8">
            <a:extLst>
              <a:ext uri="{FF2B5EF4-FFF2-40B4-BE49-F238E27FC236}">
                <a16:creationId xmlns:a16="http://schemas.microsoft.com/office/drawing/2014/main" id="{B2BCEC99-9C0F-D3F0-DB06-03000276636A}"/>
              </a:ext>
            </a:extLst>
          </p:cNvPr>
          <p:cNvPicPr>
            <a:picLocks noChangeAspect="1"/>
          </p:cNvPicPr>
          <p:nvPr/>
        </p:nvPicPr>
        <p:blipFill>
          <a:blip r:embed="rId2"/>
          <a:stretch>
            <a:fillRect/>
          </a:stretch>
        </p:blipFill>
        <p:spPr>
          <a:xfrm>
            <a:off x="1327978" y="2102538"/>
            <a:ext cx="5301318" cy="2532216"/>
          </a:xfrm>
          <a:prstGeom prst="rect">
            <a:avLst/>
          </a:prstGeom>
        </p:spPr>
      </p:pic>
      <p:pic>
        <p:nvPicPr>
          <p:cNvPr id="13" name="Picture 12">
            <a:extLst>
              <a:ext uri="{FF2B5EF4-FFF2-40B4-BE49-F238E27FC236}">
                <a16:creationId xmlns:a16="http://schemas.microsoft.com/office/drawing/2014/main" id="{5DA2EBCA-7AFE-E008-38C3-D4E18925BB9E}"/>
              </a:ext>
            </a:extLst>
          </p:cNvPr>
          <p:cNvPicPr>
            <a:picLocks noChangeAspect="1"/>
          </p:cNvPicPr>
          <p:nvPr/>
        </p:nvPicPr>
        <p:blipFill>
          <a:blip r:embed="rId3"/>
          <a:stretch>
            <a:fillRect/>
          </a:stretch>
        </p:blipFill>
        <p:spPr>
          <a:xfrm>
            <a:off x="6749854" y="2375647"/>
            <a:ext cx="5290500" cy="1586753"/>
          </a:xfrm>
          <a:prstGeom prst="rect">
            <a:avLst/>
          </a:prstGeom>
        </p:spPr>
      </p:pic>
    </p:spTree>
    <p:extLst>
      <p:ext uri="{BB962C8B-B14F-4D97-AF65-F5344CB8AC3E}">
        <p14:creationId xmlns:p14="http://schemas.microsoft.com/office/powerpoint/2010/main" val="3027324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59701-6D00-2FFB-27D9-EFD2FD7226EB}"/>
              </a:ext>
            </a:extLst>
          </p:cNvPr>
          <p:cNvSpPr>
            <a:spLocks noGrp="1"/>
          </p:cNvSpPr>
          <p:nvPr>
            <p:ph type="title"/>
          </p:nvPr>
        </p:nvSpPr>
        <p:spPr>
          <a:xfrm>
            <a:off x="1626195" y="439777"/>
            <a:ext cx="8169214" cy="931653"/>
          </a:xfrm>
        </p:spPr>
        <p:txBody>
          <a:bodyPr/>
          <a:lstStyle/>
          <a:p>
            <a:r>
              <a:rPr lang="en-US" dirty="0"/>
              <a:t>*Disclaimer </a:t>
            </a:r>
          </a:p>
        </p:txBody>
      </p:sp>
      <p:sp>
        <p:nvSpPr>
          <p:cNvPr id="3" name="Content Placeholder 2">
            <a:extLst>
              <a:ext uri="{FF2B5EF4-FFF2-40B4-BE49-F238E27FC236}">
                <a16:creationId xmlns:a16="http://schemas.microsoft.com/office/drawing/2014/main" id="{FE94DC36-1381-B5B1-D48B-330BD788B27C}"/>
              </a:ext>
            </a:extLst>
          </p:cNvPr>
          <p:cNvSpPr>
            <a:spLocks noGrp="1"/>
          </p:cNvSpPr>
          <p:nvPr>
            <p:ph idx="1"/>
          </p:nvPr>
        </p:nvSpPr>
        <p:spPr/>
        <p:txBody>
          <a:bodyPr>
            <a:normAutofit/>
          </a:bodyPr>
          <a:lstStyle/>
          <a:p>
            <a:r>
              <a:rPr lang="en-US" dirty="0"/>
              <a:t>These outcomes are not the approved standards for PA currently.  </a:t>
            </a:r>
          </a:p>
          <a:p>
            <a:r>
              <a:rPr lang="en-US" dirty="0"/>
              <a:t>We look to share this work with the State School Board Association once we are invited.</a:t>
            </a:r>
          </a:p>
          <a:p>
            <a:r>
              <a:rPr lang="en-US" dirty="0"/>
              <a:t>They can however be used to help keep your health and physical education programs more current to the forever changing health literacy and physical literacy climate.</a:t>
            </a:r>
          </a:p>
          <a:p>
            <a:r>
              <a:rPr lang="en-US" dirty="0"/>
              <a:t>PA Code 22, Chapter 4 also encourages the use of materials to expand or improve existing academic standards.</a:t>
            </a:r>
          </a:p>
        </p:txBody>
      </p:sp>
      <p:sp>
        <p:nvSpPr>
          <p:cNvPr id="4" name="Footer Placeholder 3">
            <a:extLst>
              <a:ext uri="{FF2B5EF4-FFF2-40B4-BE49-F238E27FC236}">
                <a16:creationId xmlns:a16="http://schemas.microsoft.com/office/drawing/2014/main" id="{A3FD6824-812F-5191-AB11-F5D6DB255BAD}"/>
              </a:ext>
            </a:extLst>
          </p:cNvPr>
          <p:cNvSpPr>
            <a:spLocks noGrp="1"/>
          </p:cNvSpPr>
          <p:nvPr>
            <p:ph type="ftr" sz="quarter" idx="11"/>
          </p:nvPr>
        </p:nvSpPr>
        <p:spPr/>
        <p:txBody>
          <a:bodyPr/>
          <a:lstStyle/>
          <a:p>
            <a:endParaRPr lang="en-US" dirty="0"/>
          </a:p>
        </p:txBody>
      </p:sp>
      <p:sp>
        <p:nvSpPr>
          <p:cNvPr id="5" name="TextBox 4"/>
          <p:cNvSpPr txBox="1"/>
          <p:nvPr/>
        </p:nvSpPr>
        <p:spPr>
          <a:xfrm>
            <a:off x="143436" y="6427693"/>
            <a:ext cx="377026" cy="246221"/>
          </a:xfrm>
          <a:prstGeom prst="rect">
            <a:avLst/>
          </a:prstGeom>
          <a:noFill/>
        </p:spPr>
        <p:txBody>
          <a:bodyPr wrap="none" rtlCol="0">
            <a:spAutoFit/>
          </a:bodyPr>
          <a:lstStyle/>
          <a:p>
            <a:r>
              <a:rPr lang="en-US" sz="1000" dirty="0"/>
              <a:t>Jeff</a:t>
            </a:r>
          </a:p>
        </p:txBody>
      </p:sp>
    </p:spTree>
    <p:extLst>
      <p:ext uri="{BB962C8B-B14F-4D97-AF65-F5344CB8AC3E}">
        <p14:creationId xmlns:p14="http://schemas.microsoft.com/office/powerpoint/2010/main" val="2228372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ABDE3-AD17-B9BF-1DC4-6C80EEA832AD}"/>
              </a:ext>
            </a:extLst>
          </p:cNvPr>
          <p:cNvSpPr>
            <a:spLocks noGrp="1"/>
          </p:cNvSpPr>
          <p:nvPr>
            <p:ph type="title"/>
          </p:nvPr>
        </p:nvSpPr>
        <p:spPr/>
        <p:txBody>
          <a:bodyPr/>
          <a:lstStyle/>
          <a:p>
            <a:r>
              <a:rPr lang="en-US" dirty="0"/>
              <a:t>Support from Chapter 4 PA Code 22</a:t>
            </a:r>
          </a:p>
        </p:txBody>
      </p:sp>
      <p:sp>
        <p:nvSpPr>
          <p:cNvPr id="3" name="Content Placeholder 2">
            <a:extLst>
              <a:ext uri="{FF2B5EF4-FFF2-40B4-BE49-F238E27FC236}">
                <a16:creationId xmlns:a16="http://schemas.microsoft.com/office/drawing/2014/main" id="{38D185F5-CF4B-2324-679A-3789EDA8C1FE}"/>
              </a:ext>
            </a:extLst>
          </p:cNvPr>
          <p:cNvSpPr>
            <a:spLocks noGrp="1"/>
          </p:cNvSpPr>
          <p:nvPr>
            <p:ph idx="1"/>
          </p:nvPr>
        </p:nvSpPr>
        <p:spPr/>
        <p:txBody>
          <a:bodyPr/>
          <a:lstStyle/>
          <a:p>
            <a:pPr algn="l"/>
            <a:r>
              <a:rPr lang="en-US" b="1" i="0" dirty="0">
                <a:solidFill>
                  <a:srgbClr val="333333"/>
                </a:solidFill>
                <a:effectLst/>
                <a:latin typeface="New Century Schoolbook"/>
              </a:rPr>
              <a:t>§ 4.12. Academic standards.</a:t>
            </a:r>
          </a:p>
          <a:p>
            <a:pPr algn="l"/>
            <a:r>
              <a:rPr lang="en-US" b="0" i="0" dirty="0">
                <a:solidFill>
                  <a:srgbClr val="333333"/>
                </a:solidFill>
                <a:effectLst/>
                <a:latin typeface="New Century Schoolbook"/>
              </a:rPr>
              <a:t> (a)  School entities may develop, expand or improve existing academic standards in the following content areas:</a:t>
            </a:r>
          </a:p>
          <a:p>
            <a:r>
              <a:rPr lang="en-US" b="0" i="0" dirty="0">
                <a:solidFill>
                  <a:srgbClr val="333333"/>
                </a:solidFill>
                <a:effectLst/>
                <a:latin typeface="New Century Schoolbook"/>
              </a:rPr>
              <a:t> (6)  </a:t>
            </a:r>
            <a:r>
              <a:rPr lang="en-US" b="0" i="1" dirty="0">
                <a:solidFill>
                  <a:srgbClr val="333333"/>
                </a:solidFill>
                <a:effectLst/>
                <a:latin typeface="New Century Schoolbook"/>
              </a:rPr>
              <a:t>Health, safety and physical education. </a:t>
            </a:r>
            <a:r>
              <a:rPr lang="en-US" b="0" i="0" dirty="0">
                <a:solidFill>
                  <a:srgbClr val="333333"/>
                </a:solidFill>
                <a:effectLst/>
                <a:latin typeface="New Century Schoolbook"/>
              </a:rPr>
              <a:t>Study of concepts and skills which affect personal, family and community health and safety, nutrition, physical fitness, movement concepts and strategies, safety in physical activity settings, and leadership and cooperation in physical activities.</a:t>
            </a:r>
            <a:endParaRPr lang="en-US" dirty="0"/>
          </a:p>
        </p:txBody>
      </p:sp>
      <p:sp>
        <p:nvSpPr>
          <p:cNvPr id="4" name="Footer Placeholder 3">
            <a:extLst>
              <a:ext uri="{FF2B5EF4-FFF2-40B4-BE49-F238E27FC236}">
                <a16:creationId xmlns:a16="http://schemas.microsoft.com/office/drawing/2014/main" id="{F6C25CFB-8498-6DE1-0905-BF564649A47F}"/>
              </a:ext>
            </a:extLst>
          </p:cNvPr>
          <p:cNvSpPr>
            <a:spLocks noGrp="1"/>
          </p:cNvSpPr>
          <p:nvPr>
            <p:ph type="ftr" sz="quarter" idx="11"/>
          </p:nvPr>
        </p:nvSpPr>
        <p:spPr/>
        <p:txBody>
          <a:bodyPr/>
          <a:lstStyle/>
          <a:p>
            <a:endParaRPr lang="en-US"/>
          </a:p>
        </p:txBody>
      </p:sp>
      <p:sp>
        <p:nvSpPr>
          <p:cNvPr id="5" name="TextBox 4"/>
          <p:cNvSpPr txBox="1"/>
          <p:nvPr/>
        </p:nvSpPr>
        <p:spPr>
          <a:xfrm>
            <a:off x="170330" y="6454587"/>
            <a:ext cx="377026" cy="246221"/>
          </a:xfrm>
          <a:prstGeom prst="rect">
            <a:avLst/>
          </a:prstGeom>
          <a:noFill/>
        </p:spPr>
        <p:txBody>
          <a:bodyPr wrap="none" rtlCol="0">
            <a:spAutoFit/>
          </a:bodyPr>
          <a:lstStyle/>
          <a:p>
            <a:r>
              <a:rPr lang="en-US" sz="1000" dirty="0"/>
              <a:t>Jeff</a:t>
            </a:r>
          </a:p>
        </p:txBody>
      </p:sp>
    </p:spTree>
    <p:extLst>
      <p:ext uri="{BB962C8B-B14F-4D97-AF65-F5344CB8AC3E}">
        <p14:creationId xmlns:p14="http://schemas.microsoft.com/office/powerpoint/2010/main" val="6549267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B7255-0E6E-4DA8-8861-6E60DCE301CF}"/>
              </a:ext>
            </a:extLst>
          </p:cNvPr>
          <p:cNvSpPr>
            <a:spLocks noGrp="1"/>
          </p:cNvSpPr>
          <p:nvPr>
            <p:ph type="title"/>
          </p:nvPr>
        </p:nvSpPr>
        <p:spPr/>
        <p:txBody>
          <a:bodyPr>
            <a:normAutofit fontScale="90000"/>
          </a:bodyPr>
          <a:lstStyle/>
          <a:p>
            <a:r>
              <a:rPr lang="en-US" sz="4000" dirty="0">
                <a:latin typeface="Corbel" panose="020B0503020204020204" pitchFamily="34" charset="0"/>
                <a:cs typeface="Calibri" pitchFamily="34" charset="0"/>
              </a:rPr>
              <a:t>Accessing the Outcomes on the SAS Portal</a:t>
            </a:r>
            <a:endParaRPr lang="en-US" dirty="0">
              <a:latin typeface="Corbel" panose="020B0503020204020204" pitchFamily="34" charset="0"/>
            </a:endParaRPr>
          </a:p>
        </p:txBody>
      </p:sp>
      <p:sp>
        <p:nvSpPr>
          <p:cNvPr id="3" name="Content Placeholder 2">
            <a:extLst>
              <a:ext uri="{FF2B5EF4-FFF2-40B4-BE49-F238E27FC236}">
                <a16:creationId xmlns:a16="http://schemas.microsoft.com/office/drawing/2014/main" id="{5AD458CF-7D7D-4132-96FE-EF230369F961}"/>
              </a:ext>
            </a:extLst>
          </p:cNvPr>
          <p:cNvSpPr>
            <a:spLocks noGrp="1"/>
          </p:cNvSpPr>
          <p:nvPr>
            <p:ph idx="1"/>
          </p:nvPr>
        </p:nvSpPr>
        <p:spPr>
          <a:xfrm>
            <a:off x="1563442" y="2553829"/>
            <a:ext cx="10018713" cy="3086099"/>
          </a:xfrm>
        </p:spPr>
        <p:txBody>
          <a:bodyPr>
            <a:normAutofit fontScale="25000" lnSpcReduction="20000"/>
          </a:bodyPr>
          <a:lstStyle/>
          <a:p>
            <a:pPr marL="6350" indent="-6350">
              <a:buNone/>
            </a:pPr>
            <a:r>
              <a:rPr lang="en-US" sz="5600" dirty="0">
                <a:latin typeface="Corbel" panose="020B0503020204020204" pitchFamily="34" charset="0"/>
                <a:cs typeface="Calibri" pitchFamily="34" charset="0"/>
              </a:rPr>
              <a:t>Although not officially adopted, they will be available on the SAS portal on the PDE website.  They may be used as a resource for lessons and curriculum writing.  You will first need to follow the instructions to register. Then.... In your browser go to </a:t>
            </a:r>
            <a:r>
              <a:rPr lang="en-US" sz="5600" b="1" dirty="0">
                <a:latin typeface="Corbel" panose="020B0503020204020204" pitchFamily="34" charset="0"/>
                <a:cs typeface="Calibri" pitchFamily="34" charset="0"/>
                <a:hlinkClick r:id="rId2"/>
              </a:rPr>
              <a:t>www.pdesas.org</a:t>
            </a:r>
            <a:endParaRPr lang="en-US" sz="4000" b="1" dirty="0">
              <a:latin typeface="Corbel" panose="020B0503020204020204" pitchFamily="34" charset="0"/>
              <a:cs typeface="Calibri" pitchFamily="34" charset="0"/>
            </a:endParaRPr>
          </a:p>
          <a:p>
            <a:pPr marL="6350" indent="-6350">
              <a:buNone/>
            </a:pPr>
            <a:r>
              <a:rPr lang="en-US" sz="5600" b="1" dirty="0">
                <a:latin typeface="Corbel" panose="020B0503020204020204" pitchFamily="34" charset="0"/>
                <a:cs typeface="Calibri" pitchFamily="34" charset="0"/>
              </a:rPr>
              <a:t>Here are the directions for accessing them:</a:t>
            </a:r>
            <a:br>
              <a:rPr lang="en-US" dirty="0">
                <a:latin typeface="Corbel" panose="020B0503020204020204" pitchFamily="34" charset="0"/>
                <a:cs typeface="Calibri" pitchFamily="34" charset="0"/>
              </a:rPr>
            </a:br>
            <a:endParaRPr lang="en-US" sz="4000" dirty="0">
              <a:latin typeface="Corbel" panose="020B0503020204020204" pitchFamily="34" charset="0"/>
              <a:cs typeface="Calibri" pitchFamily="34" charset="0"/>
            </a:endParaRPr>
          </a:p>
          <a:p>
            <a:pPr marL="231775" indent="-231775">
              <a:buFont typeface="Arial" pitchFamily="34" charset="0"/>
              <a:buChar char="•"/>
            </a:pPr>
            <a:r>
              <a:rPr lang="en-US" sz="5600" dirty="0">
                <a:latin typeface="Corbel" panose="020B0503020204020204" pitchFamily="34" charset="0"/>
                <a:cs typeface="Calibri" pitchFamily="34" charset="0"/>
              </a:rPr>
              <a:t> At top right corner, click on the box that says "</a:t>
            </a:r>
            <a:r>
              <a:rPr lang="en-US" sz="5600" b="1" dirty="0" err="1">
                <a:latin typeface="Corbel" panose="020B0503020204020204" pitchFamily="34" charset="0"/>
                <a:cs typeface="Calibri" pitchFamily="34" charset="0"/>
              </a:rPr>
              <a:t>MySAS</a:t>
            </a:r>
            <a:r>
              <a:rPr lang="en-US" sz="5600" b="1" dirty="0">
                <a:latin typeface="Corbel" panose="020B0503020204020204" pitchFamily="34" charset="0"/>
                <a:cs typeface="Calibri" pitchFamily="34" charset="0"/>
              </a:rPr>
              <a:t> Tools</a:t>
            </a:r>
            <a:r>
              <a:rPr lang="en-US" sz="5600" dirty="0">
                <a:latin typeface="Corbel" panose="020B0503020204020204" pitchFamily="34" charset="0"/>
                <a:cs typeface="Calibri" pitchFamily="34" charset="0"/>
              </a:rPr>
              <a:t>"</a:t>
            </a:r>
          </a:p>
          <a:p>
            <a:pPr marL="231775" indent="-231775">
              <a:buFont typeface="Arial" pitchFamily="34" charset="0"/>
              <a:buChar char="•"/>
            </a:pPr>
            <a:r>
              <a:rPr lang="en-US" sz="5600" dirty="0">
                <a:latin typeface="Corbel" panose="020B0503020204020204" pitchFamily="34" charset="0"/>
                <a:cs typeface="Calibri" pitchFamily="34" charset="0"/>
              </a:rPr>
              <a:t>Click on "</a:t>
            </a:r>
            <a:r>
              <a:rPr lang="en-US" sz="5600" b="1" dirty="0">
                <a:latin typeface="Corbel" panose="020B0503020204020204" pitchFamily="34" charset="0"/>
                <a:cs typeface="Calibri" pitchFamily="34" charset="0"/>
              </a:rPr>
              <a:t>Communities</a:t>
            </a:r>
            <a:r>
              <a:rPr lang="en-US" sz="5600" dirty="0">
                <a:latin typeface="Corbel" panose="020B0503020204020204" pitchFamily="34" charset="0"/>
                <a:cs typeface="Calibri" pitchFamily="34" charset="0"/>
              </a:rPr>
              <a:t>"</a:t>
            </a:r>
          </a:p>
          <a:p>
            <a:pPr marL="231775" indent="-231775">
              <a:buFont typeface="Arial" pitchFamily="34" charset="0"/>
              <a:buChar char="•"/>
            </a:pPr>
            <a:r>
              <a:rPr lang="en-US" sz="5600" dirty="0">
                <a:latin typeface="Corbel" panose="020B0503020204020204" pitchFamily="34" charset="0"/>
                <a:cs typeface="Calibri" pitchFamily="34" charset="0"/>
              </a:rPr>
              <a:t>Click on "</a:t>
            </a:r>
            <a:r>
              <a:rPr lang="en-US" sz="5600" b="1" dirty="0">
                <a:latin typeface="Corbel" panose="020B0503020204020204" pitchFamily="34" charset="0"/>
                <a:cs typeface="Calibri" pitchFamily="34" charset="0"/>
              </a:rPr>
              <a:t>Find a Community</a:t>
            </a:r>
            <a:r>
              <a:rPr lang="en-US" sz="5600" dirty="0">
                <a:latin typeface="Corbel" panose="020B0503020204020204" pitchFamily="34" charset="0"/>
                <a:cs typeface="Calibri" pitchFamily="34" charset="0"/>
              </a:rPr>
              <a:t>“ (right side of page)</a:t>
            </a:r>
          </a:p>
          <a:p>
            <a:pPr marL="231775" indent="-231775">
              <a:buFont typeface="Arial" pitchFamily="34" charset="0"/>
              <a:buChar char="•"/>
            </a:pPr>
            <a:r>
              <a:rPr lang="en-US" sz="5600" dirty="0">
                <a:latin typeface="Corbel" panose="020B0503020204020204" pitchFamily="34" charset="0"/>
                <a:cs typeface="Calibri" pitchFamily="34" charset="0"/>
              </a:rPr>
              <a:t>Search for "</a:t>
            </a:r>
            <a:r>
              <a:rPr lang="en-US" sz="5600" b="1" dirty="0">
                <a:latin typeface="Corbel" panose="020B0503020204020204" pitchFamily="34" charset="0"/>
                <a:cs typeface="Calibri" pitchFamily="34" charset="0"/>
              </a:rPr>
              <a:t>Physical Education Learning Community</a:t>
            </a:r>
            <a:r>
              <a:rPr lang="en-US" sz="5600" dirty="0">
                <a:latin typeface="Corbel" panose="020B0503020204020204" pitchFamily="34" charset="0"/>
                <a:cs typeface="Calibri" pitchFamily="34" charset="0"/>
              </a:rPr>
              <a:t>"</a:t>
            </a:r>
          </a:p>
          <a:p>
            <a:pPr marL="231775" indent="-231775">
              <a:buFont typeface="Arial" pitchFamily="34" charset="0"/>
              <a:buChar char="•"/>
            </a:pPr>
            <a:r>
              <a:rPr lang="en-US" sz="5600" dirty="0">
                <a:latin typeface="Corbel" panose="020B0503020204020204" pitchFamily="34" charset="0"/>
                <a:cs typeface="Calibri" pitchFamily="34" charset="0"/>
              </a:rPr>
              <a:t>Click on "</a:t>
            </a:r>
            <a:r>
              <a:rPr lang="en-US" sz="5600" b="1" dirty="0">
                <a:latin typeface="Corbel" panose="020B0503020204020204" pitchFamily="34" charset="0"/>
                <a:cs typeface="Calibri" pitchFamily="34" charset="0"/>
              </a:rPr>
              <a:t>Health, Safety and Physical Education Learning Community</a:t>
            </a:r>
            <a:r>
              <a:rPr lang="en-US" sz="5600" dirty="0">
                <a:latin typeface="Corbel" panose="020B0503020204020204" pitchFamily="34" charset="0"/>
                <a:cs typeface="Calibri" pitchFamily="34" charset="0"/>
              </a:rPr>
              <a:t>"</a:t>
            </a:r>
          </a:p>
          <a:p>
            <a:pPr marL="231775" indent="-231775">
              <a:buFont typeface="Arial" pitchFamily="34" charset="0"/>
              <a:buChar char="•"/>
            </a:pPr>
            <a:r>
              <a:rPr lang="en-US" sz="5600" dirty="0">
                <a:latin typeface="Corbel" panose="020B0503020204020204" pitchFamily="34" charset="0"/>
                <a:cs typeface="Calibri" pitchFamily="34" charset="0"/>
              </a:rPr>
              <a:t>Click on "</a:t>
            </a:r>
            <a:r>
              <a:rPr lang="en-US" sz="5600" b="1" dirty="0">
                <a:latin typeface="Corbel" panose="020B0503020204020204" pitchFamily="34" charset="0"/>
                <a:cs typeface="Calibri" pitchFamily="34" charset="0"/>
              </a:rPr>
              <a:t>Join this Community</a:t>
            </a:r>
            <a:r>
              <a:rPr lang="en-US" sz="5600" dirty="0">
                <a:latin typeface="Corbel" panose="020B0503020204020204" pitchFamily="34" charset="0"/>
                <a:cs typeface="Calibri" pitchFamily="34" charset="0"/>
              </a:rPr>
              <a:t>"</a:t>
            </a:r>
          </a:p>
          <a:p>
            <a:pPr marL="231775" indent="-231775">
              <a:buFont typeface="Arial" pitchFamily="34" charset="0"/>
              <a:buChar char="•"/>
            </a:pPr>
            <a:r>
              <a:rPr lang="en-US" sz="5600" dirty="0">
                <a:latin typeface="Corbel" panose="020B0503020204020204" pitchFamily="34" charset="0"/>
                <a:cs typeface="Calibri" pitchFamily="34" charset="0"/>
              </a:rPr>
              <a:t>Scroll to bottom of page</a:t>
            </a:r>
          </a:p>
          <a:p>
            <a:pPr marL="231775" indent="-231775">
              <a:buFont typeface="Arial" pitchFamily="34" charset="0"/>
              <a:buChar char="•"/>
            </a:pPr>
            <a:r>
              <a:rPr lang="en-US" sz="5600" dirty="0">
                <a:latin typeface="Corbel" panose="020B0503020204020204" pitchFamily="34" charset="0"/>
                <a:cs typeface="Calibri" pitchFamily="34" charset="0"/>
              </a:rPr>
              <a:t>Click on “</a:t>
            </a:r>
            <a:r>
              <a:rPr lang="en-US" sz="5600" b="1" dirty="0">
                <a:latin typeface="Corbel" panose="020B0503020204020204" pitchFamily="34" charset="0"/>
                <a:cs typeface="Calibri" pitchFamily="34" charset="0"/>
              </a:rPr>
              <a:t>Shared Content</a:t>
            </a:r>
            <a:r>
              <a:rPr lang="en-US" sz="5600" dirty="0">
                <a:latin typeface="Corbel" panose="020B0503020204020204" pitchFamily="34" charset="0"/>
                <a:cs typeface="Calibri" pitchFamily="34" charset="0"/>
              </a:rPr>
              <a:t>" button</a:t>
            </a:r>
          </a:p>
          <a:p>
            <a:pPr marL="231775" indent="-231775">
              <a:buFont typeface="Arial" pitchFamily="34" charset="0"/>
              <a:buChar char="•"/>
            </a:pPr>
            <a:r>
              <a:rPr lang="en-US" sz="5600" dirty="0">
                <a:latin typeface="Corbel" panose="020B0503020204020204" pitchFamily="34" charset="0"/>
                <a:cs typeface="Calibri" pitchFamily="34" charset="0"/>
              </a:rPr>
              <a:t>Scroll to folder of interest</a:t>
            </a:r>
          </a:p>
          <a:p>
            <a:pPr marL="231775" indent="-231775">
              <a:buFont typeface="Arial" pitchFamily="34" charset="0"/>
              <a:buChar char="•"/>
            </a:pPr>
            <a:r>
              <a:rPr lang="en-US" sz="5600" dirty="0">
                <a:latin typeface="Corbel" panose="020B0503020204020204" pitchFamily="34" charset="0"/>
                <a:cs typeface="Calibri" pitchFamily="34" charset="0"/>
              </a:rPr>
              <a:t>Click on "</a:t>
            </a:r>
            <a:r>
              <a:rPr lang="en-US" sz="5600" b="1" dirty="0">
                <a:latin typeface="Corbel" panose="020B0503020204020204" pitchFamily="34" charset="0"/>
                <a:cs typeface="Calibri" pitchFamily="34" charset="0"/>
              </a:rPr>
              <a:t>&gt;</a:t>
            </a:r>
            <a:r>
              <a:rPr lang="en-US" sz="5600" dirty="0">
                <a:latin typeface="Corbel" panose="020B0503020204020204" pitchFamily="34" charset="0"/>
                <a:cs typeface="Calibri" pitchFamily="34" charset="0"/>
              </a:rPr>
              <a:t>" to access files</a:t>
            </a:r>
          </a:p>
          <a:p>
            <a:endParaRPr lang="en-US" dirty="0"/>
          </a:p>
        </p:txBody>
      </p:sp>
      <p:sp>
        <p:nvSpPr>
          <p:cNvPr id="4" name="TextBox 3"/>
          <p:cNvSpPr txBox="1"/>
          <p:nvPr/>
        </p:nvSpPr>
        <p:spPr>
          <a:xfrm>
            <a:off x="206188" y="6445622"/>
            <a:ext cx="377026" cy="246221"/>
          </a:xfrm>
          <a:prstGeom prst="rect">
            <a:avLst/>
          </a:prstGeom>
          <a:noFill/>
        </p:spPr>
        <p:txBody>
          <a:bodyPr wrap="none" rtlCol="0">
            <a:spAutoFit/>
          </a:bodyPr>
          <a:lstStyle/>
          <a:p>
            <a:r>
              <a:rPr lang="en-US" sz="1000" dirty="0"/>
              <a:t>Jeff</a:t>
            </a:r>
          </a:p>
        </p:txBody>
      </p:sp>
    </p:spTree>
    <p:extLst>
      <p:ext uri="{BB962C8B-B14F-4D97-AF65-F5344CB8AC3E}">
        <p14:creationId xmlns:p14="http://schemas.microsoft.com/office/powerpoint/2010/main" val="28382261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05C69-25FA-4199-B7F3-20C66D7D3DEF}"/>
              </a:ext>
            </a:extLst>
          </p:cNvPr>
          <p:cNvSpPr>
            <a:spLocks noGrp="1"/>
          </p:cNvSpPr>
          <p:nvPr>
            <p:ph type="title"/>
          </p:nvPr>
        </p:nvSpPr>
        <p:spPr>
          <a:xfrm>
            <a:off x="1484312" y="1284051"/>
            <a:ext cx="2812385" cy="3723836"/>
          </a:xfrm>
        </p:spPr>
        <p:txBody>
          <a:bodyPr>
            <a:normAutofit/>
          </a:bodyPr>
          <a:lstStyle/>
          <a:p>
            <a:r>
              <a:rPr lang="en-US" sz="3600" dirty="0">
                <a:solidFill>
                  <a:srgbClr val="000000"/>
                </a:solidFill>
                <a:latin typeface="Corbel" panose="020B0503020204020204" pitchFamily="34" charset="0"/>
                <a:cs typeface="Calibri" pitchFamily="34" charset="0"/>
              </a:rPr>
              <a:t>These are the 3 files you will want to access:</a:t>
            </a:r>
            <a:endParaRPr lang="en-US" sz="3600" dirty="0">
              <a:solidFill>
                <a:srgbClr val="000000"/>
              </a:solidFill>
              <a:latin typeface="Corbel" panose="020B0503020204020204" pitchFamily="34" charset="0"/>
            </a:endParaRPr>
          </a:p>
        </p:txBody>
      </p:sp>
      <p:graphicFrame>
        <p:nvGraphicFramePr>
          <p:cNvPr id="6" name="Content Placeholder 2">
            <a:extLst>
              <a:ext uri="{FF2B5EF4-FFF2-40B4-BE49-F238E27FC236}">
                <a16:creationId xmlns:a16="http://schemas.microsoft.com/office/drawing/2014/main" id="{16A9B292-B429-B42B-8322-302605D443DF}"/>
              </a:ext>
            </a:extLst>
          </p:cNvPr>
          <p:cNvGraphicFramePr>
            <a:graphicFrameLocks noGrp="1"/>
          </p:cNvGraphicFramePr>
          <p:nvPr>
            <p:ph idx="1"/>
          </p:nvPr>
        </p:nvGraphicFramePr>
        <p:xfrm>
          <a:off x="4941201" y="992181"/>
          <a:ext cx="6237359" cy="45662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206188" y="6445622"/>
            <a:ext cx="377026" cy="246221"/>
          </a:xfrm>
          <a:prstGeom prst="rect">
            <a:avLst/>
          </a:prstGeom>
          <a:noFill/>
        </p:spPr>
        <p:txBody>
          <a:bodyPr wrap="none" rtlCol="0">
            <a:spAutoFit/>
          </a:bodyPr>
          <a:lstStyle/>
          <a:p>
            <a:r>
              <a:rPr lang="en-US" sz="1000" dirty="0"/>
              <a:t>Jeff</a:t>
            </a:r>
          </a:p>
        </p:txBody>
      </p:sp>
    </p:spTree>
    <p:extLst>
      <p:ext uri="{BB962C8B-B14F-4D97-AF65-F5344CB8AC3E}">
        <p14:creationId xmlns:p14="http://schemas.microsoft.com/office/powerpoint/2010/main" val="1399142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4B413-8571-476D-B380-9EFEF19E198F}"/>
              </a:ext>
            </a:extLst>
          </p:cNvPr>
          <p:cNvSpPr>
            <a:spLocks noGrp="1"/>
          </p:cNvSpPr>
          <p:nvPr>
            <p:ph type="title"/>
          </p:nvPr>
        </p:nvSpPr>
        <p:spPr>
          <a:xfrm>
            <a:off x="2173042" y="2752671"/>
            <a:ext cx="8169214" cy="931653"/>
          </a:xfrm>
        </p:spPr>
        <p:txBody>
          <a:bodyPr>
            <a:normAutofit/>
          </a:bodyPr>
          <a:lstStyle/>
          <a:p>
            <a:r>
              <a:rPr lang="en-US" sz="5400" dirty="0"/>
              <a:t>Questions?</a:t>
            </a:r>
          </a:p>
        </p:txBody>
      </p:sp>
      <p:sp>
        <p:nvSpPr>
          <p:cNvPr id="3" name="TextBox 2"/>
          <p:cNvSpPr txBox="1"/>
          <p:nvPr/>
        </p:nvSpPr>
        <p:spPr>
          <a:xfrm>
            <a:off x="152400" y="6472517"/>
            <a:ext cx="487634" cy="246221"/>
          </a:xfrm>
          <a:prstGeom prst="rect">
            <a:avLst/>
          </a:prstGeom>
          <a:noFill/>
        </p:spPr>
        <p:txBody>
          <a:bodyPr wrap="none" rtlCol="0">
            <a:spAutoFit/>
          </a:bodyPr>
          <a:lstStyle/>
          <a:p>
            <a:r>
              <a:rPr lang="en-US" sz="1000" dirty="0"/>
              <a:t>Cindy</a:t>
            </a:r>
          </a:p>
        </p:txBody>
      </p:sp>
    </p:spTree>
    <p:extLst>
      <p:ext uri="{BB962C8B-B14F-4D97-AF65-F5344CB8AC3E}">
        <p14:creationId xmlns:p14="http://schemas.microsoft.com/office/powerpoint/2010/main" val="3316999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593D3-4F9B-44C3-80AA-8B56830148F6}"/>
              </a:ext>
            </a:extLst>
          </p:cNvPr>
          <p:cNvSpPr>
            <a:spLocks noGrp="1"/>
          </p:cNvSpPr>
          <p:nvPr>
            <p:ph type="title"/>
          </p:nvPr>
        </p:nvSpPr>
        <p:spPr>
          <a:xfrm>
            <a:off x="1554478" y="1040412"/>
            <a:ext cx="8169214" cy="931653"/>
          </a:xfrm>
        </p:spPr>
        <p:txBody>
          <a:bodyPr/>
          <a:lstStyle/>
          <a:p>
            <a:r>
              <a:rPr lang="en-US" dirty="0"/>
              <a:t>Thank You</a:t>
            </a:r>
          </a:p>
        </p:txBody>
      </p:sp>
      <p:sp>
        <p:nvSpPr>
          <p:cNvPr id="3" name="Content Placeholder 2">
            <a:extLst>
              <a:ext uri="{FF2B5EF4-FFF2-40B4-BE49-F238E27FC236}">
                <a16:creationId xmlns:a16="http://schemas.microsoft.com/office/drawing/2014/main" id="{1EA14926-5F0E-4935-B65D-D1F7B9BEF3C0}"/>
              </a:ext>
            </a:extLst>
          </p:cNvPr>
          <p:cNvSpPr>
            <a:spLocks noGrp="1"/>
          </p:cNvSpPr>
          <p:nvPr>
            <p:ph idx="1"/>
          </p:nvPr>
        </p:nvSpPr>
        <p:spPr>
          <a:xfrm>
            <a:off x="2928412" y="2608729"/>
            <a:ext cx="6619000" cy="3774141"/>
          </a:xfrm>
        </p:spPr>
        <p:txBody>
          <a:bodyPr>
            <a:normAutofit fontScale="47500" lnSpcReduction="20000"/>
          </a:bodyPr>
          <a:lstStyle/>
          <a:p>
            <a:pPr marL="0" indent="0">
              <a:buNone/>
            </a:pPr>
            <a:r>
              <a:rPr lang="en-US" sz="5100" dirty="0">
                <a:latin typeface="Calibri" panose="020F0502020204030204" pitchFamily="34" charset="0"/>
                <a:cs typeface="Calibri" panose="020F0502020204030204" pitchFamily="34" charset="0"/>
              </a:rPr>
              <a:t>Dr. Cindy Allen	</a:t>
            </a:r>
          </a:p>
          <a:p>
            <a:pPr marL="0" indent="0">
              <a:buNone/>
            </a:pPr>
            <a:r>
              <a:rPr lang="en-US" sz="5100" dirty="0">
                <a:latin typeface="Calibri" panose="020F0502020204030204" pitchFamily="34" charset="0"/>
                <a:cs typeface="Calibri" panose="020F0502020204030204" pitchFamily="34" charset="0"/>
                <a:hlinkClick r:id="rId2"/>
              </a:rPr>
              <a:t>callens2@lockhaven.edu</a:t>
            </a:r>
            <a:r>
              <a:rPr lang="en-US" sz="5100" dirty="0">
                <a:latin typeface="Calibri" panose="020F0502020204030204" pitchFamily="34" charset="0"/>
                <a:cs typeface="Calibri" panose="020F0502020204030204" pitchFamily="34" charset="0"/>
              </a:rPr>
              <a:t> 				</a:t>
            </a:r>
          </a:p>
          <a:p>
            <a:pPr marL="0" indent="0">
              <a:buNone/>
            </a:pPr>
            <a:endParaRPr lang="en-US" sz="7400" dirty="0">
              <a:latin typeface="Calibri" panose="020F0502020204030204" pitchFamily="34" charset="0"/>
              <a:cs typeface="Calibri" panose="020F0502020204030204" pitchFamily="34" charset="0"/>
            </a:endParaRPr>
          </a:p>
          <a:p>
            <a:pPr marL="0" indent="0">
              <a:buNone/>
            </a:pPr>
            <a:r>
              <a:rPr lang="en-US" sz="4400" dirty="0">
                <a:latin typeface="Calibri" panose="020F0502020204030204" pitchFamily="34" charset="0"/>
                <a:cs typeface="Calibri" panose="020F0502020204030204" pitchFamily="34" charset="0"/>
              </a:rPr>
              <a:t>Jeff Jacobs</a:t>
            </a:r>
          </a:p>
          <a:p>
            <a:pPr marL="0" indent="0">
              <a:buNone/>
            </a:pPr>
            <a:r>
              <a:rPr lang="en-US" sz="4400" dirty="0">
                <a:latin typeface="Calibri" panose="020F0502020204030204" pitchFamily="34" charset="0"/>
                <a:cs typeface="Calibri" panose="020F0502020204030204" pitchFamily="34" charset="0"/>
                <a:hlinkClick r:id="rId3"/>
              </a:rPr>
              <a:t>jjacobshpe@gmail.com</a:t>
            </a:r>
            <a:endParaRPr lang="en-US" sz="4400" dirty="0">
              <a:latin typeface="Calibri" panose="020F0502020204030204" pitchFamily="34" charset="0"/>
              <a:cs typeface="Calibri" panose="020F0502020204030204" pitchFamily="34" charset="0"/>
            </a:endParaRPr>
          </a:p>
          <a:p>
            <a:pPr marL="0" indent="0">
              <a:buNone/>
            </a:pPr>
            <a:endParaRPr lang="en-US" sz="4400" dirty="0">
              <a:latin typeface="Calibri" panose="020F0502020204030204" pitchFamily="34" charset="0"/>
              <a:cs typeface="Calibri" panose="020F0502020204030204" pitchFamily="34" charset="0"/>
            </a:endParaRPr>
          </a:p>
          <a:p>
            <a:pPr marL="0" indent="0">
              <a:buNone/>
            </a:pPr>
            <a:endParaRPr lang="en-US" sz="4400" dirty="0">
              <a:solidFill>
                <a:schemeClr val="accent2">
                  <a:lumMod val="75000"/>
                </a:schemeClr>
              </a:solidFill>
              <a:latin typeface="Calibri" panose="020F0502020204030204" pitchFamily="34" charset="0"/>
              <a:cs typeface="Calibri" panose="020F0502020204030204" pitchFamily="34" charset="0"/>
            </a:endParaRPr>
          </a:p>
          <a:p>
            <a:pPr marL="0" indent="0">
              <a:buNone/>
            </a:pPr>
            <a:r>
              <a:rPr lang="en-US" sz="4400" dirty="0">
                <a:latin typeface="Calibri" panose="020F0502020204030204" pitchFamily="34" charset="0"/>
                <a:cs typeface="Calibri" panose="020F0502020204030204" pitchFamily="34" charset="0"/>
              </a:rPr>
              <a:t>								</a:t>
            </a:r>
            <a:endParaRPr lang="en-US" dirty="0"/>
          </a:p>
        </p:txBody>
      </p:sp>
    </p:spTree>
    <p:extLst>
      <p:ext uri="{BB962C8B-B14F-4D97-AF65-F5344CB8AC3E}">
        <p14:creationId xmlns:p14="http://schemas.microsoft.com/office/powerpoint/2010/main" val="1037230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39670" y="197145"/>
            <a:ext cx="2725271" cy="1348954"/>
          </a:xfrm>
        </p:spPr>
        <p:txBody>
          <a:bodyPr>
            <a:normAutofit/>
          </a:bodyPr>
          <a:lstStyle/>
          <a:p>
            <a:r>
              <a:rPr lang="en-US" dirty="0"/>
              <a:t>Agenda</a:t>
            </a:r>
          </a:p>
        </p:txBody>
      </p:sp>
      <p:sp>
        <p:nvSpPr>
          <p:cNvPr id="3" name="Subtitle 2"/>
          <p:cNvSpPr>
            <a:spLocks noGrp="1"/>
          </p:cNvSpPr>
          <p:nvPr>
            <p:ph type="subTitle" idx="1"/>
          </p:nvPr>
        </p:nvSpPr>
        <p:spPr>
          <a:xfrm>
            <a:off x="3793113" y="1840380"/>
            <a:ext cx="7676706" cy="3281177"/>
          </a:xfrm>
        </p:spPr>
        <p:txBody>
          <a:bodyPr>
            <a:normAutofit fontScale="92500" lnSpcReduction="10000"/>
          </a:bodyPr>
          <a:lstStyle/>
          <a:p>
            <a:pPr algn="l"/>
            <a:r>
              <a:rPr lang="en-US" dirty="0"/>
              <a:t>Welcome and Introductions</a:t>
            </a:r>
          </a:p>
          <a:p>
            <a:pPr algn="l"/>
            <a:endParaRPr lang="en-US" dirty="0"/>
          </a:p>
          <a:p>
            <a:pPr algn="l"/>
            <a:r>
              <a:rPr lang="en-US" dirty="0"/>
              <a:t>Introduce to PA Health and Physical Education PreK-12 Knowledge and Skills-based Outcomes</a:t>
            </a:r>
          </a:p>
          <a:p>
            <a:pPr algn="l"/>
            <a:endParaRPr lang="en-US" dirty="0"/>
          </a:p>
          <a:p>
            <a:pPr algn="l"/>
            <a:r>
              <a:rPr lang="en-US" dirty="0"/>
              <a:t>Accessing the Outcomes in the PDE SAS Portal</a:t>
            </a:r>
          </a:p>
          <a:p>
            <a:pPr algn="l"/>
            <a:endParaRPr lang="en-US" dirty="0"/>
          </a:p>
          <a:p>
            <a:pPr algn="l"/>
            <a:r>
              <a:rPr lang="en-US" dirty="0"/>
              <a:t>Question and Answers</a:t>
            </a:r>
          </a:p>
          <a:p>
            <a:pPr algn="l"/>
            <a:endParaRPr lang="en-US" dirty="0"/>
          </a:p>
          <a:p>
            <a:endParaRPr lang="en-US" dirty="0"/>
          </a:p>
        </p:txBody>
      </p:sp>
      <p:sp>
        <p:nvSpPr>
          <p:cNvPr id="4" name="TextBox 3"/>
          <p:cNvSpPr txBox="1"/>
          <p:nvPr/>
        </p:nvSpPr>
        <p:spPr>
          <a:xfrm>
            <a:off x="206188" y="6436658"/>
            <a:ext cx="487634" cy="246221"/>
          </a:xfrm>
          <a:prstGeom prst="rect">
            <a:avLst/>
          </a:prstGeom>
          <a:noFill/>
        </p:spPr>
        <p:txBody>
          <a:bodyPr wrap="none" rtlCol="0">
            <a:spAutoFit/>
          </a:bodyPr>
          <a:lstStyle/>
          <a:p>
            <a:r>
              <a:rPr lang="en-US" sz="1000" dirty="0"/>
              <a:t>Cindy</a:t>
            </a:r>
          </a:p>
        </p:txBody>
      </p:sp>
    </p:spTree>
    <p:extLst>
      <p:ext uri="{BB962C8B-B14F-4D97-AF65-F5344CB8AC3E}">
        <p14:creationId xmlns:p14="http://schemas.microsoft.com/office/powerpoint/2010/main" val="339564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564" y="273019"/>
            <a:ext cx="6355977" cy="898648"/>
          </a:xfrm>
        </p:spPr>
        <p:txBody>
          <a:bodyPr>
            <a:normAutofit fontScale="90000"/>
          </a:bodyPr>
          <a:lstStyle/>
          <a:p>
            <a:r>
              <a:rPr lang="en-US" dirty="0"/>
              <a:t>Session Objectives</a:t>
            </a:r>
          </a:p>
        </p:txBody>
      </p:sp>
      <p:sp>
        <p:nvSpPr>
          <p:cNvPr id="3" name="Subtitle 2"/>
          <p:cNvSpPr>
            <a:spLocks noGrp="1"/>
          </p:cNvSpPr>
          <p:nvPr>
            <p:ph type="subTitle" idx="1"/>
          </p:nvPr>
        </p:nvSpPr>
        <p:spPr>
          <a:xfrm>
            <a:off x="2901728" y="1530971"/>
            <a:ext cx="8851001" cy="3910605"/>
          </a:xfrm>
        </p:spPr>
        <p:txBody>
          <a:bodyPr>
            <a:normAutofit fontScale="92500" lnSpcReduction="20000"/>
          </a:bodyPr>
          <a:lstStyle/>
          <a:p>
            <a:pPr marL="457200" indent="-223838" algn="l">
              <a:buSzPct val="100000"/>
              <a:buFont typeface="Arial" pitchFamily="34" charset="0"/>
              <a:buChar char="•"/>
            </a:pPr>
            <a:r>
              <a:rPr lang="en-US" sz="2000" dirty="0"/>
              <a:t>Participants will be able to recognize and understand the terminology and components of the PreK-12 Knowledge and Skills-based Outcomes for Physical Education.</a:t>
            </a:r>
          </a:p>
          <a:p>
            <a:pPr marL="457200" indent="-223838" algn="l">
              <a:buSzPct val="100000"/>
            </a:pPr>
            <a:endParaRPr lang="en-US" sz="1300" dirty="0"/>
          </a:p>
          <a:p>
            <a:pPr marL="457200" indent="-223838" algn="l">
              <a:buSzPct val="100000"/>
              <a:buFont typeface="Arial" pitchFamily="34" charset="0"/>
              <a:buChar char="•"/>
            </a:pPr>
            <a:r>
              <a:rPr lang="en-US" sz="2000" dirty="0"/>
              <a:t>Participants will be able to recognize and understand the terminology, content  and literacy skills of the PreK-12 Knowledge and Skills-based Outcomes for Health.</a:t>
            </a:r>
          </a:p>
          <a:p>
            <a:pPr marL="457200" indent="-223838" algn="l">
              <a:buSzPct val="100000"/>
            </a:pPr>
            <a:endParaRPr lang="en-US" sz="1300" dirty="0"/>
          </a:p>
          <a:p>
            <a:pPr marL="457200" indent="-223838" algn="l">
              <a:buSzPct val="100000"/>
              <a:buFont typeface="Arial" pitchFamily="34" charset="0"/>
              <a:buChar char="•"/>
            </a:pPr>
            <a:r>
              <a:rPr lang="en-US" sz="2000" dirty="0"/>
              <a:t>Participants will demonstrate a basic understanding of how to read and interpret the PreK-12 Knowledge and Skills-based Outcomes for Health and Physical Education.</a:t>
            </a:r>
          </a:p>
          <a:p>
            <a:pPr marL="457200" indent="-223838" algn="l">
              <a:buSzPct val="100000"/>
            </a:pPr>
            <a:endParaRPr lang="en-US" sz="1300" dirty="0"/>
          </a:p>
          <a:p>
            <a:pPr marL="1147763" indent="-223838" algn="l">
              <a:buSzPct val="100000"/>
              <a:buFont typeface="Arial" pitchFamily="34" charset="0"/>
              <a:buChar char="•"/>
            </a:pPr>
            <a:r>
              <a:rPr lang="en-US" sz="2000" dirty="0"/>
              <a:t>Participants will demonstrate how to access the PreK-12 Knowledge and Skills-based Outcomes for Health and Physical Education and accompanying files on the SAS portal.</a:t>
            </a:r>
          </a:p>
          <a:p>
            <a:pPr marL="457200" indent="-223838" algn="l"/>
            <a:endParaRPr lang="en-US" sz="2000" dirty="0"/>
          </a:p>
          <a:p>
            <a:pPr algn="l"/>
            <a:endParaRPr lang="en-US" sz="2000" dirty="0"/>
          </a:p>
          <a:p>
            <a:pPr algn="l"/>
            <a:endParaRPr lang="en-US" sz="2000" dirty="0"/>
          </a:p>
        </p:txBody>
      </p:sp>
      <p:sp>
        <p:nvSpPr>
          <p:cNvPr id="4" name="TextBox 3"/>
          <p:cNvSpPr txBox="1"/>
          <p:nvPr/>
        </p:nvSpPr>
        <p:spPr>
          <a:xfrm>
            <a:off x="125507" y="6463553"/>
            <a:ext cx="487634" cy="246221"/>
          </a:xfrm>
          <a:prstGeom prst="rect">
            <a:avLst/>
          </a:prstGeom>
          <a:noFill/>
        </p:spPr>
        <p:txBody>
          <a:bodyPr wrap="none" rtlCol="0">
            <a:spAutoFit/>
          </a:bodyPr>
          <a:lstStyle/>
          <a:p>
            <a:r>
              <a:rPr lang="en-US" sz="1000" dirty="0"/>
              <a:t>Cindy</a:t>
            </a:r>
          </a:p>
        </p:txBody>
      </p:sp>
    </p:spTree>
    <p:extLst>
      <p:ext uri="{BB962C8B-B14F-4D97-AF65-F5344CB8AC3E}">
        <p14:creationId xmlns:p14="http://schemas.microsoft.com/office/powerpoint/2010/main" val="65452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A38D7-175D-4A79-9747-46571934F0C6}"/>
              </a:ext>
            </a:extLst>
          </p:cNvPr>
          <p:cNvSpPr>
            <a:spLocks noGrp="1"/>
          </p:cNvSpPr>
          <p:nvPr>
            <p:ph type="title"/>
          </p:nvPr>
        </p:nvSpPr>
        <p:spPr/>
        <p:txBody>
          <a:bodyPr/>
          <a:lstStyle/>
          <a:p>
            <a:r>
              <a:rPr lang="en-US" dirty="0"/>
              <a:t>Physical Education</a:t>
            </a:r>
          </a:p>
        </p:txBody>
      </p:sp>
      <p:sp>
        <p:nvSpPr>
          <p:cNvPr id="3" name="Content Placeholder 2">
            <a:extLst>
              <a:ext uri="{FF2B5EF4-FFF2-40B4-BE49-F238E27FC236}">
                <a16:creationId xmlns:a16="http://schemas.microsoft.com/office/drawing/2014/main" id="{3842FA35-B021-4EC8-AEFB-CE8FC309EA93}"/>
              </a:ext>
            </a:extLst>
          </p:cNvPr>
          <p:cNvSpPr>
            <a:spLocks noGrp="1"/>
          </p:cNvSpPr>
          <p:nvPr>
            <p:ph idx="1"/>
          </p:nvPr>
        </p:nvSpPr>
        <p:spPr>
          <a:xfrm>
            <a:off x="1749163" y="1066799"/>
            <a:ext cx="9859887" cy="5259498"/>
          </a:xfrm>
        </p:spPr>
        <p:txBody>
          <a:bodyPr>
            <a:normAutofit fontScale="85000" lnSpcReduction="20000"/>
          </a:bodyPr>
          <a:lstStyle/>
          <a:p>
            <a:r>
              <a:rPr lang="en-US" dirty="0"/>
              <a:t>5 Physical Literacy Components</a:t>
            </a:r>
          </a:p>
          <a:p>
            <a:pPr lvl="1">
              <a:buSzPct val="90000"/>
              <a:buFont typeface="Courier New" pitchFamily="49" charset="0"/>
              <a:buChar char="o"/>
            </a:pPr>
            <a:r>
              <a:rPr lang="en-US" dirty="0"/>
              <a:t>Motor Skills</a:t>
            </a:r>
          </a:p>
          <a:p>
            <a:pPr lvl="1">
              <a:buSzPct val="90000"/>
              <a:buFont typeface="Courier New" pitchFamily="49" charset="0"/>
              <a:buChar char="o"/>
            </a:pPr>
            <a:r>
              <a:rPr lang="en-US" dirty="0"/>
              <a:t>Movement Concepts</a:t>
            </a:r>
          </a:p>
          <a:p>
            <a:pPr lvl="1">
              <a:buSzPct val="90000"/>
              <a:buFont typeface="Courier New" pitchFamily="49" charset="0"/>
              <a:buChar char="o"/>
            </a:pPr>
            <a:r>
              <a:rPr lang="en-US" dirty="0"/>
              <a:t>Level of Fitness</a:t>
            </a:r>
          </a:p>
          <a:p>
            <a:pPr lvl="1">
              <a:buSzPct val="90000"/>
              <a:buFont typeface="Courier New" pitchFamily="49" charset="0"/>
              <a:buChar char="o"/>
            </a:pPr>
            <a:r>
              <a:rPr lang="en-US" dirty="0"/>
              <a:t>Cooperative Skills </a:t>
            </a:r>
          </a:p>
          <a:p>
            <a:pPr lvl="1">
              <a:buSzPct val="90000"/>
              <a:buFont typeface="Courier New" pitchFamily="49" charset="0"/>
              <a:buChar char="o"/>
            </a:pPr>
            <a:r>
              <a:rPr lang="en-US" dirty="0"/>
              <a:t>Value of Physical Activity </a:t>
            </a:r>
            <a:br>
              <a:rPr lang="en-US" dirty="0"/>
            </a:br>
            <a:endParaRPr lang="en-US" dirty="0"/>
          </a:p>
          <a:p>
            <a:pPr>
              <a:buFont typeface="Arial" pitchFamily="34" charset="0"/>
              <a:buChar char="•"/>
            </a:pPr>
            <a:r>
              <a:rPr lang="en-US" dirty="0"/>
              <a:t>Benchmarks 3, 6, 9, and 12 </a:t>
            </a:r>
          </a:p>
          <a:p>
            <a:pPr>
              <a:buNone/>
            </a:pPr>
            <a:endParaRPr lang="en-US" dirty="0"/>
          </a:p>
          <a:p>
            <a:r>
              <a:rPr lang="en-US" dirty="0"/>
              <a:t>Planned outcomes for every grade level</a:t>
            </a:r>
          </a:p>
          <a:p>
            <a:endParaRPr lang="en-US" dirty="0"/>
          </a:p>
          <a:p>
            <a:r>
              <a:rPr lang="en-US" dirty="0"/>
              <a:t>Easy to follow the progression of outcomes from grade-to-grade</a:t>
            </a:r>
          </a:p>
          <a:p>
            <a:endParaRPr lang="en-US" dirty="0"/>
          </a:p>
          <a:p>
            <a:r>
              <a:rPr lang="en-US" dirty="0"/>
              <a:t>Does not include aquatics</a:t>
            </a:r>
          </a:p>
          <a:p>
            <a:endParaRPr lang="en-US" dirty="0"/>
          </a:p>
        </p:txBody>
      </p:sp>
      <p:sp>
        <p:nvSpPr>
          <p:cNvPr id="4" name="TextBox 3"/>
          <p:cNvSpPr txBox="1"/>
          <p:nvPr/>
        </p:nvSpPr>
        <p:spPr>
          <a:xfrm>
            <a:off x="233083" y="6490447"/>
            <a:ext cx="377026" cy="246221"/>
          </a:xfrm>
          <a:prstGeom prst="rect">
            <a:avLst/>
          </a:prstGeom>
          <a:noFill/>
        </p:spPr>
        <p:txBody>
          <a:bodyPr wrap="none" rtlCol="0">
            <a:spAutoFit/>
          </a:bodyPr>
          <a:lstStyle/>
          <a:p>
            <a:r>
              <a:rPr lang="en-US" sz="1000" dirty="0"/>
              <a:t>Jeff</a:t>
            </a:r>
          </a:p>
        </p:txBody>
      </p:sp>
    </p:spTree>
    <p:extLst>
      <p:ext uri="{BB962C8B-B14F-4D97-AF65-F5344CB8AC3E}">
        <p14:creationId xmlns:p14="http://schemas.microsoft.com/office/powerpoint/2010/main" val="1915273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4F452-E134-9E0E-914F-65F37BD0E62E}"/>
              </a:ext>
            </a:extLst>
          </p:cNvPr>
          <p:cNvSpPr>
            <a:spLocks noGrp="1"/>
          </p:cNvSpPr>
          <p:nvPr>
            <p:ph type="title"/>
          </p:nvPr>
        </p:nvSpPr>
        <p:spPr/>
        <p:txBody>
          <a:bodyPr/>
          <a:lstStyle/>
          <a:p>
            <a:r>
              <a:rPr lang="en-US" dirty="0"/>
              <a:t>Terms to Remember</a:t>
            </a:r>
          </a:p>
        </p:txBody>
      </p:sp>
      <p:sp>
        <p:nvSpPr>
          <p:cNvPr id="4" name="Footer Placeholder 3">
            <a:extLst>
              <a:ext uri="{FF2B5EF4-FFF2-40B4-BE49-F238E27FC236}">
                <a16:creationId xmlns:a16="http://schemas.microsoft.com/office/drawing/2014/main" id="{A4AF8CC7-231B-5EE8-D694-9D62070AB7F0}"/>
              </a:ext>
            </a:extLst>
          </p:cNvPr>
          <p:cNvSpPr>
            <a:spLocks noGrp="1"/>
          </p:cNvSpPr>
          <p:nvPr>
            <p:ph type="ftr" sz="quarter" idx="11"/>
          </p:nvPr>
        </p:nvSpPr>
        <p:spPr/>
        <p:txBody>
          <a:bodyPr/>
          <a:lstStyle/>
          <a:p>
            <a:endParaRPr lang="en-US" dirty="0"/>
          </a:p>
        </p:txBody>
      </p:sp>
      <p:sp>
        <p:nvSpPr>
          <p:cNvPr id="6" name="Content Placeholder 5">
            <a:extLst>
              <a:ext uri="{FF2B5EF4-FFF2-40B4-BE49-F238E27FC236}">
                <a16:creationId xmlns:a16="http://schemas.microsoft.com/office/drawing/2014/main" id="{F5E45C82-8CF0-A3BB-D66F-90C64614FEF9}"/>
              </a:ext>
            </a:extLst>
          </p:cNvPr>
          <p:cNvSpPr>
            <a:spLocks noGrp="1"/>
          </p:cNvSpPr>
          <p:nvPr>
            <p:ph idx="1"/>
          </p:nvPr>
        </p:nvSpPr>
        <p:spPr/>
        <p:txBody>
          <a:bodyPr/>
          <a:lstStyle/>
          <a:p>
            <a:endParaRPr lang="en-US"/>
          </a:p>
        </p:txBody>
      </p:sp>
      <p:graphicFrame>
        <p:nvGraphicFramePr>
          <p:cNvPr id="5" name="Table 5">
            <a:extLst>
              <a:ext uri="{FF2B5EF4-FFF2-40B4-BE49-F238E27FC236}">
                <a16:creationId xmlns:a16="http://schemas.microsoft.com/office/drawing/2014/main" id="{AABA4751-BE4F-8F0B-4D26-9842528A5C1B}"/>
              </a:ext>
            </a:extLst>
          </p:cNvPr>
          <p:cNvGraphicFramePr>
            <a:graphicFrameLocks/>
          </p:cNvGraphicFramePr>
          <p:nvPr/>
        </p:nvGraphicFramePr>
        <p:xfrm>
          <a:off x="1563688" y="2160588"/>
          <a:ext cx="10018711" cy="3906520"/>
        </p:xfrm>
        <a:graphic>
          <a:graphicData uri="http://schemas.openxmlformats.org/drawingml/2006/table">
            <a:tbl>
              <a:tblPr firstRow="1" bandRow="1">
                <a:tableStyleId>{5C22544A-7EE6-4342-B048-85BDC9FD1C3A}</a:tableStyleId>
              </a:tblPr>
              <a:tblGrid>
                <a:gridCol w="2713890">
                  <a:extLst>
                    <a:ext uri="{9D8B030D-6E8A-4147-A177-3AD203B41FA5}">
                      <a16:colId xmlns:a16="http://schemas.microsoft.com/office/drawing/2014/main" val="3151220021"/>
                    </a:ext>
                  </a:extLst>
                </a:gridCol>
                <a:gridCol w="7304821">
                  <a:extLst>
                    <a:ext uri="{9D8B030D-6E8A-4147-A177-3AD203B41FA5}">
                      <a16:colId xmlns:a16="http://schemas.microsoft.com/office/drawing/2014/main" val="466933523"/>
                    </a:ext>
                  </a:extLst>
                </a:gridCol>
              </a:tblGrid>
              <a:tr h="370840">
                <a:tc>
                  <a:txBody>
                    <a:bodyPr/>
                    <a:lstStyle/>
                    <a:p>
                      <a:r>
                        <a:rPr lang="en-US" dirty="0"/>
                        <a:t>Physical Education Terms</a:t>
                      </a:r>
                    </a:p>
                  </a:txBody>
                  <a:tcPr/>
                </a:tc>
                <a:tc>
                  <a:txBody>
                    <a:bodyPr/>
                    <a:lstStyle/>
                    <a:p>
                      <a:r>
                        <a:rPr lang="en-US" dirty="0"/>
                        <a:t>Definition</a:t>
                      </a:r>
                    </a:p>
                  </a:txBody>
                  <a:tcPr/>
                </a:tc>
                <a:extLst>
                  <a:ext uri="{0D108BD9-81ED-4DB2-BD59-A6C34878D82A}">
                    <a16:rowId xmlns:a16="http://schemas.microsoft.com/office/drawing/2014/main" val="1742500973"/>
                  </a:ext>
                </a:extLst>
              </a:tr>
              <a:tr h="370840">
                <a:tc>
                  <a:txBody>
                    <a:bodyPr/>
                    <a:lstStyle/>
                    <a:p>
                      <a:r>
                        <a:rPr lang="en-US" sz="1600" dirty="0"/>
                        <a:t>Physical Literacy Components </a:t>
                      </a:r>
                    </a:p>
                  </a:txBody>
                  <a:tcPr/>
                </a:tc>
                <a:tc>
                  <a:txBody>
                    <a:bodyPr/>
                    <a:lstStyle/>
                    <a:p>
                      <a:r>
                        <a:rPr lang="en-US" sz="1600" dirty="0"/>
                        <a:t>The physical literacy components are Motor Skills, Movement Concepts, Level of Fitness, Cooperative Skills, and Value of Physical Activity </a:t>
                      </a:r>
                    </a:p>
                    <a:p>
                      <a:r>
                        <a:rPr lang="en-US" sz="1600" dirty="0"/>
                        <a:t>(Physical Literacy Components are written in bold within the gray box)</a:t>
                      </a:r>
                    </a:p>
                  </a:txBody>
                  <a:tcPr/>
                </a:tc>
                <a:extLst>
                  <a:ext uri="{0D108BD9-81ED-4DB2-BD59-A6C34878D82A}">
                    <a16:rowId xmlns:a16="http://schemas.microsoft.com/office/drawing/2014/main" val="1098187039"/>
                  </a:ext>
                </a:extLst>
              </a:tr>
              <a:tr h="370840">
                <a:tc>
                  <a:txBody>
                    <a:bodyPr/>
                    <a:lstStyle/>
                    <a:p>
                      <a:r>
                        <a:rPr lang="en-US" sz="1600" dirty="0"/>
                        <a:t>Physical Education Topic</a:t>
                      </a:r>
                    </a:p>
                  </a:txBody>
                  <a:tcPr/>
                </a:tc>
                <a:tc>
                  <a:txBody>
                    <a:bodyPr/>
                    <a:lstStyle/>
                    <a:p>
                      <a:r>
                        <a:rPr lang="en-US" sz="1600" dirty="0"/>
                        <a:t>Content that will help create physical education units.</a:t>
                      </a:r>
                    </a:p>
                    <a:p>
                      <a:r>
                        <a:rPr lang="en-US" sz="1600" dirty="0"/>
                        <a:t>(Physical Education Topics are written in bold within the colored boxes on the left side of each grade level).</a:t>
                      </a:r>
                    </a:p>
                  </a:txBody>
                  <a:tcPr/>
                </a:tc>
                <a:extLst>
                  <a:ext uri="{0D108BD9-81ED-4DB2-BD59-A6C34878D82A}">
                    <a16:rowId xmlns:a16="http://schemas.microsoft.com/office/drawing/2014/main" val="2540280400"/>
                  </a:ext>
                </a:extLst>
              </a:tr>
              <a:tr h="370840">
                <a:tc>
                  <a:txBody>
                    <a:bodyPr/>
                    <a:lstStyle/>
                    <a:p>
                      <a:r>
                        <a:rPr lang="en-US" sz="1600" dirty="0"/>
                        <a:t>Skills</a:t>
                      </a:r>
                    </a:p>
                  </a:txBody>
                  <a:tcPr/>
                </a:tc>
                <a:tc>
                  <a:txBody>
                    <a:bodyPr/>
                    <a:lstStyle/>
                    <a:p>
                      <a:r>
                        <a:rPr lang="en-US" sz="1600" dirty="0"/>
                        <a:t>Building blocks in creating curriculum.  Skills determine what outcomes will be taught.  </a:t>
                      </a:r>
                    </a:p>
                    <a:p>
                      <a:r>
                        <a:rPr lang="en-US" sz="1600" dirty="0"/>
                        <a:t>(Skills are only found in Physical Literacy Component #1 for grades K-6.  The skills align to the topic area.  They are not bolded after the Physical Education Topic within the colored boxes on the left side of each grade level).</a:t>
                      </a:r>
                    </a:p>
                  </a:txBody>
                  <a:tcPr/>
                </a:tc>
                <a:extLst>
                  <a:ext uri="{0D108BD9-81ED-4DB2-BD59-A6C34878D82A}">
                    <a16:rowId xmlns:a16="http://schemas.microsoft.com/office/drawing/2014/main" val="3217534609"/>
                  </a:ext>
                </a:extLst>
              </a:tr>
              <a:tr h="370840">
                <a:tc>
                  <a:txBody>
                    <a:bodyPr/>
                    <a:lstStyle/>
                    <a:p>
                      <a:r>
                        <a:rPr lang="en-US" sz="1600" dirty="0"/>
                        <a:t>Outcomes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Student expectations that will be assessed.  (Learning Objectives) (White section in the outcome documents).</a:t>
                      </a:r>
                    </a:p>
                  </a:txBody>
                  <a:tcPr/>
                </a:tc>
                <a:extLst>
                  <a:ext uri="{0D108BD9-81ED-4DB2-BD59-A6C34878D82A}">
                    <a16:rowId xmlns:a16="http://schemas.microsoft.com/office/drawing/2014/main" val="2639441913"/>
                  </a:ext>
                </a:extLst>
              </a:tr>
            </a:tbl>
          </a:graphicData>
        </a:graphic>
      </p:graphicFrame>
    </p:spTree>
    <p:extLst>
      <p:ext uri="{BB962C8B-B14F-4D97-AF65-F5344CB8AC3E}">
        <p14:creationId xmlns:p14="http://schemas.microsoft.com/office/powerpoint/2010/main" val="630000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1CCEB5B5-1E4C-2DBF-4D84-60F462D6940B}"/>
              </a:ext>
            </a:extLst>
          </p:cNvPr>
          <p:cNvSpPr>
            <a:spLocks noGrp="1"/>
          </p:cNvSpPr>
          <p:nvPr>
            <p:ph type="title"/>
          </p:nvPr>
        </p:nvSpPr>
        <p:spPr>
          <a:xfrm>
            <a:off x="1474848" y="103648"/>
            <a:ext cx="9242304" cy="984603"/>
          </a:xfrm>
        </p:spPr>
        <p:txBody>
          <a:bodyPr/>
          <a:lstStyle/>
          <a:p>
            <a:r>
              <a:rPr lang="en-US" dirty="0"/>
              <a:t>Physical Education Components</a:t>
            </a:r>
          </a:p>
        </p:txBody>
      </p:sp>
      <p:graphicFrame>
        <p:nvGraphicFramePr>
          <p:cNvPr id="8" name="Table 8">
            <a:extLst>
              <a:ext uri="{FF2B5EF4-FFF2-40B4-BE49-F238E27FC236}">
                <a16:creationId xmlns:a16="http://schemas.microsoft.com/office/drawing/2014/main" id="{FB9975E4-B858-45EB-8A19-50BE07ABBBE0}"/>
              </a:ext>
            </a:extLst>
          </p:cNvPr>
          <p:cNvGraphicFramePr>
            <a:graphicFrameLocks noGrp="1"/>
          </p:cNvGraphicFramePr>
          <p:nvPr>
            <p:ph idx="1"/>
            <p:extLst>
              <p:ext uri="{D42A27DB-BD31-4B8C-83A1-F6EECF244321}">
                <p14:modId xmlns:p14="http://schemas.microsoft.com/office/powerpoint/2010/main" val="2014193779"/>
              </p:ext>
            </p:extLst>
          </p:nvPr>
        </p:nvGraphicFramePr>
        <p:xfrm>
          <a:off x="1981200" y="1088251"/>
          <a:ext cx="9705726" cy="5552252"/>
        </p:xfrm>
        <a:graphic>
          <a:graphicData uri="http://schemas.openxmlformats.org/drawingml/2006/table">
            <a:tbl>
              <a:tblPr firstRow="1" bandRow="1">
                <a:tableStyleId>{5C22544A-7EE6-4342-B048-85BDC9FD1C3A}</a:tableStyleId>
              </a:tblPr>
              <a:tblGrid>
                <a:gridCol w="1451157">
                  <a:extLst>
                    <a:ext uri="{9D8B030D-6E8A-4147-A177-3AD203B41FA5}">
                      <a16:colId xmlns:a16="http://schemas.microsoft.com/office/drawing/2014/main" val="2561177540"/>
                    </a:ext>
                  </a:extLst>
                </a:gridCol>
                <a:gridCol w="1961199">
                  <a:extLst>
                    <a:ext uri="{9D8B030D-6E8A-4147-A177-3AD203B41FA5}">
                      <a16:colId xmlns:a16="http://schemas.microsoft.com/office/drawing/2014/main" val="1543484789"/>
                    </a:ext>
                  </a:extLst>
                </a:gridCol>
                <a:gridCol w="2020588">
                  <a:extLst>
                    <a:ext uri="{9D8B030D-6E8A-4147-A177-3AD203B41FA5}">
                      <a16:colId xmlns:a16="http://schemas.microsoft.com/office/drawing/2014/main" val="3353361582"/>
                    </a:ext>
                  </a:extLst>
                </a:gridCol>
                <a:gridCol w="1996626">
                  <a:extLst>
                    <a:ext uri="{9D8B030D-6E8A-4147-A177-3AD203B41FA5}">
                      <a16:colId xmlns:a16="http://schemas.microsoft.com/office/drawing/2014/main" val="1255692739"/>
                    </a:ext>
                  </a:extLst>
                </a:gridCol>
                <a:gridCol w="2276156">
                  <a:extLst>
                    <a:ext uri="{9D8B030D-6E8A-4147-A177-3AD203B41FA5}">
                      <a16:colId xmlns:a16="http://schemas.microsoft.com/office/drawing/2014/main" val="3185747065"/>
                    </a:ext>
                  </a:extLst>
                </a:gridCol>
              </a:tblGrid>
              <a:tr h="96035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t>Physical Literacy Components</a:t>
                      </a:r>
                    </a:p>
                    <a:p>
                      <a:endParaRPr lang="en-US" sz="1100" dirty="0"/>
                    </a:p>
                  </a:txBody>
                  <a:tcPr anchor="ctr"/>
                </a:tc>
                <a:tc>
                  <a:txBody>
                    <a:bodyPr/>
                    <a:lstStyle/>
                    <a:p>
                      <a:r>
                        <a:rPr lang="en-US" sz="1100" dirty="0"/>
                        <a:t>K-3 (PE Topics)</a:t>
                      </a:r>
                    </a:p>
                  </a:txBody>
                  <a:tcPr anchor="ctr"/>
                </a:tc>
                <a:tc>
                  <a:txBody>
                    <a:bodyPr/>
                    <a:lstStyle/>
                    <a:p>
                      <a:r>
                        <a:rPr lang="en-US" sz="1100" dirty="0"/>
                        <a:t>4-6 (PE Topics)</a:t>
                      </a:r>
                    </a:p>
                  </a:txBody>
                  <a:tcPr anchor="ctr"/>
                </a:tc>
                <a:tc>
                  <a:txBody>
                    <a:bodyPr/>
                    <a:lstStyle/>
                    <a:p>
                      <a:r>
                        <a:rPr lang="en-US" sz="1100" dirty="0"/>
                        <a:t>7-9 (PE Topics)</a:t>
                      </a:r>
                    </a:p>
                  </a:txBody>
                  <a:tcPr anchor="ctr"/>
                </a:tc>
                <a:tc>
                  <a:txBody>
                    <a:bodyPr/>
                    <a:lstStyle/>
                    <a:p>
                      <a:r>
                        <a:rPr lang="en-US" sz="1100" dirty="0"/>
                        <a:t>10-12 (PE Topics)</a:t>
                      </a:r>
                    </a:p>
                  </a:txBody>
                  <a:tcPr anchor="ctr"/>
                </a:tc>
                <a:extLst>
                  <a:ext uri="{0D108BD9-81ED-4DB2-BD59-A6C34878D82A}">
                    <a16:rowId xmlns:a16="http://schemas.microsoft.com/office/drawing/2014/main" val="1655738909"/>
                  </a:ext>
                </a:extLst>
              </a:tr>
              <a:tr h="113726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b="1" u="none" dirty="0"/>
                        <a:t>Motor Skills</a:t>
                      </a:r>
                    </a:p>
                  </a:txBody>
                  <a:tcPr anchor="ctr"/>
                </a:tc>
                <a:tc>
                  <a:txBody>
                    <a:bodyPr/>
                    <a:lstStyle/>
                    <a:p>
                      <a:r>
                        <a:rPr lang="en-US" sz="1050" dirty="0"/>
                        <a:t>Locomotor, </a:t>
                      </a:r>
                      <a:r>
                        <a:rPr lang="en-US" sz="1050" dirty="0" err="1"/>
                        <a:t>Nonlocomotor</a:t>
                      </a:r>
                      <a:r>
                        <a:rPr lang="en-US" sz="1050" dirty="0"/>
                        <a:t>, and Manipulatives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dirty="0"/>
                        <a:t>Locomotor, </a:t>
                      </a:r>
                      <a:r>
                        <a:rPr lang="en-US" sz="1050" dirty="0" err="1"/>
                        <a:t>Nonlocomotor</a:t>
                      </a:r>
                      <a:r>
                        <a:rPr lang="en-US" sz="1050" dirty="0"/>
                        <a:t>, and Manipulatives</a:t>
                      </a:r>
                    </a:p>
                    <a:p>
                      <a:endParaRPr lang="en-US" sz="1050" dirty="0"/>
                    </a:p>
                  </a:txBody>
                  <a:tcPr anchor="ctr"/>
                </a:tc>
                <a:tc>
                  <a:txBody>
                    <a:bodyPr/>
                    <a:lstStyle/>
                    <a:p>
                      <a:r>
                        <a:rPr lang="en-US" sz="1050" dirty="0"/>
                        <a:t>Dance and rhythms, Specialized skills and movement patterns, Application of specialized manipulative skills, outdoor pursuits, Individual performance activities</a:t>
                      </a:r>
                    </a:p>
                  </a:txBody>
                  <a:tcPr anchor="ctr"/>
                </a:tc>
                <a:tc>
                  <a:txBody>
                    <a:bodyPr/>
                    <a:lstStyle/>
                    <a:p>
                      <a:r>
                        <a:rPr lang="en-US" sz="1050"/>
                        <a:t>Combined movement skills and patterns, Specialized skill performance, </a:t>
                      </a:r>
                      <a:endParaRPr lang="en-US" sz="1050" dirty="0"/>
                    </a:p>
                  </a:txBody>
                  <a:tcPr anchor="ctr"/>
                </a:tc>
                <a:extLst>
                  <a:ext uri="{0D108BD9-81ED-4DB2-BD59-A6C34878D82A}">
                    <a16:rowId xmlns:a16="http://schemas.microsoft.com/office/drawing/2014/main" val="4110665592"/>
                  </a:ext>
                </a:extLst>
              </a:tr>
              <a:tr h="709890">
                <a:tc>
                  <a:txBody>
                    <a:bodyPr/>
                    <a:lstStyle/>
                    <a:p>
                      <a:r>
                        <a:rPr lang="en-US" sz="1050" b="1" u="none" dirty="0"/>
                        <a:t>Movement Concepts and Performance</a:t>
                      </a:r>
                    </a:p>
                  </a:txBody>
                  <a:tcPr anchor="ctr"/>
                </a:tc>
                <a:tc>
                  <a:txBody>
                    <a:bodyPr/>
                    <a:lstStyle/>
                    <a:p>
                      <a:r>
                        <a:rPr lang="en-US" sz="1050" dirty="0"/>
                        <a:t>Space, Pathways, shapes, levels, Speed, direction, force and Strategies and tactics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dirty="0"/>
                        <a:t>Space, Pathways, shapes, levels, Speed, direction, force and Strategies and tactics</a:t>
                      </a:r>
                    </a:p>
                    <a:p>
                      <a:endParaRPr lang="en-US" sz="1050" dirty="0"/>
                    </a:p>
                  </a:txBody>
                  <a:tcPr anchor="ctr"/>
                </a:tc>
                <a:tc>
                  <a:txBody>
                    <a:bodyPr/>
                    <a:lstStyle/>
                    <a:p>
                      <a:r>
                        <a:rPr lang="en-US" sz="1050" dirty="0"/>
                        <a:t>Tactics and principles and principles and critical elements</a:t>
                      </a:r>
                    </a:p>
                  </a:txBody>
                  <a:tcPr anchor="ctr"/>
                </a:tc>
                <a:tc>
                  <a:txBody>
                    <a:bodyPr/>
                    <a:lstStyle/>
                    <a:p>
                      <a:r>
                        <a:rPr lang="en-US" sz="1050" dirty="0"/>
                        <a:t>Strategies and tactics and Principles and critical elements</a:t>
                      </a:r>
                    </a:p>
                  </a:txBody>
                  <a:tcPr anchor="ctr"/>
                </a:tc>
                <a:extLst>
                  <a:ext uri="{0D108BD9-81ED-4DB2-BD59-A6C34878D82A}">
                    <a16:rowId xmlns:a16="http://schemas.microsoft.com/office/drawing/2014/main" val="3697326329"/>
                  </a:ext>
                </a:extLst>
              </a:tr>
              <a:tr h="1023988">
                <a:tc>
                  <a:txBody>
                    <a:bodyPr/>
                    <a:lstStyle/>
                    <a:p>
                      <a:r>
                        <a:rPr lang="en-US" sz="1050" b="1" u="none" dirty="0"/>
                        <a:t>Level of Fitness</a:t>
                      </a:r>
                    </a:p>
                  </a:txBody>
                  <a:tcPr anchor="ctr"/>
                </a:tc>
                <a:tc>
                  <a:txBody>
                    <a:bodyPr/>
                    <a:lstStyle/>
                    <a:p>
                      <a:r>
                        <a:rPr lang="en-US" sz="1050"/>
                        <a:t>Physical activity knowledge, Engages in physical activity, Fitness knowledge, and Nutrition</a:t>
                      </a:r>
                      <a:endParaRPr lang="en-US" sz="1050" dirty="0"/>
                    </a:p>
                  </a:txBody>
                  <a:tcPr anchor="ctr"/>
                </a:tc>
                <a:tc>
                  <a:txBody>
                    <a:bodyPr/>
                    <a:lstStyle/>
                    <a:p>
                      <a:r>
                        <a:rPr lang="en-US" sz="1050"/>
                        <a:t>Engages in physical activity, fitness knowledge, nutrition, and assessment of program planning</a:t>
                      </a:r>
                      <a:endParaRPr lang="en-US" sz="1050" dirty="0"/>
                    </a:p>
                  </a:txBody>
                  <a:tcPr anchor="ctr"/>
                </a:tc>
                <a:tc>
                  <a:txBody>
                    <a:bodyPr/>
                    <a:lstStyle/>
                    <a:p>
                      <a:r>
                        <a:rPr lang="en-US" sz="1050" dirty="0"/>
                        <a:t>Physical activity knowledge, Engages in physical activity, Fitness knowledge, Nutrition, Assessment and program planning, and Healthy Habits in relation to fitness</a:t>
                      </a:r>
                    </a:p>
                  </a:txBody>
                  <a:tcPr anchor="ctr"/>
                </a:tc>
                <a:tc>
                  <a:txBody>
                    <a:bodyPr/>
                    <a:lstStyle/>
                    <a:p>
                      <a:r>
                        <a:rPr lang="en-US" sz="1050" dirty="0"/>
                        <a:t>Physical Activity knowledge, Engages in Physical, Fitness Knowledge, Nutrition, Assessment and program planning, Healthy Habits in relation to fitness, and Accessing information</a:t>
                      </a:r>
                    </a:p>
                  </a:txBody>
                  <a:tcPr anchor="ctr"/>
                </a:tc>
                <a:extLst>
                  <a:ext uri="{0D108BD9-81ED-4DB2-BD59-A6C34878D82A}">
                    <a16:rowId xmlns:a16="http://schemas.microsoft.com/office/drawing/2014/main" val="1296705941"/>
                  </a:ext>
                </a:extLst>
              </a:tr>
              <a:tr h="909149">
                <a:tc>
                  <a:txBody>
                    <a:bodyPr/>
                    <a:lstStyle/>
                    <a:p>
                      <a:r>
                        <a:rPr lang="en-US" sz="1050" b="1" u="none" dirty="0"/>
                        <a:t>Cooperative skills and positive behavior</a:t>
                      </a:r>
                    </a:p>
                  </a:txBody>
                  <a:tcPr anchor="ctr"/>
                </a:tc>
                <a:tc>
                  <a:txBody>
                    <a:bodyPr/>
                    <a:lstStyle/>
                    <a:p>
                      <a:r>
                        <a:rPr lang="en-US" sz="1050"/>
                        <a:t>Personal responsibility, Accepting feedback, Working with others, Rules and Etiquette, and Safety</a:t>
                      </a:r>
                      <a:endParaRPr lang="en-US" sz="1050"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a:t>Personal responsibility, Accepting feedback, Working with others, Rules and Etiquette, and Safety</a:t>
                      </a:r>
                    </a:p>
                    <a:p>
                      <a:endParaRPr lang="en-US" sz="1050"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dirty="0"/>
                        <a:t>Personal responsibility, Accepting feedback, Working with others, Rules and Etiquette, and Safety</a:t>
                      </a:r>
                    </a:p>
                    <a:p>
                      <a:endParaRPr lang="en-US" sz="1050" dirty="0"/>
                    </a:p>
                  </a:txBody>
                  <a:tcPr anchor="ctr"/>
                </a:tc>
                <a:tc>
                  <a:txBody>
                    <a:bodyPr/>
                    <a:lstStyle/>
                    <a:p>
                      <a:r>
                        <a:rPr lang="en-US" sz="1050" dirty="0"/>
                        <a:t>Personal Responsibility, Cooperation, Rules and Etiquette, and Safety,</a:t>
                      </a:r>
                    </a:p>
                  </a:txBody>
                  <a:tcPr anchor="ctr"/>
                </a:tc>
                <a:extLst>
                  <a:ext uri="{0D108BD9-81ED-4DB2-BD59-A6C34878D82A}">
                    <a16:rowId xmlns:a16="http://schemas.microsoft.com/office/drawing/2014/main" val="2920185951"/>
                  </a:ext>
                </a:extLst>
              </a:tr>
              <a:tr h="762402">
                <a:tc>
                  <a:txBody>
                    <a:bodyPr/>
                    <a:lstStyle/>
                    <a:p>
                      <a:r>
                        <a:rPr lang="en-US" sz="1050" b="1" u="none" dirty="0"/>
                        <a:t>Value of Physical Activity</a:t>
                      </a:r>
                    </a:p>
                  </a:txBody>
                  <a:tcPr anchor="ctr"/>
                </a:tc>
                <a:tc>
                  <a:txBody>
                    <a:bodyPr/>
                    <a:lstStyle/>
                    <a:p>
                      <a:r>
                        <a:rPr lang="en-US" sz="1050"/>
                        <a:t>Health, Challenge, and Self expression and enjoyment</a:t>
                      </a:r>
                      <a:endParaRPr lang="en-US" sz="1050" dirty="0"/>
                    </a:p>
                  </a:txBody>
                  <a:tcPr anchor="ctr"/>
                </a:tc>
                <a:tc>
                  <a:txBody>
                    <a:bodyPr/>
                    <a:lstStyle/>
                    <a:p>
                      <a:r>
                        <a:rPr lang="en-US" sz="1050"/>
                        <a:t>Health, Challenge, Self expression and enjoyment, and Social interaction</a:t>
                      </a:r>
                      <a:endParaRPr lang="en-US" sz="1050"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a:t>Health, Challenge, Self expression and enjoyment, and Social interaction</a:t>
                      </a:r>
                    </a:p>
                    <a:p>
                      <a:endParaRPr lang="en-US" sz="1050"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dirty="0"/>
                        <a:t>Health, Challenge, Self expression and enjoyment, and Social interaction</a:t>
                      </a:r>
                    </a:p>
                    <a:p>
                      <a:endParaRPr lang="en-US" sz="1050" dirty="0"/>
                    </a:p>
                  </a:txBody>
                  <a:tcPr anchor="ctr"/>
                </a:tc>
                <a:extLst>
                  <a:ext uri="{0D108BD9-81ED-4DB2-BD59-A6C34878D82A}">
                    <a16:rowId xmlns:a16="http://schemas.microsoft.com/office/drawing/2014/main" val="3426876253"/>
                  </a:ext>
                </a:extLst>
              </a:tr>
            </a:tbl>
          </a:graphicData>
        </a:graphic>
      </p:graphicFrame>
      <p:sp>
        <p:nvSpPr>
          <p:cNvPr id="4" name="TextBox 3"/>
          <p:cNvSpPr txBox="1"/>
          <p:nvPr/>
        </p:nvSpPr>
        <p:spPr>
          <a:xfrm>
            <a:off x="134471" y="6427693"/>
            <a:ext cx="377026" cy="246221"/>
          </a:xfrm>
          <a:prstGeom prst="rect">
            <a:avLst/>
          </a:prstGeom>
          <a:noFill/>
        </p:spPr>
        <p:txBody>
          <a:bodyPr wrap="none" rtlCol="0">
            <a:spAutoFit/>
          </a:bodyPr>
          <a:lstStyle/>
          <a:p>
            <a:r>
              <a:rPr lang="en-US" sz="1000" dirty="0"/>
              <a:t>Jeff</a:t>
            </a:r>
          </a:p>
        </p:txBody>
      </p:sp>
    </p:spTree>
    <p:extLst>
      <p:ext uri="{BB962C8B-B14F-4D97-AF65-F5344CB8AC3E}">
        <p14:creationId xmlns:p14="http://schemas.microsoft.com/office/powerpoint/2010/main" val="36116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B486A-8520-40F3-8090-48BEC03D9ECF}"/>
              </a:ext>
            </a:extLst>
          </p:cNvPr>
          <p:cNvSpPr>
            <a:spLocks noGrp="1"/>
          </p:cNvSpPr>
          <p:nvPr>
            <p:ph type="title"/>
          </p:nvPr>
        </p:nvSpPr>
        <p:spPr>
          <a:xfrm>
            <a:off x="1474848" y="55753"/>
            <a:ext cx="9242304" cy="984603"/>
          </a:xfrm>
        </p:spPr>
        <p:txBody>
          <a:bodyPr/>
          <a:lstStyle/>
          <a:p>
            <a:r>
              <a:rPr lang="en-US" dirty="0"/>
              <a:t>Physical Education Outcomes</a:t>
            </a:r>
          </a:p>
        </p:txBody>
      </p:sp>
      <p:sp>
        <p:nvSpPr>
          <p:cNvPr id="3" name="Content Placeholder 2">
            <a:extLst>
              <a:ext uri="{FF2B5EF4-FFF2-40B4-BE49-F238E27FC236}">
                <a16:creationId xmlns:a16="http://schemas.microsoft.com/office/drawing/2014/main" id="{2727840F-C0D9-4A3A-AE04-ADB76E919F0C}"/>
              </a:ext>
            </a:extLst>
          </p:cNvPr>
          <p:cNvSpPr>
            <a:spLocks noGrp="1"/>
          </p:cNvSpPr>
          <p:nvPr>
            <p:ph idx="1"/>
          </p:nvPr>
        </p:nvSpPr>
        <p:spPr>
          <a:xfrm>
            <a:off x="1257300" y="1438275"/>
            <a:ext cx="3935187" cy="5011511"/>
          </a:xfrm>
        </p:spPr>
        <p:txBody>
          <a:bodyPr>
            <a:normAutofit/>
          </a:bodyPr>
          <a:lstStyle/>
          <a:p>
            <a:r>
              <a:rPr lang="en-US" dirty="0"/>
              <a:t>Gray – Physical Literacy Component</a:t>
            </a:r>
          </a:p>
          <a:p>
            <a:r>
              <a:rPr lang="en-US" dirty="0"/>
              <a:t>Purple Box- Grade Level</a:t>
            </a:r>
          </a:p>
          <a:p>
            <a:r>
              <a:rPr lang="en-US" dirty="0"/>
              <a:t>Rainbow Color (Left Side)</a:t>
            </a:r>
          </a:p>
          <a:p>
            <a:pPr lvl="1"/>
            <a:r>
              <a:rPr lang="en-US" b="1" dirty="0"/>
              <a:t>Topics in Bold</a:t>
            </a:r>
          </a:p>
          <a:p>
            <a:pPr lvl="1"/>
            <a:r>
              <a:rPr lang="en-US" dirty="0"/>
              <a:t>Skills-Follow topics in Physical Literacy Skill #1 Motor Skills only in grades K-6.</a:t>
            </a:r>
          </a:p>
          <a:p>
            <a:r>
              <a:rPr lang="en-US" dirty="0"/>
              <a:t>White - Outcomes</a:t>
            </a:r>
          </a:p>
          <a:p>
            <a:pPr marL="0" indent="0">
              <a:buNone/>
            </a:pPr>
            <a:endParaRPr lang="en-US" dirty="0"/>
          </a:p>
        </p:txBody>
      </p:sp>
      <p:pic>
        <p:nvPicPr>
          <p:cNvPr id="5" name="Picture 4">
            <a:extLst>
              <a:ext uri="{FF2B5EF4-FFF2-40B4-BE49-F238E27FC236}">
                <a16:creationId xmlns:a16="http://schemas.microsoft.com/office/drawing/2014/main" id="{33FBB9FB-B102-D41F-FC05-017EE06ACA74}"/>
              </a:ext>
            </a:extLst>
          </p:cNvPr>
          <p:cNvPicPr>
            <a:picLocks noChangeAspect="1"/>
          </p:cNvPicPr>
          <p:nvPr/>
        </p:nvPicPr>
        <p:blipFill>
          <a:blip r:embed="rId2"/>
          <a:stretch>
            <a:fillRect/>
          </a:stretch>
        </p:blipFill>
        <p:spPr>
          <a:xfrm>
            <a:off x="5322608" y="1438275"/>
            <a:ext cx="6429838" cy="4950094"/>
          </a:xfrm>
          <a:prstGeom prst="rect">
            <a:avLst/>
          </a:prstGeom>
        </p:spPr>
      </p:pic>
    </p:spTree>
    <p:extLst>
      <p:ext uri="{BB962C8B-B14F-4D97-AF65-F5344CB8AC3E}">
        <p14:creationId xmlns:p14="http://schemas.microsoft.com/office/powerpoint/2010/main" val="3877627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0FEAA-7AF3-4BAE-BE11-0CAC3134F327}"/>
              </a:ext>
            </a:extLst>
          </p:cNvPr>
          <p:cNvSpPr>
            <a:spLocks noGrp="1"/>
          </p:cNvSpPr>
          <p:nvPr>
            <p:ph type="title"/>
          </p:nvPr>
        </p:nvSpPr>
        <p:spPr>
          <a:xfrm>
            <a:off x="1474848" y="58511"/>
            <a:ext cx="9242304" cy="984603"/>
          </a:xfrm>
        </p:spPr>
        <p:txBody>
          <a:bodyPr/>
          <a:lstStyle/>
          <a:p>
            <a:r>
              <a:rPr lang="en-US" dirty="0"/>
              <a:t>Physical Education Outcomes</a:t>
            </a:r>
          </a:p>
        </p:txBody>
      </p:sp>
      <p:sp>
        <p:nvSpPr>
          <p:cNvPr id="3" name="Footer Placeholder 2">
            <a:extLst>
              <a:ext uri="{FF2B5EF4-FFF2-40B4-BE49-F238E27FC236}">
                <a16:creationId xmlns:a16="http://schemas.microsoft.com/office/drawing/2014/main" id="{DDA4CC05-DF56-4006-BB92-CDFBEC900CCF}"/>
              </a:ext>
            </a:extLst>
          </p:cNvPr>
          <p:cNvSpPr>
            <a:spLocks noGrp="1"/>
          </p:cNvSpPr>
          <p:nvPr>
            <p:ph type="ftr" sz="quarter" idx="11"/>
          </p:nvPr>
        </p:nvSpPr>
        <p:spPr/>
        <p:txBody>
          <a:bodyPr/>
          <a:lstStyle/>
          <a:p>
            <a:r>
              <a:rPr lang="en-US" dirty="0"/>
              <a:t>Jen B</a:t>
            </a:r>
          </a:p>
        </p:txBody>
      </p:sp>
      <p:sp>
        <p:nvSpPr>
          <p:cNvPr id="6" name="Content Placeholder 5">
            <a:extLst>
              <a:ext uri="{FF2B5EF4-FFF2-40B4-BE49-F238E27FC236}">
                <a16:creationId xmlns:a16="http://schemas.microsoft.com/office/drawing/2014/main" id="{55ED2E21-98D8-0269-ED2E-AB25D7F49E3F}"/>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86FE98EF-B9B4-9903-021D-976CDC5DC69D}"/>
              </a:ext>
            </a:extLst>
          </p:cNvPr>
          <p:cNvPicPr>
            <a:picLocks noChangeAspect="1"/>
          </p:cNvPicPr>
          <p:nvPr/>
        </p:nvPicPr>
        <p:blipFill>
          <a:blip r:embed="rId2"/>
          <a:stretch>
            <a:fillRect/>
          </a:stretch>
        </p:blipFill>
        <p:spPr>
          <a:xfrm>
            <a:off x="1474848" y="1391257"/>
            <a:ext cx="10581836" cy="4075485"/>
          </a:xfrm>
          <a:prstGeom prst="rect">
            <a:avLst/>
          </a:prstGeom>
        </p:spPr>
      </p:pic>
    </p:spTree>
    <p:extLst>
      <p:ext uri="{BB962C8B-B14F-4D97-AF65-F5344CB8AC3E}">
        <p14:creationId xmlns:p14="http://schemas.microsoft.com/office/powerpoint/2010/main" val="763984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53569-5171-4573-A4D9-6C010B686A88}"/>
              </a:ext>
            </a:extLst>
          </p:cNvPr>
          <p:cNvSpPr>
            <a:spLocks noGrp="1"/>
          </p:cNvSpPr>
          <p:nvPr>
            <p:ph type="title"/>
          </p:nvPr>
        </p:nvSpPr>
        <p:spPr/>
        <p:txBody>
          <a:bodyPr/>
          <a:lstStyle/>
          <a:p>
            <a:r>
              <a:rPr lang="en-US" dirty="0"/>
              <a:t>Health Education</a:t>
            </a:r>
          </a:p>
        </p:txBody>
      </p:sp>
      <p:sp>
        <p:nvSpPr>
          <p:cNvPr id="3" name="Content Placeholder 2">
            <a:extLst>
              <a:ext uri="{FF2B5EF4-FFF2-40B4-BE49-F238E27FC236}">
                <a16:creationId xmlns:a16="http://schemas.microsoft.com/office/drawing/2014/main" id="{757A6604-0FF4-401A-B68F-45E989D25520}"/>
              </a:ext>
            </a:extLst>
          </p:cNvPr>
          <p:cNvSpPr>
            <a:spLocks noGrp="1"/>
          </p:cNvSpPr>
          <p:nvPr>
            <p:ph idx="1"/>
          </p:nvPr>
        </p:nvSpPr>
        <p:spPr/>
        <p:txBody>
          <a:bodyPr>
            <a:normAutofit/>
          </a:bodyPr>
          <a:lstStyle/>
          <a:p>
            <a:r>
              <a:rPr lang="en-US" dirty="0"/>
              <a:t>Core Concepts and 7 Health Literacy Skills</a:t>
            </a:r>
          </a:p>
          <a:p>
            <a:r>
              <a:rPr lang="en-US" dirty="0"/>
              <a:t>Core Concepts </a:t>
            </a:r>
          </a:p>
          <a:p>
            <a:pPr lvl="1"/>
            <a:r>
              <a:rPr lang="en-US" dirty="0"/>
              <a:t>Health-Literacy Skills</a:t>
            </a:r>
          </a:p>
          <a:p>
            <a:r>
              <a:rPr lang="en-US" dirty="0"/>
              <a:t>Benchmarks 3, 6, 9, and 12 </a:t>
            </a:r>
          </a:p>
          <a:p>
            <a:r>
              <a:rPr lang="en-US" dirty="0"/>
              <a:t>Planned outcomes for every grade level </a:t>
            </a:r>
          </a:p>
          <a:p>
            <a:r>
              <a:rPr lang="en-US" dirty="0"/>
              <a:t>Easy to follow the progression of outcomes from grade-to-grade</a:t>
            </a:r>
          </a:p>
        </p:txBody>
      </p:sp>
      <p:sp>
        <p:nvSpPr>
          <p:cNvPr id="4" name="Footer Placeholder 3">
            <a:extLst>
              <a:ext uri="{FF2B5EF4-FFF2-40B4-BE49-F238E27FC236}">
                <a16:creationId xmlns:a16="http://schemas.microsoft.com/office/drawing/2014/main" id="{0CF2DFAC-61E6-4F3E-9B58-7AEC1B2BCF98}"/>
              </a:ext>
            </a:extLst>
          </p:cNvPr>
          <p:cNvSpPr>
            <a:spLocks noGrp="1"/>
          </p:cNvSpPr>
          <p:nvPr>
            <p:ph type="ftr" sz="quarter" idx="11"/>
          </p:nvPr>
        </p:nvSpPr>
        <p:spPr/>
        <p:txBody>
          <a:bodyPr/>
          <a:lstStyle/>
          <a:p>
            <a:endParaRPr lang="en-US" dirty="0"/>
          </a:p>
        </p:txBody>
      </p:sp>
      <p:sp>
        <p:nvSpPr>
          <p:cNvPr id="5" name="TextBox 4"/>
          <p:cNvSpPr txBox="1"/>
          <p:nvPr/>
        </p:nvSpPr>
        <p:spPr>
          <a:xfrm>
            <a:off x="152400" y="6472517"/>
            <a:ext cx="487634" cy="246221"/>
          </a:xfrm>
          <a:prstGeom prst="rect">
            <a:avLst/>
          </a:prstGeom>
          <a:noFill/>
        </p:spPr>
        <p:txBody>
          <a:bodyPr wrap="none" rtlCol="0">
            <a:spAutoFit/>
          </a:bodyPr>
          <a:lstStyle/>
          <a:p>
            <a:r>
              <a:rPr lang="en-US" sz="1000" dirty="0"/>
              <a:t>Cindy</a:t>
            </a:r>
          </a:p>
        </p:txBody>
      </p:sp>
    </p:spTree>
    <p:extLst>
      <p:ext uri="{BB962C8B-B14F-4D97-AF65-F5344CB8AC3E}">
        <p14:creationId xmlns:p14="http://schemas.microsoft.com/office/powerpoint/2010/main" val="26801147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Theme1" id="{E4999321-706C-4E89-8663-09C9FBAB5F82}" vid="{619A3898-A7E2-4CF4-8922-21EECEDA0DB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22020</TotalTime>
  <Words>1392</Words>
  <Application>Microsoft Office PowerPoint</Application>
  <PresentationFormat>Widescreen</PresentationFormat>
  <Paragraphs>191</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Corbel</vt:lpstr>
      <vt:lpstr>Courier New</vt:lpstr>
      <vt:lpstr>New Century Schoolbook</vt:lpstr>
      <vt:lpstr>Theme1</vt:lpstr>
      <vt:lpstr>Overview of PreK-12 Knowledge  and Skills-based Outcomes  </vt:lpstr>
      <vt:lpstr>Agenda</vt:lpstr>
      <vt:lpstr>Session Objectives</vt:lpstr>
      <vt:lpstr>Physical Education</vt:lpstr>
      <vt:lpstr>Terms to Remember</vt:lpstr>
      <vt:lpstr>Physical Education Components</vt:lpstr>
      <vt:lpstr>Physical Education Outcomes</vt:lpstr>
      <vt:lpstr>Physical Education Outcomes</vt:lpstr>
      <vt:lpstr>Health Education</vt:lpstr>
      <vt:lpstr>Terms to Remember</vt:lpstr>
      <vt:lpstr>Content and Health Literacy Skills</vt:lpstr>
      <vt:lpstr>Health Education Outcomes</vt:lpstr>
      <vt:lpstr>Health Education Outcomes</vt:lpstr>
      <vt:lpstr>*Disclaimer </vt:lpstr>
      <vt:lpstr>Support from Chapter 4 PA Code 22</vt:lpstr>
      <vt:lpstr>Accessing the Outcomes on the SAS Portal</vt:lpstr>
      <vt:lpstr>These are the 3 files you will want to access:</vt:lpstr>
      <vt:lpstr>Questions?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 Health and Physical Education  PreK-12 Knowledge and Skills-Based Outcomes</dc:title>
  <dc:creator>Rudella, Jennifer L. (jlr1147)</dc:creator>
  <cp:lastModifiedBy>Slotterback, Nicholas</cp:lastModifiedBy>
  <cp:revision>32</cp:revision>
  <dcterms:created xsi:type="dcterms:W3CDTF">2022-02-21T13:44:55Z</dcterms:created>
  <dcterms:modified xsi:type="dcterms:W3CDTF">2023-10-27T14:43:33Z</dcterms:modified>
</cp:coreProperties>
</file>