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1" r:id="rId2"/>
    <p:sldId id="346" r:id="rId3"/>
    <p:sldId id="340" r:id="rId4"/>
    <p:sldId id="332" r:id="rId5"/>
    <p:sldId id="333" r:id="rId6"/>
    <p:sldId id="334" r:id="rId7"/>
    <p:sldId id="335" r:id="rId8"/>
    <p:sldId id="336" r:id="rId9"/>
    <p:sldId id="337" r:id="rId10"/>
    <p:sldId id="338" r:id="rId11"/>
    <p:sldId id="339" r:id="rId12"/>
    <p:sldId id="347" r:id="rId13"/>
    <p:sldId id="348" r:id="rId14"/>
    <p:sldId id="341" r:id="rId15"/>
    <p:sldId id="324" r:id="rId16"/>
    <p:sldId id="330" r:id="rId17"/>
    <p:sldId id="331" r:id="rId18"/>
    <p:sldId id="342" r:id="rId19"/>
    <p:sldId id="343" r:id="rId20"/>
    <p:sldId id="344" r:id="rId21"/>
    <p:sldId id="345" r:id="rId22"/>
    <p:sldId id="349" r:id="rId23"/>
    <p:sldId id="350" r:id="rId24"/>
    <p:sldId id="31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94" autoAdjust="0"/>
    <p:restoredTop sz="94660"/>
  </p:normalViewPr>
  <p:slideViewPr>
    <p:cSldViewPr snapToGrid="0">
      <p:cViewPr varScale="1">
        <p:scale>
          <a:sx n="86" d="100"/>
          <a:sy n="86" d="100"/>
        </p:scale>
        <p:origin x="60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5E899E-9A5F-4C9C-BE80-87CEA11D9108}" type="datetimeFigureOut">
              <a:rPr lang="en-US" smtClean="0"/>
              <a:t>10/27/2023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pic>
        <p:nvPicPr>
          <p:cNvPr id="8" name="Picture 7" descr="Icon&#10;&#10;Description automatically generated">
            <a:extLst>
              <a:ext uri="{FF2B5EF4-FFF2-40B4-BE49-F238E27FC236}">
                <a16:creationId xmlns:a16="http://schemas.microsoft.com/office/drawing/2014/main" id="{5F4C7049-5034-1AAD-8176-38D83752C9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0342" y="-93131"/>
            <a:ext cx="2601658" cy="1300829"/>
          </a:xfrm>
          <a:prstGeom prst="rect">
            <a:avLst/>
          </a:prstGeom>
        </p:spPr>
      </p:pic>
    </p:spTree>
    <p:extLst>
      <p:ext uri="{BB962C8B-B14F-4D97-AF65-F5344CB8AC3E}">
        <p14:creationId xmlns:p14="http://schemas.microsoft.com/office/powerpoint/2010/main" val="3099984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5E899E-9A5F-4C9C-BE80-87CEA11D9108}"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373337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1066800"/>
            <a:ext cx="10018712" cy="2346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5E899E-9A5F-4C9C-BE80-87CEA11D9108}"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383284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74801" y="224287"/>
            <a:ext cx="8157856" cy="905773"/>
          </a:xfrm>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5E899E-9A5F-4C9C-BE80-87CEA11D9108}"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181356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5E899E-9A5F-4C9C-BE80-87CEA11D9108}"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3618746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3" y="90578"/>
            <a:ext cx="8248344" cy="105673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1239389"/>
            <a:ext cx="4895055" cy="455181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1239389"/>
            <a:ext cx="4895056" cy="455181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5E899E-9A5F-4C9C-BE80-87CEA11D9108}" type="datetimeFigureOut">
              <a:rPr lang="en-US" smtClean="0"/>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3108790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74801" y="215660"/>
            <a:ext cx="8157856" cy="922577"/>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574801" y="123031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74801" y="1898651"/>
            <a:ext cx="4607188" cy="3892548"/>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9367" y="1231751"/>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9367" y="1898651"/>
            <a:ext cx="4622537" cy="3892548"/>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5E899E-9A5F-4C9C-BE80-87CEA11D9108}" type="datetimeFigureOut">
              <a:rPr lang="en-US" smtClean="0"/>
              <a:t>10/27/2023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2144797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5E899E-9A5F-4C9C-BE80-87CEA11D9108}" type="datetimeFigureOut">
              <a:rPr lang="en-US" smtClean="0"/>
              <a:t>10/27/2023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119669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5E899E-9A5F-4C9C-BE80-87CEA11D9108}" type="datetimeFigureOut">
              <a:rPr lang="en-US" smtClean="0"/>
              <a:t>10/27/2023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768490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1061049"/>
            <a:ext cx="6240990" cy="473015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5E899E-9A5F-4C9C-BE80-87CEA11D9108}" type="datetimeFigureOut">
              <a:rPr lang="en-US" smtClean="0"/>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2921893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066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5E899E-9A5F-4C9C-BE80-87CEA11D9108}"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23240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574801" y="232913"/>
            <a:ext cx="8157856" cy="905324"/>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74800" y="1255323"/>
            <a:ext cx="9928223" cy="453587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55E899E-9A5F-4C9C-BE80-87CEA11D9108}" type="datetimeFigureOut">
              <a:rPr lang="en-US" smtClean="0"/>
              <a:t>10/27/2023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325699B-ECCF-4A37-9D47-F285F014A9A1}" type="slidenum">
              <a:rPr lang="en-US" smtClean="0"/>
              <a:t>‹#›</a:t>
            </a:fld>
            <a:endParaRPr lang="en-US"/>
          </a:p>
        </p:txBody>
      </p:sp>
      <p:pic>
        <p:nvPicPr>
          <p:cNvPr id="16" name="Picture 15" descr="Icon&#10;&#10;Description automatically generated">
            <a:extLst>
              <a:ext uri="{FF2B5EF4-FFF2-40B4-BE49-F238E27FC236}">
                <a16:creationId xmlns:a16="http://schemas.microsoft.com/office/drawing/2014/main" id="{41010194-47C3-E8E2-E8EA-93B6ECE5C85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590342" y="-93131"/>
            <a:ext cx="2601658" cy="1300829"/>
          </a:xfrm>
          <a:prstGeom prst="rect">
            <a:avLst/>
          </a:prstGeom>
        </p:spPr>
      </p:pic>
    </p:spTree>
    <p:extLst>
      <p:ext uri="{BB962C8B-B14F-4D97-AF65-F5344CB8AC3E}">
        <p14:creationId xmlns:p14="http://schemas.microsoft.com/office/powerpoint/2010/main" val="2072600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nslotterba@pa.gov" TargetMode="External"/><Relationship Id="rId7" Type="http://schemas.openxmlformats.org/officeDocument/2006/relationships/hyperlink" Target="mailto:jbutz@nlsd.org" TargetMode="External"/><Relationship Id="rId2" Type="http://schemas.openxmlformats.org/officeDocument/2006/relationships/hyperlink" Target="mailto:krazzano@esu.edu" TargetMode="External"/><Relationship Id="rId1" Type="http://schemas.openxmlformats.org/officeDocument/2006/relationships/slideLayout" Target="../slideLayouts/slideLayout2.xml"/><Relationship Id="rId6" Type="http://schemas.openxmlformats.org/officeDocument/2006/relationships/hyperlink" Target="mailto:callen2@lockhaven.edu" TargetMode="External"/><Relationship Id="rId5" Type="http://schemas.openxmlformats.org/officeDocument/2006/relationships/hyperlink" Target="mailto:jlr1147@lockhaven.edu" TargetMode="External"/><Relationship Id="rId4" Type="http://schemas.openxmlformats.org/officeDocument/2006/relationships/hyperlink" Target="mailto:jjacobshpe@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44931-F223-D025-51D3-1B27F3F23951}"/>
              </a:ext>
            </a:extLst>
          </p:cNvPr>
          <p:cNvSpPr>
            <a:spLocks noGrp="1"/>
          </p:cNvSpPr>
          <p:nvPr>
            <p:ph type="ctrTitle"/>
          </p:nvPr>
        </p:nvSpPr>
        <p:spPr/>
        <p:txBody>
          <a:bodyPr/>
          <a:lstStyle/>
          <a:p>
            <a:r>
              <a:rPr lang="en-US" dirty="0"/>
              <a:t>Chapter 9: Lesson Plan</a:t>
            </a:r>
          </a:p>
        </p:txBody>
      </p:sp>
      <p:sp>
        <p:nvSpPr>
          <p:cNvPr id="4" name="Subtitle 3">
            <a:extLst>
              <a:ext uri="{FF2B5EF4-FFF2-40B4-BE49-F238E27FC236}">
                <a16:creationId xmlns:a16="http://schemas.microsoft.com/office/drawing/2014/main" id="{9D27D6AB-2A4A-62E8-B385-D29979368FE9}"/>
              </a:ext>
            </a:extLst>
          </p:cNvPr>
          <p:cNvSpPr>
            <a:spLocks noGrp="1"/>
          </p:cNvSpPr>
          <p:nvPr>
            <p:ph type="subTitle" idx="1"/>
          </p:nvPr>
        </p:nvSpPr>
        <p:spPr/>
        <p:txBody>
          <a:bodyPr/>
          <a:lstStyle/>
          <a:p>
            <a:r>
              <a:rPr lang="en-US" dirty="0"/>
              <a:t>After Curriculum Mapping Process</a:t>
            </a:r>
          </a:p>
        </p:txBody>
      </p:sp>
    </p:spTree>
    <p:extLst>
      <p:ext uri="{BB962C8B-B14F-4D97-AF65-F5344CB8AC3E}">
        <p14:creationId xmlns:p14="http://schemas.microsoft.com/office/powerpoint/2010/main" val="2528397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8BE0C-3E8A-9F75-FEB7-F8C151E530D2}"/>
              </a:ext>
            </a:extLst>
          </p:cNvPr>
          <p:cNvSpPr>
            <a:spLocks noGrp="1"/>
          </p:cNvSpPr>
          <p:nvPr>
            <p:ph type="title"/>
          </p:nvPr>
        </p:nvSpPr>
        <p:spPr/>
        <p:txBody>
          <a:bodyPr/>
          <a:lstStyle/>
          <a:p>
            <a:r>
              <a:rPr lang="en-US" dirty="0"/>
              <a:t>Health Education</a:t>
            </a:r>
          </a:p>
        </p:txBody>
      </p:sp>
      <p:sp>
        <p:nvSpPr>
          <p:cNvPr id="3" name="Content Placeholder 2">
            <a:extLst>
              <a:ext uri="{FF2B5EF4-FFF2-40B4-BE49-F238E27FC236}">
                <a16:creationId xmlns:a16="http://schemas.microsoft.com/office/drawing/2014/main" id="{D05D06E8-EC5C-F096-B5B0-D3AB5E5E6A21}"/>
              </a:ext>
            </a:extLst>
          </p:cNvPr>
          <p:cNvSpPr>
            <a:spLocks noGrp="1"/>
          </p:cNvSpPr>
          <p:nvPr>
            <p:ph idx="1"/>
          </p:nvPr>
        </p:nvSpPr>
        <p:spPr/>
        <p:txBody>
          <a:bodyPr/>
          <a:lstStyle/>
          <a:p>
            <a:endParaRPr lang="en-US" dirty="0"/>
          </a:p>
          <a:p>
            <a:pPr marL="457200" indent="-457200">
              <a:buFont typeface="+mj-lt"/>
              <a:buAutoNum type="alphaLcParenR" startAt="4"/>
            </a:pPr>
            <a:r>
              <a:rPr lang="en-US" dirty="0"/>
              <a:t>Closure</a:t>
            </a:r>
          </a:p>
          <a:p>
            <a:endParaRPr lang="en-US" dirty="0"/>
          </a:p>
          <a:p>
            <a:endParaRPr lang="en-US" dirty="0"/>
          </a:p>
          <a:p>
            <a:endParaRPr lang="en-US" dirty="0"/>
          </a:p>
          <a:p>
            <a:pPr marL="457200" indent="-457200">
              <a:buFont typeface="+mj-lt"/>
              <a:buAutoNum type="alphaLcParenR" startAt="5"/>
            </a:pPr>
            <a:r>
              <a:rPr lang="en-US" dirty="0"/>
              <a:t>Modifications/Extensions</a:t>
            </a:r>
          </a:p>
          <a:p>
            <a:endParaRPr lang="en-US" dirty="0"/>
          </a:p>
          <a:p>
            <a:endParaRPr lang="en-US" dirty="0"/>
          </a:p>
          <a:p>
            <a:endParaRPr lang="en-US" dirty="0"/>
          </a:p>
        </p:txBody>
      </p:sp>
      <p:graphicFrame>
        <p:nvGraphicFramePr>
          <p:cNvPr id="6" name="Table 4">
            <a:extLst>
              <a:ext uri="{FF2B5EF4-FFF2-40B4-BE49-F238E27FC236}">
                <a16:creationId xmlns:a16="http://schemas.microsoft.com/office/drawing/2014/main" id="{B8DF01D5-DF15-5701-936B-9AEE4CE118B0}"/>
              </a:ext>
            </a:extLst>
          </p:cNvPr>
          <p:cNvGraphicFramePr>
            <a:graphicFrameLocks noGrp="1"/>
          </p:cNvGraphicFramePr>
          <p:nvPr/>
        </p:nvGraphicFramePr>
        <p:xfrm>
          <a:off x="1604657" y="2447287"/>
          <a:ext cx="8684562" cy="822960"/>
        </p:xfrm>
        <a:graphic>
          <a:graphicData uri="http://schemas.openxmlformats.org/drawingml/2006/table">
            <a:tbl>
              <a:tblPr firstRow="1" bandRow="1">
                <a:tableStyleId>{5C22544A-7EE6-4342-B048-85BDC9FD1C3A}</a:tableStyleId>
              </a:tblPr>
              <a:tblGrid>
                <a:gridCol w="8684562">
                  <a:extLst>
                    <a:ext uri="{9D8B030D-6E8A-4147-A177-3AD203B41FA5}">
                      <a16:colId xmlns:a16="http://schemas.microsoft.com/office/drawing/2014/main" val="2662068703"/>
                    </a:ext>
                  </a:extLst>
                </a:gridCol>
              </a:tblGrid>
              <a:tr h="531796">
                <a:tc>
                  <a:txBody>
                    <a:bodyPr/>
                    <a:lstStyle/>
                    <a:p>
                      <a:r>
                        <a:rPr lang="en-US" sz="1600" dirty="0"/>
                        <a:t>Review effects of tobacco us</a:t>
                      </a:r>
                    </a:p>
                    <a:p>
                      <a:endParaRPr lang="en-US" sz="1600" dirty="0"/>
                    </a:p>
                    <a:p>
                      <a:r>
                        <a:rPr lang="en-US" sz="1600" dirty="0"/>
                        <a:t>Review influences of using tobacco</a:t>
                      </a:r>
                    </a:p>
                  </a:txBody>
                  <a:tcPr/>
                </a:tc>
                <a:extLst>
                  <a:ext uri="{0D108BD9-81ED-4DB2-BD59-A6C34878D82A}">
                    <a16:rowId xmlns:a16="http://schemas.microsoft.com/office/drawing/2014/main" val="2887064444"/>
                  </a:ext>
                </a:extLst>
              </a:tr>
            </a:tbl>
          </a:graphicData>
        </a:graphic>
      </p:graphicFrame>
      <p:graphicFrame>
        <p:nvGraphicFramePr>
          <p:cNvPr id="7" name="Table 4">
            <a:extLst>
              <a:ext uri="{FF2B5EF4-FFF2-40B4-BE49-F238E27FC236}">
                <a16:creationId xmlns:a16="http://schemas.microsoft.com/office/drawing/2014/main" id="{E9C8829D-D703-3D9D-C6BD-622D7CE25C7E}"/>
              </a:ext>
            </a:extLst>
          </p:cNvPr>
          <p:cNvGraphicFramePr>
            <a:graphicFrameLocks noGrp="1"/>
          </p:cNvGraphicFramePr>
          <p:nvPr/>
        </p:nvGraphicFramePr>
        <p:xfrm>
          <a:off x="1574800" y="4370771"/>
          <a:ext cx="8684562" cy="579120"/>
        </p:xfrm>
        <a:graphic>
          <a:graphicData uri="http://schemas.openxmlformats.org/drawingml/2006/table">
            <a:tbl>
              <a:tblPr firstRow="1" bandRow="1">
                <a:tableStyleId>{5C22544A-7EE6-4342-B048-85BDC9FD1C3A}</a:tableStyleId>
              </a:tblPr>
              <a:tblGrid>
                <a:gridCol w="8684562">
                  <a:extLst>
                    <a:ext uri="{9D8B030D-6E8A-4147-A177-3AD203B41FA5}">
                      <a16:colId xmlns:a16="http://schemas.microsoft.com/office/drawing/2014/main" val="2662068703"/>
                    </a:ext>
                  </a:extLst>
                </a:gridCol>
              </a:tblGrid>
              <a:tr h="531796">
                <a:tc>
                  <a:txBody>
                    <a:bodyPr/>
                    <a:lstStyle/>
                    <a:p>
                      <a:r>
                        <a:rPr lang="en-US" sz="1600" dirty="0"/>
                        <a:t>Students can interview a parent or older sibling on their personal feelings about people who use tobacco.</a:t>
                      </a:r>
                    </a:p>
                  </a:txBody>
                  <a:tcPr/>
                </a:tc>
                <a:extLst>
                  <a:ext uri="{0D108BD9-81ED-4DB2-BD59-A6C34878D82A}">
                    <a16:rowId xmlns:a16="http://schemas.microsoft.com/office/drawing/2014/main" val="2887064444"/>
                  </a:ext>
                </a:extLst>
              </a:tr>
            </a:tbl>
          </a:graphicData>
        </a:graphic>
      </p:graphicFrame>
    </p:spTree>
    <p:extLst>
      <p:ext uri="{BB962C8B-B14F-4D97-AF65-F5344CB8AC3E}">
        <p14:creationId xmlns:p14="http://schemas.microsoft.com/office/powerpoint/2010/main" val="3858995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A1DB4-41BA-39C4-1ED6-35C71E70B4DC}"/>
              </a:ext>
            </a:extLst>
          </p:cNvPr>
          <p:cNvSpPr>
            <a:spLocks noGrp="1"/>
          </p:cNvSpPr>
          <p:nvPr>
            <p:ph type="title"/>
          </p:nvPr>
        </p:nvSpPr>
        <p:spPr/>
        <p:txBody>
          <a:bodyPr/>
          <a:lstStyle/>
          <a:p>
            <a:r>
              <a:rPr lang="en-US" dirty="0"/>
              <a:t>Health Education</a:t>
            </a:r>
          </a:p>
        </p:txBody>
      </p:sp>
      <p:sp>
        <p:nvSpPr>
          <p:cNvPr id="3" name="Content Placeholder 2">
            <a:extLst>
              <a:ext uri="{FF2B5EF4-FFF2-40B4-BE49-F238E27FC236}">
                <a16:creationId xmlns:a16="http://schemas.microsoft.com/office/drawing/2014/main" id="{12A2DB4C-2618-A14A-9F5F-7700FBE47FF0}"/>
              </a:ext>
            </a:extLst>
          </p:cNvPr>
          <p:cNvSpPr>
            <a:spLocks noGrp="1"/>
          </p:cNvSpPr>
          <p:nvPr>
            <p:ph idx="1"/>
          </p:nvPr>
        </p:nvSpPr>
        <p:spPr/>
        <p:txBody>
          <a:bodyPr>
            <a:normAutofit fontScale="70000" lnSpcReduction="20000"/>
          </a:bodyPr>
          <a:lstStyle/>
          <a:p>
            <a:pPr marL="457200" indent="-457200">
              <a:buFont typeface="+mj-lt"/>
              <a:buAutoNum type="arabicPeriod" startAt="7"/>
            </a:pPr>
            <a:r>
              <a:rPr lang="en-US" dirty="0"/>
              <a:t>Vocabulary</a:t>
            </a:r>
          </a:p>
          <a:p>
            <a:pPr lvl="1"/>
            <a:r>
              <a:rPr lang="en-US" dirty="0"/>
              <a:t>Tobacco</a:t>
            </a:r>
          </a:p>
          <a:p>
            <a:pPr lvl="1"/>
            <a:r>
              <a:rPr lang="en-US" dirty="0"/>
              <a:t>Nicole</a:t>
            </a:r>
          </a:p>
          <a:p>
            <a:pPr lvl="1"/>
            <a:r>
              <a:rPr lang="en-US" dirty="0"/>
              <a:t>Toxic</a:t>
            </a:r>
          </a:p>
          <a:p>
            <a:pPr lvl="1"/>
            <a:r>
              <a:rPr lang="en-US" dirty="0"/>
              <a:t>Vaping Device</a:t>
            </a:r>
          </a:p>
          <a:p>
            <a:pPr lvl="1"/>
            <a:r>
              <a:rPr lang="en-US" dirty="0"/>
              <a:t>Aerosol</a:t>
            </a:r>
          </a:p>
          <a:p>
            <a:pPr lvl="1"/>
            <a:r>
              <a:rPr lang="en-US" dirty="0"/>
              <a:t>Carcinogens</a:t>
            </a:r>
          </a:p>
          <a:p>
            <a:pPr lvl="1"/>
            <a:r>
              <a:rPr lang="en-US" dirty="0"/>
              <a:t>Tar</a:t>
            </a:r>
          </a:p>
          <a:p>
            <a:pPr marL="457200" indent="-457200">
              <a:buFont typeface="+mj-lt"/>
              <a:buAutoNum type="arabicPeriod" startAt="8"/>
            </a:pPr>
            <a:r>
              <a:rPr lang="en-US" dirty="0"/>
              <a:t>Materials</a:t>
            </a:r>
          </a:p>
          <a:p>
            <a:pPr lvl="1"/>
            <a:r>
              <a:rPr lang="en-US" dirty="0"/>
              <a:t>List of ways to help someone to stop using tobacco products</a:t>
            </a:r>
          </a:p>
          <a:p>
            <a:pPr lvl="1"/>
            <a:r>
              <a:rPr lang="en-US" dirty="0"/>
              <a:t>Decision-making skill steps poster</a:t>
            </a:r>
          </a:p>
          <a:p>
            <a:pPr lvl="1"/>
            <a:r>
              <a:rPr lang="en-US" dirty="0"/>
              <a:t>Advocacy skill steps poster</a:t>
            </a:r>
          </a:p>
          <a:p>
            <a:pPr lvl="1"/>
            <a:r>
              <a:rPr lang="en-US" dirty="0"/>
              <a:t>Rubric or checklist for peer interview and/or self-evaluation</a:t>
            </a:r>
          </a:p>
          <a:p>
            <a:pPr marL="457200" indent="-457200">
              <a:buFont typeface="+mj-lt"/>
              <a:buAutoNum type="arabicPeriod" startAt="9"/>
            </a:pPr>
            <a:r>
              <a:rPr lang="en-US" dirty="0"/>
              <a:t>Resources</a:t>
            </a:r>
          </a:p>
          <a:p>
            <a:pPr lvl="1"/>
            <a:r>
              <a:rPr lang="en-US" dirty="0"/>
              <a:t>Comprehensive Health, PDE SAS</a:t>
            </a:r>
          </a:p>
        </p:txBody>
      </p:sp>
    </p:spTree>
    <p:extLst>
      <p:ext uri="{BB962C8B-B14F-4D97-AF65-F5344CB8AC3E}">
        <p14:creationId xmlns:p14="http://schemas.microsoft.com/office/powerpoint/2010/main" val="4235958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2EC8-B678-30D8-EA1E-F5CF8A020C6B}"/>
              </a:ext>
            </a:extLst>
          </p:cNvPr>
          <p:cNvSpPr>
            <a:spLocks noGrp="1"/>
          </p:cNvSpPr>
          <p:nvPr>
            <p:ph type="title"/>
          </p:nvPr>
        </p:nvSpPr>
        <p:spPr/>
        <p:txBody>
          <a:bodyPr>
            <a:normAutofit fontScale="90000"/>
          </a:bodyPr>
          <a:lstStyle/>
          <a:p>
            <a:r>
              <a:rPr lang="en-US" dirty="0"/>
              <a:t>Health Education Lesson Plan Example</a:t>
            </a:r>
          </a:p>
        </p:txBody>
      </p:sp>
      <p:pic>
        <p:nvPicPr>
          <p:cNvPr id="5" name="Picture 4">
            <a:extLst>
              <a:ext uri="{FF2B5EF4-FFF2-40B4-BE49-F238E27FC236}">
                <a16:creationId xmlns:a16="http://schemas.microsoft.com/office/drawing/2014/main" id="{A14AFD74-99F7-A2A0-A9D8-D62435E6A82E}"/>
              </a:ext>
            </a:extLst>
          </p:cNvPr>
          <p:cNvPicPr>
            <a:picLocks noChangeAspect="1"/>
          </p:cNvPicPr>
          <p:nvPr/>
        </p:nvPicPr>
        <p:blipFill>
          <a:blip r:embed="rId2"/>
          <a:stretch>
            <a:fillRect/>
          </a:stretch>
        </p:blipFill>
        <p:spPr>
          <a:xfrm>
            <a:off x="1574801" y="1325525"/>
            <a:ext cx="4028186" cy="5380075"/>
          </a:xfrm>
          <a:prstGeom prst="rect">
            <a:avLst/>
          </a:prstGeom>
        </p:spPr>
      </p:pic>
      <p:pic>
        <p:nvPicPr>
          <p:cNvPr id="7" name="Picture 6">
            <a:extLst>
              <a:ext uri="{FF2B5EF4-FFF2-40B4-BE49-F238E27FC236}">
                <a16:creationId xmlns:a16="http://schemas.microsoft.com/office/drawing/2014/main" id="{6E1A7AEC-D07C-C144-3AA8-1DC0956241F2}"/>
              </a:ext>
            </a:extLst>
          </p:cNvPr>
          <p:cNvPicPr>
            <a:picLocks noChangeAspect="1"/>
          </p:cNvPicPr>
          <p:nvPr/>
        </p:nvPicPr>
        <p:blipFill>
          <a:blip r:embed="rId3"/>
          <a:stretch>
            <a:fillRect/>
          </a:stretch>
        </p:blipFill>
        <p:spPr>
          <a:xfrm>
            <a:off x="6420727" y="1325525"/>
            <a:ext cx="3949086" cy="5380075"/>
          </a:xfrm>
          <a:prstGeom prst="rect">
            <a:avLst/>
          </a:prstGeom>
        </p:spPr>
      </p:pic>
    </p:spTree>
    <p:extLst>
      <p:ext uri="{BB962C8B-B14F-4D97-AF65-F5344CB8AC3E}">
        <p14:creationId xmlns:p14="http://schemas.microsoft.com/office/powerpoint/2010/main" val="3563239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A67ED-7FAB-1D1C-5863-E4D40FA58C4E}"/>
              </a:ext>
            </a:extLst>
          </p:cNvPr>
          <p:cNvSpPr>
            <a:spLocks noGrp="1"/>
          </p:cNvSpPr>
          <p:nvPr>
            <p:ph type="title"/>
          </p:nvPr>
        </p:nvSpPr>
        <p:spPr/>
        <p:txBody>
          <a:bodyPr>
            <a:normAutofit fontScale="90000"/>
          </a:bodyPr>
          <a:lstStyle/>
          <a:p>
            <a:r>
              <a:rPr lang="en-US" dirty="0"/>
              <a:t>Health Education Lesson Plan Example</a:t>
            </a:r>
          </a:p>
        </p:txBody>
      </p:sp>
      <p:pic>
        <p:nvPicPr>
          <p:cNvPr id="5" name="Picture 4">
            <a:extLst>
              <a:ext uri="{FF2B5EF4-FFF2-40B4-BE49-F238E27FC236}">
                <a16:creationId xmlns:a16="http://schemas.microsoft.com/office/drawing/2014/main" id="{A484DD13-2A4E-14E2-FC32-B3FA003066B8}"/>
              </a:ext>
            </a:extLst>
          </p:cNvPr>
          <p:cNvPicPr>
            <a:picLocks noChangeAspect="1"/>
          </p:cNvPicPr>
          <p:nvPr/>
        </p:nvPicPr>
        <p:blipFill>
          <a:blip r:embed="rId2"/>
          <a:stretch>
            <a:fillRect/>
          </a:stretch>
        </p:blipFill>
        <p:spPr>
          <a:xfrm>
            <a:off x="3851451" y="1216885"/>
            <a:ext cx="4616687" cy="5416828"/>
          </a:xfrm>
          <a:prstGeom prst="rect">
            <a:avLst/>
          </a:prstGeom>
        </p:spPr>
      </p:pic>
    </p:spTree>
    <p:extLst>
      <p:ext uri="{BB962C8B-B14F-4D97-AF65-F5344CB8AC3E}">
        <p14:creationId xmlns:p14="http://schemas.microsoft.com/office/powerpoint/2010/main" val="2053025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4A88A-651B-98B8-CA6B-C4795E0F932C}"/>
              </a:ext>
            </a:extLst>
          </p:cNvPr>
          <p:cNvSpPr>
            <a:spLocks noGrp="1"/>
          </p:cNvSpPr>
          <p:nvPr>
            <p:ph type="ctrTitle"/>
          </p:nvPr>
        </p:nvSpPr>
        <p:spPr/>
        <p:txBody>
          <a:bodyPr>
            <a:normAutofit/>
          </a:bodyPr>
          <a:lstStyle/>
          <a:p>
            <a:r>
              <a:rPr lang="en-US" sz="4800" dirty="0"/>
              <a:t>Physical Education Lesson Plan </a:t>
            </a:r>
          </a:p>
        </p:txBody>
      </p:sp>
      <p:sp>
        <p:nvSpPr>
          <p:cNvPr id="3" name="Subtitle 2">
            <a:extLst>
              <a:ext uri="{FF2B5EF4-FFF2-40B4-BE49-F238E27FC236}">
                <a16:creationId xmlns:a16="http://schemas.microsoft.com/office/drawing/2014/main" id="{E0203E1E-9E5C-8077-1696-A00E2A994E4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107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315616"/>
            <a:ext cx="9859887" cy="5111817"/>
          </a:xfrm>
        </p:spPr>
        <p:txBody>
          <a:bodyPr>
            <a:normAutofit/>
          </a:bodyPr>
          <a:lstStyle/>
          <a:p>
            <a:pPr marL="457200" indent="-457200">
              <a:buAutoNum type="arabicPeriod"/>
            </a:pPr>
            <a:r>
              <a:rPr lang="en-US" sz="2000" b="1" dirty="0"/>
              <a:t>Unit Topic:  (Select one topic from the colored boxes, these topics areas of various colors and located on the left side of the outcomes document).</a:t>
            </a:r>
          </a:p>
          <a:p>
            <a:pPr marL="457200" indent="-457200">
              <a:buAutoNum type="arabicPeriod"/>
            </a:pPr>
            <a:endParaRPr lang="en-US" sz="2000" dirty="0"/>
          </a:p>
          <a:p>
            <a:pPr marL="0" indent="0">
              <a:buNone/>
            </a:pPr>
            <a:endParaRPr lang="en-US" dirty="0"/>
          </a:p>
          <a:p>
            <a:pPr marL="457200" indent="-457200">
              <a:buAutoNum type="arabicPeriod" startAt="2"/>
            </a:pPr>
            <a:r>
              <a:rPr lang="en-US" sz="2000" b="1" dirty="0"/>
              <a:t>Lesson Title:  (Select a name to your lesson.  The name could be creative or based upon the skills and content being taught).</a:t>
            </a:r>
            <a:endParaRPr lang="en-US" sz="2000" dirty="0"/>
          </a:p>
          <a:p>
            <a:pPr marL="0" indent="0">
              <a:buNone/>
            </a:pPr>
            <a:endParaRPr lang="en-US" sz="2000" dirty="0"/>
          </a:p>
          <a:p>
            <a:pPr marL="0" indent="0">
              <a:buNone/>
            </a:pPr>
            <a:endParaRPr lang="en-US" dirty="0"/>
          </a:p>
          <a:p>
            <a:pPr marL="0" indent="0">
              <a:buNone/>
            </a:pPr>
            <a:r>
              <a:rPr lang="en-US" dirty="0"/>
              <a:t>3.	</a:t>
            </a:r>
            <a:r>
              <a:rPr lang="en-US" sz="2000" b="1" dirty="0"/>
              <a:t>Grade Level: </a:t>
            </a:r>
            <a:r>
              <a:rPr lang="en-US" sz="2000" dirty="0"/>
              <a:t>(Select the grade level for your Scope and Sequence)</a:t>
            </a:r>
          </a:p>
          <a:p>
            <a:pPr marL="0" indent="0">
              <a:buNone/>
            </a:pPr>
            <a:endParaRPr lang="en-US" sz="2000"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375C6F1B-7DA8-4C93-9360-B9E62819837C}"/>
              </a:ext>
            </a:extLst>
          </p:cNvPr>
          <p:cNvSpPr>
            <a:spLocks noGrp="1"/>
          </p:cNvSpPr>
          <p:nvPr>
            <p:ph type="ftr" sz="quarter" idx="11"/>
          </p:nvPr>
        </p:nvSpPr>
        <p:spPr>
          <a:xfrm>
            <a:off x="2572279" y="6427433"/>
            <a:ext cx="7084177" cy="257453"/>
          </a:xfrm>
        </p:spPr>
        <p:txBody>
          <a:bodyPr/>
          <a:lstStyle/>
          <a:p>
            <a:r>
              <a:rPr lang="en-US" dirty="0"/>
              <a:t>Jeff</a:t>
            </a:r>
          </a:p>
        </p:txBody>
      </p:sp>
      <p:graphicFrame>
        <p:nvGraphicFramePr>
          <p:cNvPr id="9" name="Table 9">
            <a:extLst>
              <a:ext uri="{FF2B5EF4-FFF2-40B4-BE49-F238E27FC236}">
                <a16:creationId xmlns:a16="http://schemas.microsoft.com/office/drawing/2014/main" id="{202C93B3-662B-7C5F-E081-14DFD3B9D9FC}"/>
              </a:ext>
            </a:extLst>
          </p:cNvPr>
          <p:cNvGraphicFramePr>
            <a:graphicFrameLocks noGrp="1"/>
          </p:cNvGraphicFramePr>
          <p:nvPr/>
        </p:nvGraphicFramePr>
        <p:xfrm>
          <a:off x="2032000" y="1894114"/>
          <a:ext cx="8437732" cy="408819"/>
        </p:xfrm>
        <a:graphic>
          <a:graphicData uri="http://schemas.openxmlformats.org/drawingml/2006/table">
            <a:tbl>
              <a:tblPr firstRow="1" bandRow="1">
                <a:tableStyleId>{5C22544A-7EE6-4342-B048-85BDC9FD1C3A}</a:tableStyleId>
              </a:tblPr>
              <a:tblGrid>
                <a:gridCol w="8437732">
                  <a:extLst>
                    <a:ext uri="{9D8B030D-6E8A-4147-A177-3AD203B41FA5}">
                      <a16:colId xmlns:a16="http://schemas.microsoft.com/office/drawing/2014/main" val="1065746269"/>
                    </a:ext>
                  </a:extLst>
                </a:gridCol>
              </a:tblGrid>
              <a:tr h="408819">
                <a:tc>
                  <a:txBody>
                    <a:bodyPr/>
                    <a:lstStyle/>
                    <a:p>
                      <a:r>
                        <a:rPr lang="en-US" sz="1800" dirty="0"/>
                        <a:t>Example:  Locomotor Movements (from Standard Statement 1 Motor Skills K-6)</a:t>
                      </a:r>
                    </a:p>
                  </a:txBody>
                  <a:tcPr/>
                </a:tc>
                <a:extLst>
                  <a:ext uri="{0D108BD9-81ED-4DB2-BD59-A6C34878D82A}">
                    <a16:rowId xmlns:a16="http://schemas.microsoft.com/office/drawing/2014/main" val="197135170"/>
                  </a:ext>
                </a:extLst>
              </a:tr>
            </a:tbl>
          </a:graphicData>
        </a:graphic>
      </p:graphicFrame>
      <p:graphicFrame>
        <p:nvGraphicFramePr>
          <p:cNvPr id="10" name="Table 10">
            <a:extLst>
              <a:ext uri="{FF2B5EF4-FFF2-40B4-BE49-F238E27FC236}">
                <a16:creationId xmlns:a16="http://schemas.microsoft.com/office/drawing/2014/main" id="{98269159-4924-9A18-6830-169D32AC6C5F}"/>
              </a:ext>
            </a:extLst>
          </p:cNvPr>
          <p:cNvGraphicFramePr>
            <a:graphicFrameLocks noGrp="1"/>
          </p:cNvGraphicFramePr>
          <p:nvPr/>
        </p:nvGraphicFramePr>
        <p:xfrm>
          <a:off x="2032000" y="3767959"/>
          <a:ext cx="8437732" cy="662151"/>
        </p:xfrm>
        <a:graphic>
          <a:graphicData uri="http://schemas.openxmlformats.org/drawingml/2006/table">
            <a:tbl>
              <a:tblPr firstRow="1" bandRow="1">
                <a:tableStyleId>{5C22544A-7EE6-4342-B048-85BDC9FD1C3A}</a:tableStyleId>
              </a:tblPr>
              <a:tblGrid>
                <a:gridCol w="8437732">
                  <a:extLst>
                    <a:ext uri="{9D8B030D-6E8A-4147-A177-3AD203B41FA5}">
                      <a16:colId xmlns:a16="http://schemas.microsoft.com/office/drawing/2014/main" val="3534660438"/>
                    </a:ext>
                  </a:extLst>
                </a:gridCol>
              </a:tblGrid>
              <a:tr h="662151">
                <a:tc>
                  <a:txBody>
                    <a:bodyPr/>
                    <a:lstStyle/>
                    <a:p>
                      <a:r>
                        <a:rPr lang="en-US" sz="1600" dirty="0"/>
                        <a:t>Example:  Jumping and landing in a horizontal plane.</a:t>
                      </a:r>
                    </a:p>
                  </a:txBody>
                  <a:tcPr/>
                </a:tc>
                <a:extLst>
                  <a:ext uri="{0D108BD9-81ED-4DB2-BD59-A6C34878D82A}">
                    <a16:rowId xmlns:a16="http://schemas.microsoft.com/office/drawing/2014/main" val="851776082"/>
                  </a:ext>
                </a:extLst>
              </a:tr>
            </a:tbl>
          </a:graphicData>
        </a:graphic>
      </p:graphicFrame>
      <p:graphicFrame>
        <p:nvGraphicFramePr>
          <p:cNvPr id="11" name="Table 11">
            <a:extLst>
              <a:ext uri="{FF2B5EF4-FFF2-40B4-BE49-F238E27FC236}">
                <a16:creationId xmlns:a16="http://schemas.microsoft.com/office/drawing/2014/main" id="{98096907-C3FA-BA45-8836-1437C0AAA6DD}"/>
              </a:ext>
            </a:extLst>
          </p:cNvPr>
          <p:cNvGraphicFramePr>
            <a:graphicFrameLocks noGrp="1"/>
          </p:cNvGraphicFramePr>
          <p:nvPr/>
        </p:nvGraphicFramePr>
        <p:xfrm>
          <a:off x="2032000" y="5096932"/>
          <a:ext cx="8437732" cy="662151"/>
        </p:xfrm>
        <a:graphic>
          <a:graphicData uri="http://schemas.openxmlformats.org/drawingml/2006/table">
            <a:tbl>
              <a:tblPr firstRow="1" bandRow="1">
                <a:tableStyleId>{5C22544A-7EE6-4342-B048-85BDC9FD1C3A}</a:tableStyleId>
              </a:tblPr>
              <a:tblGrid>
                <a:gridCol w="8437732">
                  <a:extLst>
                    <a:ext uri="{9D8B030D-6E8A-4147-A177-3AD203B41FA5}">
                      <a16:colId xmlns:a16="http://schemas.microsoft.com/office/drawing/2014/main" val="3213081693"/>
                    </a:ext>
                  </a:extLst>
                </a:gridCol>
              </a:tblGrid>
              <a:tr h="662151">
                <a:tc>
                  <a:txBody>
                    <a:bodyPr/>
                    <a:lstStyle/>
                    <a:p>
                      <a:r>
                        <a:rPr lang="en-US" dirty="0"/>
                        <a:t>Example: 2</a:t>
                      </a:r>
                      <a:r>
                        <a:rPr lang="en-US" baseline="30000" dirty="0"/>
                        <a:t>nd</a:t>
                      </a:r>
                      <a:r>
                        <a:rPr lang="en-US" dirty="0"/>
                        <a:t> Grade</a:t>
                      </a:r>
                    </a:p>
                  </a:txBody>
                  <a:tcPr/>
                </a:tc>
                <a:extLst>
                  <a:ext uri="{0D108BD9-81ED-4DB2-BD59-A6C34878D82A}">
                    <a16:rowId xmlns:a16="http://schemas.microsoft.com/office/drawing/2014/main" val="4087952433"/>
                  </a:ext>
                </a:extLst>
              </a:tr>
            </a:tbl>
          </a:graphicData>
        </a:graphic>
      </p:graphicFrame>
    </p:spTree>
    <p:extLst>
      <p:ext uri="{BB962C8B-B14F-4D97-AF65-F5344CB8AC3E}">
        <p14:creationId xmlns:p14="http://schemas.microsoft.com/office/powerpoint/2010/main" val="3633627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762298"/>
            <a:ext cx="9859887" cy="4293269"/>
          </a:xfrm>
        </p:spPr>
        <p:txBody>
          <a:bodyPr>
            <a:normAutofit/>
          </a:bodyPr>
          <a:lstStyle/>
          <a:p>
            <a:pPr marL="457200" indent="-457200">
              <a:buFont typeface="+mj-lt"/>
              <a:buAutoNum type="arabicPeriod" startAt="4"/>
            </a:pPr>
            <a:r>
              <a:rPr lang="en-US" sz="2400" b="1" dirty="0"/>
              <a:t>Choose Outcomes (List all Outcomes for each lesson-Be Realistic):  </a:t>
            </a:r>
            <a:r>
              <a:rPr lang="en-US" sz="2400" dirty="0"/>
              <a:t>(List outcomes from each topics you want to include in your unit.  You may choose outcomes from one topic or several topics.  It may help to list the topic and the appropriate outcomes together).</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375C6F1B-7DA8-4C93-9360-B9E62819837C}"/>
              </a:ext>
            </a:extLst>
          </p:cNvPr>
          <p:cNvSpPr>
            <a:spLocks noGrp="1"/>
          </p:cNvSpPr>
          <p:nvPr>
            <p:ph type="ftr" sz="quarter" idx="11"/>
          </p:nvPr>
        </p:nvSpPr>
        <p:spPr>
          <a:xfrm>
            <a:off x="2572279" y="6427433"/>
            <a:ext cx="7084177" cy="257453"/>
          </a:xfrm>
        </p:spPr>
        <p:txBody>
          <a:bodyPr/>
          <a:lstStyle/>
          <a:p>
            <a:r>
              <a:rPr lang="en-US" dirty="0"/>
              <a:t>Jeff</a:t>
            </a:r>
          </a:p>
        </p:txBody>
      </p:sp>
      <p:graphicFrame>
        <p:nvGraphicFramePr>
          <p:cNvPr id="8" name="Table 9">
            <a:extLst>
              <a:ext uri="{FF2B5EF4-FFF2-40B4-BE49-F238E27FC236}">
                <a16:creationId xmlns:a16="http://schemas.microsoft.com/office/drawing/2014/main" id="{B09B53DD-B1E2-29DD-0CAB-57BC014B1DFB}"/>
              </a:ext>
            </a:extLst>
          </p:cNvPr>
          <p:cNvGraphicFramePr>
            <a:graphicFrameLocks noGrp="1"/>
          </p:cNvGraphicFramePr>
          <p:nvPr/>
        </p:nvGraphicFramePr>
        <p:xfrm>
          <a:off x="1722268" y="3908932"/>
          <a:ext cx="9718039" cy="947650"/>
        </p:xfrm>
        <a:graphic>
          <a:graphicData uri="http://schemas.openxmlformats.org/drawingml/2006/table">
            <a:tbl>
              <a:tblPr firstRow="1" bandRow="1">
                <a:tableStyleId>{5C22544A-7EE6-4342-B048-85BDC9FD1C3A}</a:tableStyleId>
              </a:tblPr>
              <a:tblGrid>
                <a:gridCol w="9718039">
                  <a:extLst>
                    <a:ext uri="{9D8B030D-6E8A-4147-A177-3AD203B41FA5}">
                      <a16:colId xmlns:a16="http://schemas.microsoft.com/office/drawing/2014/main" val="692097150"/>
                    </a:ext>
                  </a:extLst>
                </a:gridCol>
              </a:tblGrid>
              <a:tr h="94765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u="sng" dirty="0"/>
                        <a:t>Example:  </a:t>
                      </a:r>
                      <a:r>
                        <a:rPr lang="en-US" dirty="0"/>
                        <a:t>Locomotor - Jumping and landing, vertical plane: </a:t>
                      </a:r>
                      <a:r>
                        <a:rPr lang="en-US" u="none" dirty="0"/>
                        <a:t>Demonstrates emerging elementary stage characteristics for jumping and landing in a horizontal plane using two-foot take-offs and landings.</a:t>
                      </a:r>
                    </a:p>
                  </a:txBody>
                  <a:tcPr/>
                </a:tc>
                <a:extLst>
                  <a:ext uri="{0D108BD9-81ED-4DB2-BD59-A6C34878D82A}">
                    <a16:rowId xmlns:a16="http://schemas.microsoft.com/office/drawing/2014/main" val="2720369783"/>
                  </a:ext>
                </a:extLst>
              </a:tr>
            </a:tbl>
          </a:graphicData>
        </a:graphic>
      </p:graphicFrame>
    </p:spTree>
    <p:extLst>
      <p:ext uri="{BB962C8B-B14F-4D97-AF65-F5344CB8AC3E}">
        <p14:creationId xmlns:p14="http://schemas.microsoft.com/office/powerpoint/2010/main" val="4094397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315616"/>
            <a:ext cx="9859887" cy="4739951"/>
          </a:xfrm>
        </p:spPr>
        <p:txBody>
          <a:bodyPr>
            <a:normAutofit/>
          </a:bodyPr>
          <a:lstStyle/>
          <a:p>
            <a:pPr marL="457200" indent="-457200">
              <a:buFont typeface="+mj-lt"/>
              <a:buAutoNum type="arabicPeriod" startAt="5"/>
            </a:pPr>
            <a:r>
              <a:rPr lang="en-US" sz="2000" b="1" dirty="0"/>
              <a:t>Assessment of Skill-Based Outcomes:  How do you know the student was successful?  </a:t>
            </a:r>
            <a:r>
              <a:rPr lang="en-US" sz="2000" dirty="0"/>
              <a:t>(Provide examples of diagnostic, formative 0r summative assessments you may use for your selected unit).</a:t>
            </a:r>
          </a:p>
          <a:p>
            <a:pPr marL="457200" indent="-457200">
              <a:buFont typeface="+mj-lt"/>
              <a:buAutoNum type="arabicPeriod" startAt="5"/>
            </a:pPr>
            <a:endParaRPr lang="en-US" dirty="0"/>
          </a:p>
          <a:p>
            <a:pPr marL="457200" indent="-457200">
              <a:buFont typeface="+mj-lt"/>
              <a:buAutoNum type="arabicPeriod" startAt="5"/>
            </a:pPr>
            <a:endParaRPr lang="en-US" dirty="0"/>
          </a:p>
          <a:p>
            <a:pPr marL="0" indent="0">
              <a:buNone/>
            </a:pPr>
            <a:endParaRPr lang="en-US"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375C6F1B-7DA8-4C93-9360-B9E62819837C}"/>
              </a:ext>
            </a:extLst>
          </p:cNvPr>
          <p:cNvSpPr>
            <a:spLocks noGrp="1"/>
          </p:cNvSpPr>
          <p:nvPr>
            <p:ph type="ftr" sz="quarter" idx="11"/>
          </p:nvPr>
        </p:nvSpPr>
        <p:spPr>
          <a:xfrm>
            <a:off x="2572279" y="6427433"/>
            <a:ext cx="7084177" cy="257453"/>
          </a:xfrm>
        </p:spPr>
        <p:txBody>
          <a:bodyPr/>
          <a:lstStyle/>
          <a:p>
            <a:r>
              <a:rPr lang="en-US" dirty="0"/>
              <a:t>Jeff</a:t>
            </a:r>
          </a:p>
        </p:txBody>
      </p:sp>
      <p:graphicFrame>
        <p:nvGraphicFramePr>
          <p:cNvPr id="6" name="Table 6">
            <a:extLst>
              <a:ext uri="{FF2B5EF4-FFF2-40B4-BE49-F238E27FC236}">
                <a16:creationId xmlns:a16="http://schemas.microsoft.com/office/drawing/2014/main" id="{6D87FF3A-199B-B790-A1F1-884451E1457E}"/>
              </a:ext>
            </a:extLst>
          </p:cNvPr>
          <p:cNvGraphicFramePr>
            <a:graphicFrameLocks noGrp="1"/>
          </p:cNvGraphicFramePr>
          <p:nvPr/>
        </p:nvGraphicFramePr>
        <p:xfrm>
          <a:off x="2032000" y="3428999"/>
          <a:ext cx="8128000" cy="2439786"/>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778378329"/>
                    </a:ext>
                  </a:extLst>
                </a:gridCol>
              </a:tblGrid>
              <a:tr h="579318">
                <a:tc>
                  <a:txBody>
                    <a:bodyPr/>
                    <a:lstStyle/>
                    <a:p>
                      <a:r>
                        <a:rPr lang="en-US" dirty="0"/>
                        <a:t>Diagnostic:  Pre-test for skill development</a:t>
                      </a:r>
                    </a:p>
                  </a:txBody>
                  <a:tcPr/>
                </a:tc>
                <a:extLst>
                  <a:ext uri="{0D108BD9-81ED-4DB2-BD59-A6C34878D82A}">
                    <a16:rowId xmlns:a16="http://schemas.microsoft.com/office/drawing/2014/main" val="1961480346"/>
                  </a:ext>
                </a:extLst>
              </a:tr>
              <a:tr h="57931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Formative:  </a:t>
                      </a:r>
                      <a:r>
                        <a:rPr lang="en-US" dirty="0"/>
                        <a:t>Checklist, Bell Ringer, Lead up games</a:t>
                      </a:r>
                    </a:p>
                  </a:txBody>
                  <a:tcPr/>
                </a:tc>
                <a:extLst>
                  <a:ext uri="{0D108BD9-81ED-4DB2-BD59-A6C34878D82A}">
                    <a16:rowId xmlns:a16="http://schemas.microsoft.com/office/drawing/2014/main" val="2519205454"/>
                  </a:ext>
                </a:extLst>
              </a:tr>
              <a:tr h="70183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Summative:  </a:t>
                      </a:r>
                      <a:r>
                        <a:rPr lang="en-US" dirty="0"/>
                        <a:t>Fitness Journal, Pre and Post Test on Skills</a:t>
                      </a:r>
                    </a:p>
                    <a:p>
                      <a:endParaRPr lang="en-US" b="1" dirty="0"/>
                    </a:p>
                  </a:txBody>
                  <a:tcPr/>
                </a:tc>
                <a:extLst>
                  <a:ext uri="{0D108BD9-81ED-4DB2-BD59-A6C34878D82A}">
                    <a16:rowId xmlns:a16="http://schemas.microsoft.com/office/drawing/2014/main" val="4043760996"/>
                  </a:ext>
                </a:extLst>
              </a:tr>
              <a:tr h="579318">
                <a:tc>
                  <a:txBody>
                    <a:bodyPr/>
                    <a:lstStyle/>
                    <a:p>
                      <a:endParaRPr lang="en-US" dirty="0"/>
                    </a:p>
                  </a:txBody>
                  <a:tcPr/>
                </a:tc>
                <a:extLst>
                  <a:ext uri="{0D108BD9-81ED-4DB2-BD59-A6C34878D82A}">
                    <a16:rowId xmlns:a16="http://schemas.microsoft.com/office/drawing/2014/main" val="1371581427"/>
                  </a:ext>
                </a:extLst>
              </a:tr>
            </a:tbl>
          </a:graphicData>
        </a:graphic>
      </p:graphicFrame>
    </p:spTree>
    <p:extLst>
      <p:ext uri="{BB962C8B-B14F-4D97-AF65-F5344CB8AC3E}">
        <p14:creationId xmlns:p14="http://schemas.microsoft.com/office/powerpoint/2010/main" val="3061093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C04AA-6F28-4CB4-6C78-F4E9EE28637D}"/>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2B63ED35-9062-89D5-E90C-DA47AF2D4C72}"/>
              </a:ext>
            </a:extLst>
          </p:cNvPr>
          <p:cNvSpPr>
            <a:spLocks noGrp="1"/>
          </p:cNvSpPr>
          <p:nvPr>
            <p:ph idx="1"/>
          </p:nvPr>
        </p:nvSpPr>
        <p:spPr>
          <a:xfrm>
            <a:off x="1563442" y="806335"/>
            <a:ext cx="10018713" cy="6658494"/>
          </a:xfrm>
        </p:spPr>
        <p:txBody>
          <a:bodyPr>
            <a:normAutofit/>
          </a:bodyPr>
          <a:lstStyle/>
          <a:p>
            <a:pPr marL="457200" indent="-457200">
              <a:buFont typeface="+mj-lt"/>
              <a:buAutoNum type="arabicPeriod" startAt="6"/>
            </a:pPr>
            <a:r>
              <a:rPr lang="en-US" sz="1600" dirty="0"/>
              <a:t>Instruction Outline</a:t>
            </a:r>
          </a:p>
          <a:p>
            <a:pPr marL="914400" lvl="1" indent="-457200">
              <a:buFont typeface="+mj-lt"/>
              <a:buAutoNum type="alphaLcParenR"/>
            </a:pPr>
            <a:r>
              <a:rPr lang="en-US" sz="1600" dirty="0"/>
              <a:t>Introduction:  Include new skills, review current lessons or units, focus of the lesson</a:t>
            </a:r>
          </a:p>
          <a:p>
            <a:pPr marL="914400" lvl="1" indent="-457200">
              <a:buFont typeface="+mj-lt"/>
              <a:buAutoNum type="alphaLcParenR"/>
            </a:pPr>
            <a:endParaRPr lang="en-US" sz="1600" dirty="0"/>
          </a:p>
          <a:p>
            <a:pPr marL="914400" lvl="1" indent="-457200">
              <a:buFont typeface="+mj-lt"/>
              <a:buAutoNum type="alphaLcParenR"/>
            </a:pPr>
            <a:endParaRPr lang="en-US" sz="1600" dirty="0"/>
          </a:p>
          <a:p>
            <a:pPr marL="914400" lvl="1" indent="-457200">
              <a:buFont typeface="+mj-lt"/>
              <a:buAutoNum type="alphaLcParenR"/>
            </a:pPr>
            <a:endParaRPr lang="en-US" sz="1600" dirty="0"/>
          </a:p>
          <a:p>
            <a:pPr marL="914400" lvl="1" indent="-457200">
              <a:buFont typeface="+mj-lt"/>
              <a:buAutoNum type="alphaLcParenR"/>
            </a:pPr>
            <a:r>
              <a:rPr lang="en-US" sz="1600" dirty="0"/>
              <a:t>Content Outline:  Include all new concepts and skills that will be taught during the class.</a:t>
            </a:r>
          </a:p>
          <a:p>
            <a:pPr marL="457200" lvl="1" indent="0">
              <a:buNone/>
            </a:pPr>
            <a:endParaRPr lang="en-US" sz="1600" dirty="0"/>
          </a:p>
          <a:p>
            <a:pPr marL="914400" lvl="1" indent="-457200">
              <a:buFont typeface="+mj-lt"/>
              <a:buAutoNum type="alphaLcParenR"/>
            </a:pPr>
            <a:endParaRPr lang="en-US" sz="1600" dirty="0"/>
          </a:p>
          <a:p>
            <a:pPr marL="914400" lvl="1" indent="-457200">
              <a:buFont typeface="+mj-lt"/>
              <a:buAutoNum type="alphaLcParenR"/>
            </a:pPr>
            <a:endParaRPr lang="en-US" sz="1600" dirty="0"/>
          </a:p>
          <a:p>
            <a:pPr marL="457200" lvl="1" indent="0">
              <a:buNone/>
            </a:pPr>
            <a:r>
              <a:rPr lang="en-US" dirty="0"/>
              <a:t>c) Learning Strategies and Activities</a:t>
            </a:r>
          </a:p>
          <a:p>
            <a:pPr marL="1314450" lvl="2" indent="-400050">
              <a:buFont typeface="+mj-lt"/>
              <a:buAutoNum type="romanUcPeriod"/>
            </a:pPr>
            <a:r>
              <a:rPr lang="en-US" dirty="0"/>
              <a:t>Skill Development (Explain the Importance of the Skill)</a:t>
            </a:r>
          </a:p>
          <a:p>
            <a:pPr marL="914400" lvl="2" indent="0">
              <a:buNone/>
            </a:pPr>
            <a:endParaRPr lang="en-US" dirty="0"/>
          </a:p>
          <a:p>
            <a:pPr marL="914400" lvl="1" indent="-457200">
              <a:buFont typeface="+mj-lt"/>
              <a:buAutoNum type="romanUcPeriod"/>
            </a:pPr>
            <a:endParaRPr lang="en-US" sz="1600" dirty="0"/>
          </a:p>
          <a:p>
            <a:pPr marL="914400" lvl="1" indent="-457200">
              <a:buFont typeface="+mj-lt"/>
              <a:buAutoNum type="romanUcPeriod"/>
            </a:pPr>
            <a:endParaRPr lang="en-US" sz="1600" dirty="0"/>
          </a:p>
          <a:p>
            <a:pPr marL="1371600" lvl="2" indent="-457200">
              <a:buFont typeface="+mj-lt"/>
              <a:buAutoNum type="romanUcPeriod"/>
            </a:pPr>
            <a:endParaRPr lang="en-US" sz="1400" dirty="0"/>
          </a:p>
          <a:p>
            <a:pPr marL="914400" lvl="1" indent="-457200">
              <a:buFont typeface="+mj-lt"/>
              <a:buAutoNum type="romanUcPeriod"/>
            </a:pPr>
            <a:endParaRPr lang="en-US" sz="1600" dirty="0"/>
          </a:p>
          <a:p>
            <a:pPr marL="914400" lvl="1" indent="-457200">
              <a:buFont typeface="+mj-lt"/>
              <a:buAutoNum type="romanUcPeriod"/>
            </a:pPr>
            <a:endParaRPr lang="en-US" sz="1600" dirty="0"/>
          </a:p>
        </p:txBody>
      </p:sp>
      <p:graphicFrame>
        <p:nvGraphicFramePr>
          <p:cNvPr id="4" name="Table 4">
            <a:extLst>
              <a:ext uri="{FF2B5EF4-FFF2-40B4-BE49-F238E27FC236}">
                <a16:creationId xmlns:a16="http://schemas.microsoft.com/office/drawing/2014/main" id="{2A92E9CF-768D-94C3-27B3-D2F3AED6C5A5}"/>
              </a:ext>
            </a:extLst>
          </p:cNvPr>
          <p:cNvGraphicFramePr>
            <a:graphicFrameLocks noGrp="1"/>
          </p:cNvGraphicFramePr>
          <p:nvPr/>
        </p:nvGraphicFramePr>
        <p:xfrm>
          <a:off x="2032000" y="1988598"/>
          <a:ext cx="8128000" cy="798989"/>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662068703"/>
                    </a:ext>
                  </a:extLst>
                </a:gridCol>
              </a:tblGrid>
              <a:tr h="798989">
                <a:tc>
                  <a:txBody>
                    <a:bodyPr/>
                    <a:lstStyle/>
                    <a:p>
                      <a:r>
                        <a:rPr lang="en-US" sz="1400" dirty="0"/>
                        <a:t>Example:  Today’s class will introduce the locomotor skills to elementary students in grade 2.  Today we will begin with a warm-up and stretch followed by a follow me activity to assess students on their current knowledge of the locomotor skills.</a:t>
                      </a:r>
                    </a:p>
                  </a:txBody>
                  <a:tcPr/>
                </a:tc>
                <a:extLst>
                  <a:ext uri="{0D108BD9-81ED-4DB2-BD59-A6C34878D82A}">
                    <a16:rowId xmlns:a16="http://schemas.microsoft.com/office/drawing/2014/main" val="2887064444"/>
                  </a:ext>
                </a:extLst>
              </a:tr>
            </a:tbl>
          </a:graphicData>
        </a:graphic>
      </p:graphicFrame>
      <p:graphicFrame>
        <p:nvGraphicFramePr>
          <p:cNvPr id="5" name="Table 5">
            <a:extLst>
              <a:ext uri="{FF2B5EF4-FFF2-40B4-BE49-F238E27FC236}">
                <a16:creationId xmlns:a16="http://schemas.microsoft.com/office/drawing/2014/main" id="{001DDE12-CD54-D782-1D60-E5935BB3ADD1}"/>
              </a:ext>
            </a:extLst>
          </p:cNvPr>
          <p:cNvGraphicFramePr>
            <a:graphicFrameLocks noGrp="1"/>
          </p:cNvGraphicFramePr>
          <p:nvPr/>
        </p:nvGraphicFramePr>
        <p:xfrm>
          <a:off x="2032000" y="3429000"/>
          <a:ext cx="8128000" cy="716872"/>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352023014"/>
                    </a:ext>
                  </a:extLst>
                </a:gridCol>
              </a:tblGrid>
              <a:tr h="716872">
                <a:tc>
                  <a:txBody>
                    <a:bodyPr/>
                    <a:lstStyle/>
                    <a:p>
                      <a:r>
                        <a:rPr lang="en-US" dirty="0"/>
                        <a:t>Example:  New Skill: </a:t>
                      </a:r>
                      <a:r>
                        <a:rPr lang="en-US" sz="1800" dirty="0"/>
                        <a:t>jumping and landing in a vertical plane.  Students will learn how to take off and land with two feet.</a:t>
                      </a:r>
                      <a:endParaRPr lang="en-US" dirty="0"/>
                    </a:p>
                  </a:txBody>
                  <a:tcPr/>
                </a:tc>
                <a:extLst>
                  <a:ext uri="{0D108BD9-81ED-4DB2-BD59-A6C34878D82A}">
                    <a16:rowId xmlns:a16="http://schemas.microsoft.com/office/drawing/2014/main" val="65175314"/>
                  </a:ext>
                </a:extLst>
              </a:tr>
            </a:tbl>
          </a:graphicData>
        </a:graphic>
      </p:graphicFrame>
      <p:graphicFrame>
        <p:nvGraphicFramePr>
          <p:cNvPr id="6" name="Table 6">
            <a:extLst>
              <a:ext uri="{FF2B5EF4-FFF2-40B4-BE49-F238E27FC236}">
                <a16:creationId xmlns:a16="http://schemas.microsoft.com/office/drawing/2014/main" id="{F1C19660-4A41-3513-1FFC-2F506A6C7967}"/>
              </a:ext>
            </a:extLst>
          </p:cNvPr>
          <p:cNvGraphicFramePr>
            <a:graphicFrameLocks noGrp="1"/>
          </p:cNvGraphicFramePr>
          <p:nvPr/>
        </p:nvGraphicFramePr>
        <p:xfrm>
          <a:off x="2032000" y="5187142"/>
          <a:ext cx="8128000" cy="91440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520722747"/>
                    </a:ext>
                  </a:extLst>
                </a:gridCol>
              </a:tblGrid>
              <a:tr h="716872">
                <a:tc>
                  <a:txBody>
                    <a:bodyPr/>
                    <a:lstStyle/>
                    <a:p>
                      <a:r>
                        <a:rPr lang="en-US" dirty="0"/>
                        <a:t>Example:  The importance of jumping and landing with two feet is crucial to skill development, safety, and the introduction to more complex movement combinations.</a:t>
                      </a:r>
                    </a:p>
                  </a:txBody>
                  <a:tcPr/>
                </a:tc>
                <a:extLst>
                  <a:ext uri="{0D108BD9-81ED-4DB2-BD59-A6C34878D82A}">
                    <a16:rowId xmlns:a16="http://schemas.microsoft.com/office/drawing/2014/main" val="603427708"/>
                  </a:ext>
                </a:extLst>
              </a:tr>
            </a:tbl>
          </a:graphicData>
        </a:graphic>
      </p:graphicFrame>
    </p:spTree>
    <p:extLst>
      <p:ext uri="{BB962C8B-B14F-4D97-AF65-F5344CB8AC3E}">
        <p14:creationId xmlns:p14="http://schemas.microsoft.com/office/powerpoint/2010/main" val="646582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C04AA-6F28-4CB4-6C78-F4E9EE28637D}"/>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2B63ED35-9062-89D5-E90C-DA47AF2D4C72}"/>
              </a:ext>
            </a:extLst>
          </p:cNvPr>
          <p:cNvSpPr>
            <a:spLocks noGrp="1"/>
          </p:cNvSpPr>
          <p:nvPr>
            <p:ph idx="1"/>
          </p:nvPr>
        </p:nvSpPr>
        <p:spPr>
          <a:xfrm>
            <a:off x="1563442" y="506027"/>
            <a:ext cx="10018713" cy="6958802"/>
          </a:xfrm>
        </p:spPr>
        <p:txBody>
          <a:bodyPr>
            <a:normAutofit/>
          </a:bodyPr>
          <a:lstStyle/>
          <a:p>
            <a:pPr marL="457200" indent="-457200">
              <a:buFont typeface="+mj-lt"/>
              <a:buAutoNum type="arabicPeriod" startAt="6"/>
            </a:pPr>
            <a:r>
              <a:rPr lang="en-US" sz="1600" dirty="0"/>
              <a:t>Skill Development</a:t>
            </a:r>
          </a:p>
          <a:p>
            <a:pPr marL="1371600" lvl="2" indent="-457200">
              <a:buFont typeface="+mj-lt"/>
              <a:buAutoNum type="romanUcPeriod"/>
            </a:pPr>
            <a:r>
              <a:rPr lang="en-US" sz="1400" dirty="0"/>
              <a:t>Demonstrate Skill Steps </a:t>
            </a:r>
          </a:p>
          <a:p>
            <a:pPr marL="914400" lvl="1" indent="-457200">
              <a:buFont typeface="+mj-lt"/>
              <a:buAutoNum type="romanUcPeriod"/>
            </a:pPr>
            <a:endParaRPr lang="en-US" sz="1600" dirty="0"/>
          </a:p>
          <a:p>
            <a:pPr marL="914400" lvl="1" indent="-457200">
              <a:buFont typeface="+mj-lt"/>
              <a:buAutoNum type="romanUcPeriod"/>
            </a:pPr>
            <a:endParaRPr lang="en-US" sz="1600" dirty="0"/>
          </a:p>
          <a:p>
            <a:pPr marL="1371600" lvl="2" indent="-457200">
              <a:buFont typeface="+mj-lt"/>
              <a:buAutoNum type="romanUcPeriod" startAt="2"/>
            </a:pPr>
            <a:r>
              <a:rPr lang="en-US" sz="1400" dirty="0"/>
              <a:t>Skill Application (Provide adequate time to demonstrate and practice skill)</a:t>
            </a:r>
            <a:endParaRPr lang="en-US" sz="1600" dirty="0"/>
          </a:p>
          <a:p>
            <a:pPr marL="914400" lvl="1" indent="-457200">
              <a:buFont typeface="+mj-lt"/>
              <a:buAutoNum type="alphaLcParenR"/>
            </a:pPr>
            <a:endParaRPr lang="en-US" sz="1600" dirty="0"/>
          </a:p>
          <a:p>
            <a:pPr marL="457200" lvl="1" indent="0">
              <a:buNone/>
            </a:pPr>
            <a:endParaRPr lang="en-US" dirty="0"/>
          </a:p>
          <a:p>
            <a:pPr marL="1314450" lvl="2" indent="-400050">
              <a:buFont typeface="+mj-lt"/>
              <a:buAutoNum type="romanUcPeriod" startAt="2"/>
            </a:pPr>
            <a:r>
              <a:rPr lang="en-US" dirty="0"/>
              <a:t>Formative assessment</a:t>
            </a:r>
          </a:p>
          <a:p>
            <a:pPr marL="914400" lvl="2" indent="0">
              <a:buNone/>
            </a:pPr>
            <a:endParaRPr lang="en-US" dirty="0"/>
          </a:p>
          <a:p>
            <a:pPr marL="914400" lvl="1" indent="-457200">
              <a:buFont typeface="+mj-lt"/>
              <a:buAutoNum type="romanUcPeriod"/>
            </a:pPr>
            <a:endParaRPr lang="en-US" sz="1600" dirty="0"/>
          </a:p>
          <a:p>
            <a:pPr marL="914400" lvl="1" indent="-457200">
              <a:buFont typeface="+mj-lt"/>
              <a:buAutoNum type="romanUcPeriod"/>
            </a:pPr>
            <a:endParaRPr lang="en-US" sz="1600" dirty="0"/>
          </a:p>
          <a:p>
            <a:pPr marL="1371600" lvl="2" indent="-457200">
              <a:buFont typeface="+mj-lt"/>
              <a:buAutoNum type="romanUcPeriod"/>
            </a:pPr>
            <a:endParaRPr lang="en-US" sz="1400" dirty="0"/>
          </a:p>
          <a:p>
            <a:pPr marL="914400" lvl="1" indent="-457200">
              <a:buFont typeface="+mj-lt"/>
              <a:buAutoNum type="romanUcPeriod"/>
            </a:pPr>
            <a:endParaRPr lang="en-US" sz="1600" dirty="0"/>
          </a:p>
          <a:p>
            <a:pPr marL="914400" lvl="1" indent="-457200">
              <a:buFont typeface="+mj-lt"/>
              <a:buAutoNum type="romanUcPeriod"/>
            </a:pPr>
            <a:endParaRPr lang="en-US" sz="1600" dirty="0"/>
          </a:p>
        </p:txBody>
      </p:sp>
      <p:graphicFrame>
        <p:nvGraphicFramePr>
          <p:cNvPr id="4" name="Table 4">
            <a:extLst>
              <a:ext uri="{FF2B5EF4-FFF2-40B4-BE49-F238E27FC236}">
                <a16:creationId xmlns:a16="http://schemas.microsoft.com/office/drawing/2014/main" id="{2A92E9CF-768D-94C3-27B3-D2F3AED6C5A5}"/>
              </a:ext>
            </a:extLst>
          </p:cNvPr>
          <p:cNvGraphicFramePr>
            <a:graphicFrameLocks noGrp="1"/>
          </p:cNvGraphicFramePr>
          <p:nvPr/>
        </p:nvGraphicFramePr>
        <p:xfrm>
          <a:off x="2032000" y="2056066"/>
          <a:ext cx="8128000" cy="73152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662068703"/>
                    </a:ext>
                  </a:extLst>
                </a:gridCol>
              </a:tblGrid>
              <a:tr h="599003">
                <a:tc>
                  <a:txBody>
                    <a:bodyPr/>
                    <a:lstStyle/>
                    <a:p>
                      <a:r>
                        <a:rPr lang="en-US" sz="1400" dirty="0"/>
                        <a:t>Example:  Jumping – 1. Bend knees and hips 2. Swing arms hard 3. Push off the ground with the balls of feet 4. Lift both legs off the ground as you perform the jump. 5. Ease into landing by touching first with balls of feet and then touch each heal on the floor.</a:t>
                      </a:r>
                    </a:p>
                  </a:txBody>
                  <a:tcPr/>
                </a:tc>
                <a:extLst>
                  <a:ext uri="{0D108BD9-81ED-4DB2-BD59-A6C34878D82A}">
                    <a16:rowId xmlns:a16="http://schemas.microsoft.com/office/drawing/2014/main" val="2887064444"/>
                  </a:ext>
                </a:extLst>
              </a:tr>
            </a:tbl>
          </a:graphicData>
        </a:graphic>
      </p:graphicFrame>
      <p:graphicFrame>
        <p:nvGraphicFramePr>
          <p:cNvPr id="5" name="Table 5">
            <a:extLst>
              <a:ext uri="{FF2B5EF4-FFF2-40B4-BE49-F238E27FC236}">
                <a16:creationId xmlns:a16="http://schemas.microsoft.com/office/drawing/2014/main" id="{001DDE12-CD54-D782-1D60-E5935BB3ADD1}"/>
              </a:ext>
            </a:extLst>
          </p:cNvPr>
          <p:cNvGraphicFramePr>
            <a:graphicFrameLocks noGrp="1"/>
          </p:cNvGraphicFramePr>
          <p:nvPr/>
        </p:nvGraphicFramePr>
        <p:xfrm>
          <a:off x="2032000" y="3231472"/>
          <a:ext cx="8128000" cy="82296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352023014"/>
                    </a:ext>
                  </a:extLst>
                </a:gridCol>
              </a:tblGrid>
              <a:tr h="731520">
                <a:tc>
                  <a:txBody>
                    <a:bodyPr/>
                    <a:lstStyle/>
                    <a:p>
                      <a:r>
                        <a:rPr lang="en-US" sz="1600" dirty="0"/>
                        <a:t>Tasks: 1. Jump forward, over the rope with both feet. (turn and repeat) 2. Jump backward, over the rope with both feet. (turn and repeat) 3. Quickly jump forward and backward over the rope with both feet.</a:t>
                      </a:r>
                    </a:p>
                  </a:txBody>
                  <a:tcPr/>
                </a:tc>
                <a:extLst>
                  <a:ext uri="{0D108BD9-81ED-4DB2-BD59-A6C34878D82A}">
                    <a16:rowId xmlns:a16="http://schemas.microsoft.com/office/drawing/2014/main" val="65175314"/>
                  </a:ext>
                </a:extLst>
              </a:tr>
            </a:tbl>
          </a:graphicData>
        </a:graphic>
      </p:graphicFrame>
      <p:graphicFrame>
        <p:nvGraphicFramePr>
          <p:cNvPr id="6" name="Table 6">
            <a:extLst>
              <a:ext uri="{FF2B5EF4-FFF2-40B4-BE49-F238E27FC236}">
                <a16:creationId xmlns:a16="http://schemas.microsoft.com/office/drawing/2014/main" id="{F1C19660-4A41-3513-1FFC-2F506A6C7967}"/>
              </a:ext>
            </a:extLst>
          </p:cNvPr>
          <p:cNvGraphicFramePr>
            <a:graphicFrameLocks noGrp="1"/>
          </p:cNvGraphicFramePr>
          <p:nvPr/>
        </p:nvGraphicFramePr>
        <p:xfrm>
          <a:off x="2032000" y="4598634"/>
          <a:ext cx="8128000" cy="73152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520722747"/>
                    </a:ext>
                  </a:extLst>
                </a:gridCol>
              </a:tblGrid>
              <a:tr h="731520">
                <a:tc>
                  <a:txBody>
                    <a:bodyPr/>
                    <a:lstStyle/>
                    <a:p>
                      <a:r>
                        <a:rPr lang="en-US" sz="1600" dirty="0"/>
                        <a:t>Example:  Skill assessment rubric, observation, checklist.</a:t>
                      </a:r>
                    </a:p>
                  </a:txBody>
                  <a:tcPr/>
                </a:tc>
                <a:extLst>
                  <a:ext uri="{0D108BD9-81ED-4DB2-BD59-A6C34878D82A}">
                    <a16:rowId xmlns:a16="http://schemas.microsoft.com/office/drawing/2014/main" val="603427708"/>
                  </a:ext>
                </a:extLst>
              </a:tr>
            </a:tbl>
          </a:graphicData>
        </a:graphic>
      </p:graphicFrame>
    </p:spTree>
    <p:extLst>
      <p:ext uri="{BB962C8B-B14F-4D97-AF65-F5344CB8AC3E}">
        <p14:creationId xmlns:p14="http://schemas.microsoft.com/office/powerpoint/2010/main" val="1072568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42F13-8128-AE19-C8B7-E9550D890E99}"/>
              </a:ext>
            </a:extLst>
          </p:cNvPr>
          <p:cNvSpPr>
            <a:spLocks noGrp="1"/>
          </p:cNvSpPr>
          <p:nvPr>
            <p:ph type="title"/>
          </p:nvPr>
        </p:nvSpPr>
        <p:spPr/>
        <p:txBody>
          <a:bodyPr/>
          <a:lstStyle/>
          <a:p>
            <a:r>
              <a:rPr lang="en-US" dirty="0"/>
              <a:t>Lesson Plan Template</a:t>
            </a:r>
          </a:p>
        </p:txBody>
      </p:sp>
      <p:pic>
        <p:nvPicPr>
          <p:cNvPr id="4" name="Picture 3">
            <a:extLst>
              <a:ext uri="{FF2B5EF4-FFF2-40B4-BE49-F238E27FC236}">
                <a16:creationId xmlns:a16="http://schemas.microsoft.com/office/drawing/2014/main" id="{913DBFDE-8C66-8D17-A992-CEDCD9AAA3B8}"/>
              </a:ext>
            </a:extLst>
          </p:cNvPr>
          <p:cNvPicPr>
            <a:picLocks noChangeAspect="1"/>
          </p:cNvPicPr>
          <p:nvPr/>
        </p:nvPicPr>
        <p:blipFill>
          <a:blip r:embed="rId2"/>
          <a:stretch>
            <a:fillRect/>
          </a:stretch>
        </p:blipFill>
        <p:spPr>
          <a:xfrm>
            <a:off x="1673419" y="1066477"/>
            <a:ext cx="4157375" cy="5699539"/>
          </a:xfrm>
          <a:prstGeom prst="rect">
            <a:avLst/>
          </a:prstGeom>
        </p:spPr>
      </p:pic>
      <p:pic>
        <p:nvPicPr>
          <p:cNvPr id="8" name="Picture 7">
            <a:extLst>
              <a:ext uri="{FF2B5EF4-FFF2-40B4-BE49-F238E27FC236}">
                <a16:creationId xmlns:a16="http://schemas.microsoft.com/office/drawing/2014/main" id="{15A39283-2AAB-AFDA-41D5-D6ECE0AC1409}"/>
              </a:ext>
            </a:extLst>
          </p:cNvPr>
          <p:cNvPicPr>
            <a:picLocks noChangeAspect="1"/>
          </p:cNvPicPr>
          <p:nvPr/>
        </p:nvPicPr>
        <p:blipFill>
          <a:blip r:embed="rId3"/>
          <a:stretch>
            <a:fillRect/>
          </a:stretch>
        </p:blipFill>
        <p:spPr>
          <a:xfrm>
            <a:off x="6052955" y="1066476"/>
            <a:ext cx="4171997" cy="5699539"/>
          </a:xfrm>
          <a:prstGeom prst="rect">
            <a:avLst/>
          </a:prstGeom>
        </p:spPr>
      </p:pic>
    </p:spTree>
    <p:extLst>
      <p:ext uri="{BB962C8B-B14F-4D97-AF65-F5344CB8AC3E}">
        <p14:creationId xmlns:p14="http://schemas.microsoft.com/office/powerpoint/2010/main" val="3036640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C04AA-6F28-4CB4-6C78-F4E9EE28637D}"/>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2B63ED35-9062-89D5-E90C-DA47AF2D4C72}"/>
              </a:ext>
            </a:extLst>
          </p:cNvPr>
          <p:cNvSpPr>
            <a:spLocks noGrp="1"/>
          </p:cNvSpPr>
          <p:nvPr>
            <p:ph idx="1"/>
          </p:nvPr>
        </p:nvSpPr>
        <p:spPr>
          <a:xfrm>
            <a:off x="1563442" y="506026"/>
            <a:ext cx="10018713" cy="7291311"/>
          </a:xfrm>
        </p:spPr>
        <p:txBody>
          <a:bodyPr>
            <a:normAutofit/>
          </a:bodyPr>
          <a:lstStyle/>
          <a:p>
            <a:pPr marL="457200" indent="-457200">
              <a:buFont typeface="+mj-lt"/>
              <a:buAutoNum type="alphaLcParenR" startAt="4"/>
            </a:pPr>
            <a:r>
              <a:rPr lang="en-US" sz="2000" dirty="0"/>
              <a:t>Closure (Provide information on what will be covered at the end of the lesson.</a:t>
            </a:r>
          </a:p>
          <a:p>
            <a:pPr marL="914400" lvl="1" indent="-457200">
              <a:buFont typeface="+mj-lt"/>
              <a:buAutoNum type="romanUcPeriod"/>
            </a:pPr>
            <a:endParaRPr lang="en-US" sz="1600" dirty="0"/>
          </a:p>
          <a:p>
            <a:pPr marL="914400" lvl="1" indent="-457200">
              <a:buFont typeface="+mj-lt"/>
              <a:buAutoNum type="romanUcPeriod"/>
            </a:pPr>
            <a:endParaRPr lang="en-US" sz="1600" dirty="0"/>
          </a:p>
          <a:p>
            <a:pPr marL="914400" lvl="2" indent="0">
              <a:buNone/>
            </a:pPr>
            <a:endParaRPr lang="en-US" sz="1600" dirty="0"/>
          </a:p>
          <a:p>
            <a:pPr marL="457200" lvl="1" indent="0">
              <a:buNone/>
            </a:pPr>
            <a:endParaRPr lang="en-US" dirty="0"/>
          </a:p>
          <a:p>
            <a:pPr marL="914400" lvl="2" indent="0">
              <a:buNone/>
            </a:pPr>
            <a:endParaRPr lang="en-US" sz="2000" dirty="0"/>
          </a:p>
          <a:p>
            <a:pPr marL="457200" indent="-457200">
              <a:buFont typeface="+mj-lt"/>
              <a:buAutoNum type="alphaLcParenR" startAt="5"/>
            </a:pPr>
            <a:r>
              <a:rPr lang="en-US" sz="2000" dirty="0"/>
              <a:t>Modifications/Extensions:</a:t>
            </a:r>
          </a:p>
          <a:p>
            <a:pPr marL="0" indent="0">
              <a:buNone/>
            </a:pPr>
            <a:endParaRPr lang="en-US" dirty="0"/>
          </a:p>
          <a:p>
            <a:pPr marL="914400" lvl="1" indent="-457200">
              <a:buFont typeface="+mj-lt"/>
              <a:buAutoNum type="romanUcPeriod"/>
            </a:pPr>
            <a:endParaRPr lang="en-US" sz="1600" dirty="0"/>
          </a:p>
          <a:p>
            <a:pPr marL="914400" lvl="1" indent="-457200">
              <a:buFont typeface="+mj-lt"/>
              <a:buAutoNum type="romanUcPeriod"/>
            </a:pPr>
            <a:endParaRPr lang="en-US" sz="1600" dirty="0"/>
          </a:p>
          <a:p>
            <a:pPr marL="1371600" lvl="2" indent="-457200">
              <a:buFont typeface="+mj-lt"/>
              <a:buAutoNum type="romanUcPeriod"/>
            </a:pPr>
            <a:endParaRPr lang="en-US" sz="1400" dirty="0"/>
          </a:p>
          <a:p>
            <a:pPr marL="914400" lvl="1" indent="-457200">
              <a:buFont typeface="+mj-lt"/>
              <a:buAutoNum type="romanUcPeriod"/>
            </a:pPr>
            <a:endParaRPr lang="en-US" sz="1600" dirty="0"/>
          </a:p>
          <a:p>
            <a:pPr marL="914400" lvl="1" indent="-457200">
              <a:buFont typeface="+mj-lt"/>
              <a:buAutoNum type="romanUcPeriod"/>
            </a:pPr>
            <a:endParaRPr lang="en-US" sz="1600" dirty="0"/>
          </a:p>
        </p:txBody>
      </p:sp>
      <p:graphicFrame>
        <p:nvGraphicFramePr>
          <p:cNvPr id="4" name="Table 4">
            <a:extLst>
              <a:ext uri="{FF2B5EF4-FFF2-40B4-BE49-F238E27FC236}">
                <a16:creationId xmlns:a16="http://schemas.microsoft.com/office/drawing/2014/main" id="{2A92E9CF-768D-94C3-27B3-D2F3AED6C5A5}"/>
              </a:ext>
            </a:extLst>
          </p:cNvPr>
          <p:cNvGraphicFramePr>
            <a:graphicFrameLocks noGrp="1"/>
          </p:cNvGraphicFramePr>
          <p:nvPr/>
        </p:nvGraphicFramePr>
        <p:xfrm>
          <a:off x="2032000" y="2254928"/>
          <a:ext cx="8128000" cy="148857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662068703"/>
                    </a:ext>
                  </a:extLst>
                </a:gridCol>
              </a:tblGrid>
              <a:tr h="1488570">
                <a:tc>
                  <a:txBody>
                    <a:bodyPr/>
                    <a:lstStyle/>
                    <a:p>
                      <a:r>
                        <a:rPr lang="en-US" sz="1600" dirty="0"/>
                        <a:t>Example: Today we learned how to jump and land with two feet using proper form.  What are some reasons why it is good to practice jumping and landing with proper form?  What activities can you think of that might include jumping and landing?  Can you demonstrate how to jump and land with two feet using proper form?</a:t>
                      </a:r>
                    </a:p>
                  </a:txBody>
                  <a:tcPr/>
                </a:tc>
                <a:extLst>
                  <a:ext uri="{0D108BD9-81ED-4DB2-BD59-A6C34878D82A}">
                    <a16:rowId xmlns:a16="http://schemas.microsoft.com/office/drawing/2014/main" val="2887064444"/>
                  </a:ext>
                </a:extLst>
              </a:tr>
            </a:tbl>
          </a:graphicData>
        </a:graphic>
      </p:graphicFrame>
      <p:graphicFrame>
        <p:nvGraphicFramePr>
          <p:cNvPr id="7" name="Table 7">
            <a:extLst>
              <a:ext uri="{FF2B5EF4-FFF2-40B4-BE49-F238E27FC236}">
                <a16:creationId xmlns:a16="http://schemas.microsoft.com/office/drawing/2014/main" id="{AE3A2124-8D41-330A-5864-996270151DB1}"/>
              </a:ext>
            </a:extLst>
          </p:cNvPr>
          <p:cNvGraphicFramePr>
            <a:graphicFrameLocks noGrp="1"/>
          </p:cNvGraphicFramePr>
          <p:nvPr/>
        </p:nvGraphicFramePr>
        <p:xfrm>
          <a:off x="2032000" y="4687410"/>
          <a:ext cx="8128000" cy="1020932"/>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68111208"/>
                    </a:ext>
                  </a:extLst>
                </a:gridCol>
              </a:tblGrid>
              <a:tr h="1020932">
                <a:tc>
                  <a:txBody>
                    <a:bodyPr/>
                    <a:lstStyle/>
                    <a:p>
                      <a:r>
                        <a:rPr lang="en-US" sz="1600" dirty="0"/>
                        <a:t>Example:  Teachers will adjust the skills and activities based on individual performances.  </a:t>
                      </a:r>
                    </a:p>
                  </a:txBody>
                  <a:tcPr/>
                </a:tc>
                <a:extLst>
                  <a:ext uri="{0D108BD9-81ED-4DB2-BD59-A6C34878D82A}">
                    <a16:rowId xmlns:a16="http://schemas.microsoft.com/office/drawing/2014/main" val="1828551976"/>
                  </a:ext>
                </a:extLst>
              </a:tr>
            </a:tbl>
          </a:graphicData>
        </a:graphic>
      </p:graphicFrame>
    </p:spTree>
    <p:extLst>
      <p:ext uri="{BB962C8B-B14F-4D97-AF65-F5344CB8AC3E}">
        <p14:creationId xmlns:p14="http://schemas.microsoft.com/office/powerpoint/2010/main" val="2356846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C04AA-6F28-4CB4-6C78-F4E9EE28637D}"/>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2B63ED35-9062-89D5-E90C-DA47AF2D4C72}"/>
              </a:ext>
            </a:extLst>
          </p:cNvPr>
          <p:cNvSpPr>
            <a:spLocks noGrp="1"/>
          </p:cNvSpPr>
          <p:nvPr>
            <p:ph idx="1"/>
          </p:nvPr>
        </p:nvSpPr>
        <p:spPr>
          <a:xfrm>
            <a:off x="1563442" y="1686758"/>
            <a:ext cx="10018713" cy="3781888"/>
          </a:xfrm>
        </p:spPr>
        <p:txBody>
          <a:bodyPr>
            <a:normAutofit fontScale="25000" lnSpcReduction="20000"/>
          </a:bodyPr>
          <a:lstStyle/>
          <a:p>
            <a:pPr marL="0" indent="0">
              <a:buNone/>
            </a:pPr>
            <a:endParaRPr lang="en-US" sz="6200" dirty="0"/>
          </a:p>
          <a:p>
            <a:pPr marL="457200" indent="-457200">
              <a:buFont typeface="+mj-lt"/>
              <a:buAutoNum type="arabicPeriod" startAt="7"/>
            </a:pPr>
            <a:endParaRPr lang="en-US" sz="6200" dirty="0"/>
          </a:p>
          <a:p>
            <a:pPr marL="457200" indent="-457200">
              <a:buFont typeface="+mj-lt"/>
              <a:buAutoNum type="arabicPeriod" startAt="7"/>
            </a:pPr>
            <a:endParaRPr lang="en-US" sz="6200" dirty="0"/>
          </a:p>
          <a:p>
            <a:pPr marL="457200" indent="-457200">
              <a:buFont typeface="+mj-lt"/>
              <a:buAutoNum type="arabicPeriod" startAt="7"/>
            </a:pPr>
            <a:endParaRPr lang="en-US" sz="6200" dirty="0"/>
          </a:p>
          <a:p>
            <a:pPr marL="457200" indent="-457200">
              <a:buFont typeface="+mj-lt"/>
              <a:buAutoNum type="arabicPeriod" startAt="7"/>
            </a:pPr>
            <a:endParaRPr lang="en-US" sz="6200" dirty="0"/>
          </a:p>
          <a:p>
            <a:pPr marL="457200" indent="-457200">
              <a:buFont typeface="+mj-lt"/>
              <a:buAutoNum type="arabicPeriod" startAt="7"/>
            </a:pPr>
            <a:endParaRPr lang="en-US" sz="6200" dirty="0"/>
          </a:p>
          <a:p>
            <a:pPr marL="457200" indent="-457200">
              <a:buFont typeface="+mj-lt"/>
              <a:buAutoNum type="arabicPeriod" startAt="7"/>
            </a:pPr>
            <a:endParaRPr lang="en-US" sz="6200" dirty="0"/>
          </a:p>
          <a:p>
            <a:pPr marL="0" indent="0">
              <a:buNone/>
            </a:pPr>
            <a:endParaRPr lang="en-US" sz="6200" dirty="0"/>
          </a:p>
          <a:p>
            <a:pPr marL="1143000" indent="-1143000">
              <a:buFont typeface="+mj-lt"/>
              <a:buAutoNum type="arabicPeriod" startAt="7"/>
            </a:pPr>
            <a:r>
              <a:rPr lang="en-US" sz="6200" dirty="0"/>
              <a:t>*Vocabulary</a:t>
            </a:r>
          </a:p>
          <a:p>
            <a:pPr marL="0" indent="0">
              <a:buNone/>
            </a:pPr>
            <a:endParaRPr lang="en-US" sz="6200" dirty="0"/>
          </a:p>
          <a:p>
            <a:pPr marL="1143000" indent="-1143000">
              <a:buFont typeface="+mj-lt"/>
              <a:buAutoNum type="arabicPeriod" startAt="7"/>
            </a:pPr>
            <a:endParaRPr lang="en-US" sz="6200" dirty="0"/>
          </a:p>
          <a:p>
            <a:pPr marL="1143000" indent="-1143000">
              <a:buFont typeface="+mj-lt"/>
              <a:buAutoNum type="arabicPeriod" startAt="8"/>
            </a:pPr>
            <a:r>
              <a:rPr lang="en-US" sz="6200" dirty="0"/>
              <a:t>*Materials</a:t>
            </a:r>
          </a:p>
          <a:p>
            <a:pPr marL="1143000" indent="-1143000">
              <a:buFont typeface="+mj-lt"/>
              <a:buAutoNum type="arabicPeriod" startAt="8"/>
            </a:pPr>
            <a:endParaRPr lang="en-US" sz="6200" dirty="0"/>
          </a:p>
          <a:p>
            <a:pPr marL="0" indent="0">
              <a:buNone/>
            </a:pPr>
            <a:endParaRPr lang="en-US" sz="6200" dirty="0"/>
          </a:p>
          <a:p>
            <a:pPr marL="1143000" indent="-1143000">
              <a:buFont typeface="+mj-lt"/>
              <a:buAutoNum type="arabicPeriod" startAt="7"/>
            </a:pPr>
            <a:endParaRPr lang="en-US" sz="6200" dirty="0"/>
          </a:p>
          <a:p>
            <a:pPr marL="1143000" indent="-1143000">
              <a:buFont typeface="+mj-lt"/>
              <a:buAutoNum type="arabicPeriod" startAt="9"/>
            </a:pPr>
            <a:r>
              <a:rPr lang="en-US" sz="6200" dirty="0"/>
              <a:t>Resources</a:t>
            </a:r>
          </a:p>
          <a:p>
            <a:pPr marL="1143000" indent="-1143000">
              <a:buFont typeface="+mj-lt"/>
              <a:buAutoNum type="arabicPeriod" startAt="8"/>
            </a:pPr>
            <a:endParaRPr lang="en-US" sz="6200" dirty="0"/>
          </a:p>
          <a:p>
            <a:pPr marL="0" indent="0">
              <a:buNone/>
            </a:pPr>
            <a:endParaRPr lang="en-US" sz="6200" dirty="0"/>
          </a:p>
          <a:p>
            <a:pPr marL="457200" indent="-457200">
              <a:buFont typeface="+mj-lt"/>
              <a:buAutoNum type="arabicPeriod" startAt="8"/>
            </a:pPr>
            <a:endParaRPr lang="en-US" sz="6200" dirty="0"/>
          </a:p>
          <a:p>
            <a:pPr marL="0" indent="0">
              <a:buNone/>
            </a:pPr>
            <a:endParaRPr lang="en-US" sz="7200" dirty="0"/>
          </a:p>
          <a:p>
            <a:pPr marL="457200" indent="-457200">
              <a:buFont typeface="+mj-lt"/>
              <a:buAutoNum type="arabicPeriod" startAt="7"/>
            </a:pPr>
            <a:endParaRPr lang="en-US" sz="7200" dirty="0"/>
          </a:p>
          <a:p>
            <a:pPr marL="1143000" indent="-1143000">
              <a:buFont typeface="+mj-lt"/>
              <a:buAutoNum type="arabicPeriod" startAt="9"/>
            </a:pPr>
            <a:endParaRPr lang="en-US" sz="7200" dirty="0"/>
          </a:p>
          <a:p>
            <a:pPr marL="0" indent="0">
              <a:buNone/>
            </a:pPr>
            <a:endParaRPr lang="en-US" sz="1600" dirty="0"/>
          </a:p>
          <a:p>
            <a:pPr marL="914400" lvl="1" indent="-457200">
              <a:buFont typeface="+mj-lt"/>
              <a:buAutoNum type="arabicPeriod" startAt="9"/>
            </a:pPr>
            <a:endParaRPr lang="en-US" sz="1600" dirty="0"/>
          </a:p>
          <a:p>
            <a:pPr marL="1257300" lvl="2" indent="-342900">
              <a:buFont typeface="+mj-lt"/>
              <a:buAutoNum type="arabicPeriod" startAt="9"/>
            </a:pPr>
            <a:endParaRPr lang="en-US" sz="1600" dirty="0"/>
          </a:p>
          <a:p>
            <a:pPr marL="914400" lvl="1" indent="-457200">
              <a:buFont typeface="+mj-lt"/>
              <a:buAutoNum type="arabicPeriod" startAt="9"/>
            </a:pPr>
            <a:endParaRPr lang="en-US" sz="1600" dirty="0"/>
          </a:p>
          <a:p>
            <a:pPr marL="914400" lvl="1" indent="-457200">
              <a:buFont typeface="+mj-lt"/>
              <a:buAutoNum type="arabicPeriod" startAt="9"/>
            </a:pPr>
            <a:endParaRPr lang="en-US" dirty="0"/>
          </a:p>
          <a:p>
            <a:pPr marL="1257300" lvl="2" indent="-342900">
              <a:buFont typeface="+mj-lt"/>
              <a:buAutoNum type="arabicPeriod" startAt="9"/>
            </a:pPr>
            <a:endParaRPr lang="en-US" dirty="0"/>
          </a:p>
          <a:p>
            <a:pPr marL="1257300" lvl="2" indent="-342900">
              <a:buFont typeface="+mj-lt"/>
              <a:buAutoNum type="arabicPeriod" startAt="9"/>
            </a:pPr>
            <a:endParaRPr lang="en-US" dirty="0"/>
          </a:p>
          <a:p>
            <a:pPr marL="914400" lvl="1" indent="-457200">
              <a:buFont typeface="+mj-lt"/>
              <a:buAutoNum type="arabicPeriod" startAt="9"/>
            </a:pPr>
            <a:endParaRPr lang="en-US" sz="1600" dirty="0"/>
          </a:p>
          <a:p>
            <a:pPr marL="914400" lvl="1" indent="-457200">
              <a:buFont typeface="+mj-lt"/>
              <a:buAutoNum type="arabicPeriod" startAt="9"/>
            </a:pPr>
            <a:endParaRPr lang="en-US" sz="1600" dirty="0"/>
          </a:p>
          <a:p>
            <a:pPr marL="1371600" lvl="2" indent="-457200">
              <a:buFont typeface="+mj-lt"/>
              <a:buAutoNum type="arabicPeriod" startAt="9"/>
            </a:pPr>
            <a:endParaRPr lang="en-US" sz="1400" dirty="0"/>
          </a:p>
          <a:p>
            <a:pPr marL="914400" lvl="1" indent="-457200">
              <a:buFont typeface="+mj-lt"/>
              <a:buAutoNum type="arabicPeriod" startAt="9"/>
            </a:pPr>
            <a:endParaRPr lang="en-US" sz="1600" dirty="0"/>
          </a:p>
          <a:p>
            <a:pPr marL="914400" lvl="1" indent="-457200">
              <a:buFont typeface="+mj-lt"/>
              <a:buAutoNum type="arabicPeriod" startAt="9"/>
            </a:pPr>
            <a:endParaRPr lang="en-US" sz="1600" dirty="0"/>
          </a:p>
        </p:txBody>
      </p:sp>
      <p:graphicFrame>
        <p:nvGraphicFramePr>
          <p:cNvPr id="9" name="Table 9">
            <a:extLst>
              <a:ext uri="{FF2B5EF4-FFF2-40B4-BE49-F238E27FC236}">
                <a16:creationId xmlns:a16="http://schemas.microsoft.com/office/drawing/2014/main" id="{BE1EF93A-0455-B63A-D5A0-C67B0EB283A1}"/>
              </a:ext>
            </a:extLst>
          </p:cNvPr>
          <p:cNvGraphicFramePr>
            <a:graphicFrameLocks noGrp="1"/>
          </p:cNvGraphicFramePr>
          <p:nvPr/>
        </p:nvGraphicFramePr>
        <p:xfrm>
          <a:off x="2032000" y="2010953"/>
          <a:ext cx="8128000" cy="557833"/>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505720341"/>
                    </a:ext>
                  </a:extLst>
                </a:gridCol>
              </a:tblGrid>
              <a:tr h="557833">
                <a:tc>
                  <a:txBody>
                    <a:bodyPr/>
                    <a:lstStyle/>
                    <a:p>
                      <a:r>
                        <a:rPr lang="en-US" dirty="0"/>
                        <a:t>Locomotor Movements, Horizontal Plane, Vertical Plane</a:t>
                      </a:r>
                    </a:p>
                  </a:txBody>
                  <a:tcPr/>
                </a:tc>
                <a:extLst>
                  <a:ext uri="{0D108BD9-81ED-4DB2-BD59-A6C34878D82A}">
                    <a16:rowId xmlns:a16="http://schemas.microsoft.com/office/drawing/2014/main" val="3491453674"/>
                  </a:ext>
                </a:extLst>
              </a:tr>
            </a:tbl>
          </a:graphicData>
        </a:graphic>
      </p:graphicFrame>
      <p:graphicFrame>
        <p:nvGraphicFramePr>
          <p:cNvPr id="10" name="Table 10">
            <a:extLst>
              <a:ext uri="{FF2B5EF4-FFF2-40B4-BE49-F238E27FC236}">
                <a16:creationId xmlns:a16="http://schemas.microsoft.com/office/drawing/2014/main" id="{0CF61BF3-E3B5-5319-C988-7BEACFBC2842}"/>
              </a:ext>
            </a:extLst>
          </p:cNvPr>
          <p:cNvGraphicFramePr>
            <a:graphicFrameLocks noGrp="1"/>
          </p:cNvGraphicFramePr>
          <p:nvPr/>
        </p:nvGraphicFramePr>
        <p:xfrm>
          <a:off x="2032000" y="3108231"/>
          <a:ext cx="8128000" cy="698997"/>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609636329"/>
                    </a:ext>
                  </a:extLst>
                </a:gridCol>
              </a:tblGrid>
              <a:tr h="698997">
                <a:tc>
                  <a:txBody>
                    <a:bodyPr/>
                    <a:lstStyle/>
                    <a:p>
                      <a:r>
                        <a:rPr lang="en-US" dirty="0"/>
                        <a:t>Hula Hoops, Floor Poly Spots, Jump Ropes, Floor Tape</a:t>
                      </a:r>
                    </a:p>
                  </a:txBody>
                  <a:tcPr/>
                </a:tc>
                <a:extLst>
                  <a:ext uri="{0D108BD9-81ED-4DB2-BD59-A6C34878D82A}">
                    <a16:rowId xmlns:a16="http://schemas.microsoft.com/office/drawing/2014/main" val="2660054247"/>
                  </a:ext>
                </a:extLst>
              </a:tr>
            </a:tbl>
          </a:graphicData>
        </a:graphic>
      </p:graphicFrame>
      <p:graphicFrame>
        <p:nvGraphicFramePr>
          <p:cNvPr id="11" name="Table 11">
            <a:extLst>
              <a:ext uri="{FF2B5EF4-FFF2-40B4-BE49-F238E27FC236}">
                <a16:creationId xmlns:a16="http://schemas.microsoft.com/office/drawing/2014/main" id="{71C202AE-7AE8-2707-C221-60C47E0588D2}"/>
              </a:ext>
            </a:extLst>
          </p:cNvPr>
          <p:cNvGraphicFramePr>
            <a:graphicFrameLocks noGrp="1"/>
          </p:cNvGraphicFramePr>
          <p:nvPr/>
        </p:nvGraphicFramePr>
        <p:xfrm>
          <a:off x="2032000" y="4472244"/>
          <a:ext cx="8128000" cy="698997"/>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717398625"/>
                    </a:ext>
                  </a:extLst>
                </a:gridCol>
              </a:tblGrid>
              <a:tr h="698997">
                <a:tc>
                  <a:txBody>
                    <a:bodyPr/>
                    <a:lstStyle/>
                    <a:p>
                      <a:r>
                        <a:rPr lang="en-US" dirty="0"/>
                        <a:t>PE Central</a:t>
                      </a:r>
                    </a:p>
                  </a:txBody>
                  <a:tcPr/>
                </a:tc>
                <a:extLst>
                  <a:ext uri="{0D108BD9-81ED-4DB2-BD59-A6C34878D82A}">
                    <a16:rowId xmlns:a16="http://schemas.microsoft.com/office/drawing/2014/main" val="1361955252"/>
                  </a:ext>
                </a:extLst>
              </a:tr>
            </a:tbl>
          </a:graphicData>
        </a:graphic>
      </p:graphicFrame>
    </p:spTree>
    <p:extLst>
      <p:ext uri="{BB962C8B-B14F-4D97-AF65-F5344CB8AC3E}">
        <p14:creationId xmlns:p14="http://schemas.microsoft.com/office/powerpoint/2010/main" val="2168556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EA2AA-0E3B-4740-99A0-FF66AF8D8A41}"/>
              </a:ext>
            </a:extLst>
          </p:cNvPr>
          <p:cNvSpPr>
            <a:spLocks noGrp="1"/>
          </p:cNvSpPr>
          <p:nvPr>
            <p:ph type="title"/>
          </p:nvPr>
        </p:nvSpPr>
        <p:spPr/>
        <p:txBody>
          <a:bodyPr>
            <a:normAutofit fontScale="90000"/>
          </a:bodyPr>
          <a:lstStyle/>
          <a:p>
            <a:r>
              <a:rPr lang="en-US" dirty="0"/>
              <a:t>Physical Education Lesson Plan Example</a:t>
            </a:r>
          </a:p>
        </p:txBody>
      </p:sp>
      <p:pic>
        <p:nvPicPr>
          <p:cNvPr id="5" name="Picture 4">
            <a:extLst>
              <a:ext uri="{FF2B5EF4-FFF2-40B4-BE49-F238E27FC236}">
                <a16:creationId xmlns:a16="http://schemas.microsoft.com/office/drawing/2014/main" id="{2CF0D4AD-1F47-D8D6-CD93-2AD716E4B733}"/>
              </a:ext>
            </a:extLst>
          </p:cNvPr>
          <p:cNvPicPr>
            <a:picLocks noChangeAspect="1"/>
          </p:cNvPicPr>
          <p:nvPr/>
        </p:nvPicPr>
        <p:blipFill>
          <a:blip r:embed="rId2"/>
          <a:stretch>
            <a:fillRect/>
          </a:stretch>
        </p:blipFill>
        <p:spPr>
          <a:xfrm>
            <a:off x="1849231" y="1063257"/>
            <a:ext cx="4183142" cy="5692354"/>
          </a:xfrm>
          <a:prstGeom prst="rect">
            <a:avLst/>
          </a:prstGeom>
        </p:spPr>
      </p:pic>
      <p:pic>
        <p:nvPicPr>
          <p:cNvPr id="7" name="Picture 6">
            <a:extLst>
              <a:ext uri="{FF2B5EF4-FFF2-40B4-BE49-F238E27FC236}">
                <a16:creationId xmlns:a16="http://schemas.microsoft.com/office/drawing/2014/main" id="{9A7B2ABB-1ED0-99CD-BB55-627963CB4E69}"/>
              </a:ext>
            </a:extLst>
          </p:cNvPr>
          <p:cNvPicPr>
            <a:picLocks noChangeAspect="1"/>
          </p:cNvPicPr>
          <p:nvPr/>
        </p:nvPicPr>
        <p:blipFill>
          <a:blip r:embed="rId3"/>
          <a:stretch>
            <a:fillRect/>
          </a:stretch>
        </p:blipFill>
        <p:spPr>
          <a:xfrm>
            <a:off x="6306802" y="1063257"/>
            <a:ext cx="3927777" cy="5692354"/>
          </a:xfrm>
          <a:prstGeom prst="rect">
            <a:avLst/>
          </a:prstGeom>
        </p:spPr>
      </p:pic>
    </p:spTree>
    <p:extLst>
      <p:ext uri="{BB962C8B-B14F-4D97-AF65-F5344CB8AC3E}">
        <p14:creationId xmlns:p14="http://schemas.microsoft.com/office/powerpoint/2010/main" val="986111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CFA2C-9D71-9231-5E1C-9C52FE1E920D}"/>
              </a:ext>
            </a:extLst>
          </p:cNvPr>
          <p:cNvSpPr>
            <a:spLocks noGrp="1"/>
          </p:cNvSpPr>
          <p:nvPr>
            <p:ph type="title"/>
          </p:nvPr>
        </p:nvSpPr>
        <p:spPr/>
        <p:txBody>
          <a:bodyPr>
            <a:normAutofit fontScale="90000"/>
          </a:bodyPr>
          <a:lstStyle/>
          <a:p>
            <a:r>
              <a:rPr lang="en-US" dirty="0"/>
              <a:t>Physical Education Lesson Plan Example</a:t>
            </a:r>
          </a:p>
        </p:txBody>
      </p:sp>
      <p:pic>
        <p:nvPicPr>
          <p:cNvPr id="5" name="Picture 4">
            <a:extLst>
              <a:ext uri="{FF2B5EF4-FFF2-40B4-BE49-F238E27FC236}">
                <a16:creationId xmlns:a16="http://schemas.microsoft.com/office/drawing/2014/main" id="{2281F2A6-AD5F-7C75-0BCB-CC8ED85294ED}"/>
              </a:ext>
            </a:extLst>
          </p:cNvPr>
          <p:cNvPicPr>
            <a:picLocks noChangeAspect="1"/>
          </p:cNvPicPr>
          <p:nvPr/>
        </p:nvPicPr>
        <p:blipFill>
          <a:blip r:embed="rId2"/>
          <a:stretch>
            <a:fillRect/>
          </a:stretch>
        </p:blipFill>
        <p:spPr>
          <a:xfrm>
            <a:off x="4136474" y="1027814"/>
            <a:ext cx="3919052" cy="5674242"/>
          </a:xfrm>
          <a:prstGeom prst="rect">
            <a:avLst/>
          </a:prstGeom>
        </p:spPr>
      </p:pic>
    </p:spTree>
    <p:extLst>
      <p:ext uri="{BB962C8B-B14F-4D97-AF65-F5344CB8AC3E}">
        <p14:creationId xmlns:p14="http://schemas.microsoft.com/office/powerpoint/2010/main" val="2935997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593D3-4F9B-44C3-80AA-8B56830148F6}"/>
              </a:ext>
            </a:extLst>
          </p:cNvPr>
          <p:cNvSpPr>
            <a:spLocks noGrp="1"/>
          </p:cNvSpPr>
          <p:nvPr>
            <p:ph type="title"/>
          </p:nvPr>
        </p:nvSpPr>
        <p:spPr/>
        <p:txBody>
          <a:bodyPr>
            <a:normAutofit fontScale="90000"/>
          </a:bodyPr>
          <a:lstStyle/>
          <a:p>
            <a:r>
              <a:rPr lang="en-US" dirty="0"/>
              <a:t>HPED PIC Committee Contact Information</a:t>
            </a:r>
          </a:p>
        </p:txBody>
      </p:sp>
      <p:graphicFrame>
        <p:nvGraphicFramePr>
          <p:cNvPr id="4" name="Table 4">
            <a:extLst>
              <a:ext uri="{FF2B5EF4-FFF2-40B4-BE49-F238E27FC236}">
                <a16:creationId xmlns:a16="http://schemas.microsoft.com/office/drawing/2014/main" id="{DB2D7D4F-2A49-D228-561C-231F20E0F3BE}"/>
              </a:ext>
            </a:extLst>
          </p:cNvPr>
          <p:cNvGraphicFramePr>
            <a:graphicFrameLocks noGrp="1"/>
          </p:cNvGraphicFramePr>
          <p:nvPr>
            <p:ph idx="1"/>
          </p:nvPr>
        </p:nvGraphicFramePr>
        <p:xfrm>
          <a:off x="1563442" y="2031225"/>
          <a:ext cx="10018712" cy="4114800"/>
        </p:xfrm>
        <a:graphic>
          <a:graphicData uri="http://schemas.openxmlformats.org/drawingml/2006/table">
            <a:tbl>
              <a:tblPr firstRow="1" bandRow="1">
                <a:tableStyleId>{2D5ABB26-0587-4C30-8999-92F81FD0307C}</a:tableStyleId>
              </a:tblPr>
              <a:tblGrid>
                <a:gridCol w="5009356">
                  <a:extLst>
                    <a:ext uri="{9D8B030D-6E8A-4147-A177-3AD203B41FA5}">
                      <a16:colId xmlns:a16="http://schemas.microsoft.com/office/drawing/2014/main" val="2420450433"/>
                    </a:ext>
                  </a:extLst>
                </a:gridCol>
                <a:gridCol w="5009356">
                  <a:extLst>
                    <a:ext uri="{9D8B030D-6E8A-4147-A177-3AD203B41FA5}">
                      <a16:colId xmlns:a16="http://schemas.microsoft.com/office/drawing/2014/main" val="3475617511"/>
                    </a:ext>
                  </a:extLst>
                </a:gridCol>
              </a:tblGrid>
              <a:tr h="370840">
                <a:tc>
                  <a:txBody>
                    <a:bodyPr/>
                    <a:lstStyle/>
                    <a:p>
                      <a:r>
                        <a:rPr lang="en-US" sz="1800" b="1" kern="1200" dirty="0">
                          <a:solidFill>
                            <a:schemeClr val="tx1"/>
                          </a:solidFill>
                          <a:effectLst/>
                          <a:latin typeface="+mn-lt"/>
                          <a:ea typeface="+mn-ea"/>
                          <a:cs typeface="+mn-cs"/>
                        </a:rPr>
                        <a:t>Dr. Kim Razzano</a:t>
                      </a:r>
                    </a:p>
                    <a:p>
                      <a:r>
                        <a:rPr lang="en-US" sz="1800" kern="1200" dirty="0">
                          <a:solidFill>
                            <a:schemeClr val="tx1"/>
                          </a:solidFill>
                          <a:effectLst/>
                          <a:latin typeface="+mn-lt"/>
                          <a:ea typeface="+mn-ea"/>
                          <a:cs typeface="+mn-cs"/>
                        </a:rPr>
                        <a:t>Professor</a:t>
                      </a:r>
                    </a:p>
                    <a:p>
                      <a:r>
                        <a:rPr lang="en-US" sz="1800" kern="1200" dirty="0">
                          <a:solidFill>
                            <a:schemeClr val="tx1"/>
                          </a:solidFill>
                          <a:effectLst/>
                          <a:latin typeface="+mn-lt"/>
                          <a:ea typeface="+mn-ea"/>
                          <a:cs typeface="+mn-cs"/>
                        </a:rPr>
                        <a:t>East Stroudsburg University</a:t>
                      </a:r>
                    </a:p>
                    <a:p>
                      <a:r>
                        <a:rPr lang="en-US" sz="1800" b="1" u="sng" kern="1200" dirty="0">
                          <a:solidFill>
                            <a:schemeClr val="tx1"/>
                          </a:solidFill>
                          <a:effectLst/>
                          <a:latin typeface="+mn-lt"/>
                          <a:ea typeface="+mn-ea"/>
                          <a:cs typeface="+mn-cs"/>
                          <a:hlinkClick r:id="rId2"/>
                        </a:rPr>
                        <a:t>krazzano@esu.edu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Nick Slotterback</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Pennsylvania Department of Education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Health and Physical Education Advisor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u="sng" kern="1200" dirty="0">
                          <a:solidFill>
                            <a:schemeClr val="tx1"/>
                          </a:solidFill>
                          <a:effectLst/>
                          <a:latin typeface="+mn-lt"/>
                          <a:ea typeface="+mn-ea"/>
                          <a:cs typeface="+mn-cs"/>
                          <a:hlinkClick r:id="rId3"/>
                        </a:rPr>
                        <a:t>nslotterba@pa.gov</a:t>
                      </a: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val="2299937555"/>
                  </a:ext>
                </a:extLst>
              </a:tr>
              <a:tr h="37084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Jeffrey Jacobs</a:t>
                      </a:r>
                    </a:p>
                    <a:p>
                      <a:r>
                        <a:rPr lang="en-US" sz="1800" kern="1200" dirty="0">
                          <a:solidFill>
                            <a:schemeClr val="tx1"/>
                          </a:solidFill>
                          <a:effectLst/>
                          <a:latin typeface="+mn-lt"/>
                          <a:ea typeface="+mn-ea"/>
                          <a:cs typeface="+mn-cs"/>
                        </a:rPr>
                        <a:t>Retired HPED Teacher</a:t>
                      </a:r>
                    </a:p>
                    <a:p>
                      <a:r>
                        <a:rPr lang="en-US" sz="1800" kern="1200" dirty="0" err="1">
                          <a:solidFill>
                            <a:schemeClr val="tx1"/>
                          </a:solidFill>
                          <a:effectLst/>
                          <a:latin typeface="+mn-lt"/>
                          <a:ea typeface="+mn-ea"/>
                          <a:cs typeface="+mn-cs"/>
                        </a:rPr>
                        <a:t>Methacton</a:t>
                      </a:r>
                      <a:r>
                        <a:rPr lang="en-US" sz="1800" kern="1200" dirty="0">
                          <a:solidFill>
                            <a:schemeClr val="tx1"/>
                          </a:solidFill>
                          <a:effectLst/>
                          <a:latin typeface="+mn-lt"/>
                          <a:ea typeface="+mn-ea"/>
                          <a:cs typeface="+mn-cs"/>
                        </a:rPr>
                        <a:t> School District</a:t>
                      </a:r>
                    </a:p>
                    <a:p>
                      <a:r>
                        <a:rPr lang="en-US" sz="1800" b="1" u="sng" kern="1200" dirty="0">
                          <a:solidFill>
                            <a:schemeClr val="tx1"/>
                          </a:solidFill>
                          <a:effectLst/>
                          <a:latin typeface="+mn-lt"/>
                          <a:ea typeface="+mn-ea"/>
                          <a:cs typeface="+mn-cs"/>
                          <a:hlinkClick r:id="rId4"/>
                        </a:rPr>
                        <a:t>jjacobshpe@gmail.com</a:t>
                      </a:r>
                      <a:r>
                        <a:rPr lang="en-US" sz="1800" b="1" kern="1200" dirty="0">
                          <a:solidFill>
                            <a:schemeClr val="tx1"/>
                          </a:solidFill>
                          <a:effectLst/>
                          <a:latin typeface="+mn-lt"/>
                          <a:ea typeface="+mn-ea"/>
                          <a:cs typeface="+mn-cs"/>
                        </a:rPr>
                        <a:t>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Rudella</a:t>
                      </a:r>
                    </a:p>
                    <a:p>
                      <a:r>
                        <a:rPr lang="en-US" dirty="0"/>
                        <a:t>Associate Professor</a:t>
                      </a:r>
                    </a:p>
                    <a:p>
                      <a:r>
                        <a:rPr lang="en-US" dirty="0"/>
                        <a:t>Lock Haven University</a:t>
                      </a:r>
                    </a:p>
                    <a:p>
                      <a:r>
                        <a:rPr lang="en-US" dirty="0">
                          <a:hlinkClick r:id="rId5"/>
                        </a:rPr>
                        <a:t>jlr1147@lockhaven.edu</a:t>
                      </a:r>
                      <a:r>
                        <a:rPr lang="en-US" dirty="0"/>
                        <a:t> </a:t>
                      </a:r>
                    </a:p>
                  </a:txBody>
                  <a:tcPr/>
                </a:tc>
                <a:extLst>
                  <a:ext uri="{0D108BD9-81ED-4DB2-BD59-A6C34878D82A}">
                    <a16:rowId xmlns:a16="http://schemas.microsoft.com/office/drawing/2014/main" val="554897818"/>
                  </a:ext>
                </a:extLst>
              </a:tr>
              <a:tr h="74168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Dr. Cindy Allen	</a:t>
                      </a:r>
                    </a:p>
                    <a:p>
                      <a:r>
                        <a:rPr lang="en-US" sz="1800" kern="1200" dirty="0">
                          <a:solidFill>
                            <a:schemeClr val="tx1"/>
                          </a:solidFill>
                          <a:effectLst/>
                          <a:latin typeface="+mn-lt"/>
                          <a:ea typeface="+mn-ea"/>
                          <a:cs typeface="+mn-cs"/>
                        </a:rPr>
                        <a:t>Emeritus Professor</a:t>
                      </a:r>
                    </a:p>
                    <a:p>
                      <a:r>
                        <a:rPr lang="en-US" sz="1800" kern="1200" dirty="0">
                          <a:solidFill>
                            <a:schemeClr val="tx1"/>
                          </a:solidFill>
                          <a:effectLst/>
                          <a:latin typeface="+mn-lt"/>
                          <a:ea typeface="+mn-ea"/>
                          <a:cs typeface="+mn-cs"/>
                        </a:rPr>
                        <a:t>Lock Haven University</a:t>
                      </a:r>
                    </a:p>
                    <a:p>
                      <a:r>
                        <a:rPr lang="en-US" sz="1800" b="1" u="sng" kern="1200" dirty="0">
                          <a:solidFill>
                            <a:schemeClr val="tx1"/>
                          </a:solidFill>
                          <a:effectLst/>
                          <a:latin typeface="+mn-lt"/>
                          <a:ea typeface="+mn-ea"/>
                          <a:cs typeface="+mn-cs"/>
                          <a:hlinkClick r:id="rId6"/>
                        </a:rPr>
                        <a:t>callen2@lockhaven.edu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Butz</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Elementary Physical Education Teacher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Northern Lehigh School District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hlinkClick r:id="rId7"/>
                        </a:rPr>
                        <a:t>jbutz@nlsd.org</a:t>
                      </a:r>
                      <a:r>
                        <a:rPr lang="en-US" sz="1800" kern="1200" dirty="0">
                          <a:solidFill>
                            <a:schemeClr val="tx1"/>
                          </a:solidFill>
                          <a:effectLst/>
                          <a:latin typeface="+mn-lt"/>
                          <a:ea typeface="+mn-ea"/>
                          <a:cs typeface="+mn-cs"/>
                        </a:rPr>
                        <a:t> </a:t>
                      </a:r>
                    </a:p>
                  </a:txBody>
                  <a:tcPr/>
                </a:tc>
                <a:extLst>
                  <a:ext uri="{0D108BD9-81ED-4DB2-BD59-A6C34878D82A}">
                    <a16:rowId xmlns:a16="http://schemas.microsoft.com/office/drawing/2014/main" val="1563414844"/>
                  </a:ext>
                </a:extLst>
              </a:tr>
            </a:tbl>
          </a:graphicData>
        </a:graphic>
      </p:graphicFrame>
    </p:spTree>
    <p:extLst>
      <p:ext uri="{BB962C8B-B14F-4D97-AF65-F5344CB8AC3E}">
        <p14:creationId xmlns:p14="http://schemas.microsoft.com/office/powerpoint/2010/main" val="1037230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7CC83-56CD-B3AE-7682-9DDBF9CB7EAE}"/>
              </a:ext>
            </a:extLst>
          </p:cNvPr>
          <p:cNvSpPr>
            <a:spLocks noGrp="1"/>
          </p:cNvSpPr>
          <p:nvPr>
            <p:ph type="ctrTitle"/>
          </p:nvPr>
        </p:nvSpPr>
        <p:spPr/>
        <p:txBody>
          <a:bodyPr>
            <a:normAutofit/>
          </a:bodyPr>
          <a:lstStyle/>
          <a:p>
            <a:r>
              <a:rPr lang="en-US" sz="4800" dirty="0"/>
              <a:t>Health Education Lesson Plan</a:t>
            </a:r>
          </a:p>
        </p:txBody>
      </p:sp>
      <p:sp>
        <p:nvSpPr>
          <p:cNvPr id="3" name="Subtitle 2">
            <a:extLst>
              <a:ext uri="{FF2B5EF4-FFF2-40B4-BE49-F238E27FC236}">
                <a16:creationId xmlns:a16="http://schemas.microsoft.com/office/drawing/2014/main" id="{EE4708CA-A4A2-3F5B-044F-0829234B6BA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15345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Health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315616"/>
            <a:ext cx="9859887" cy="5111817"/>
          </a:xfrm>
        </p:spPr>
        <p:txBody>
          <a:bodyPr>
            <a:normAutofit/>
          </a:bodyPr>
          <a:lstStyle/>
          <a:p>
            <a:pPr marL="457200" indent="-457200">
              <a:buAutoNum type="arabicPeriod"/>
            </a:pPr>
            <a:r>
              <a:rPr lang="en-US" sz="2000" b="1" dirty="0"/>
              <a:t>Unit Topic:  (Select one topic from the colored boxes, these topics areas of various colors and located on the left side of the outcomes document).</a:t>
            </a:r>
          </a:p>
          <a:p>
            <a:pPr marL="457200" indent="-457200">
              <a:buAutoNum type="arabicPeriod"/>
            </a:pPr>
            <a:endParaRPr lang="en-US" sz="2000" dirty="0"/>
          </a:p>
          <a:p>
            <a:pPr marL="0" indent="0">
              <a:buNone/>
            </a:pPr>
            <a:endParaRPr lang="en-US" dirty="0"/>
          </a:p>
          <a:p>
            <a:pPr marL="457200" indent="-457200">
              <a:buAutoNum type="arabicPeriod" startAt="2"/>
            </a:pPr>
            <a:r>
              <a:rPr lang="en-US" sz="2000" b="1" dirty="0"/>
              <a:t>Lesson Title:  (Select a name to your lesson.  The name could be creative or based upon the skills and content being taught).</a:t>
            </a:r>
            <a:endParaRPr lang="en-US" sz="2000" dirty="0"/>
          </a:p>
          <a:p>
            <a:pPr marL="0" indent="0">
              <a:buNone/>
            </a:pPr>
            <a:endParaRPr lang="en-US" sz="2000" dirty="0"/>
          </a:p>
          <a:p>
            <a:pPr marL="0" indent="0">
              <a:buNone/>
            </a:pPr>
            <a:endParaRPr lang="en-US" dirty="0"/>
          </a:p>
          <a:p>
            <a:pPr marL="0" indent="0">
              <a:buNone/>
            </a:pPr>
            <a:r>
              <a:rPr lang="en-US" dirty="0"/>
              <a:t>3.	</a:t>
            </a:r>
            <a:r>
              <a:rPr lang="en-US" sz="2000" b="1" dirty="0"/>
              <a:t>Grade Level: </a:t>
            </a:r>
            <a:r>
              <a:rPr lang="en-US" sz="2000" dirty="0"/>
              <a:t>(Select the grade level for your Scope and Sequence)</a:t>
            </a:r>
          </a:p>
          <a:p>
            <a:pPr marL="0" indent="0">
              <a:buNone/>
            </a:pPr>
            <a:endParaRPr lang="en-US" sz="2000" dirty="0"/>
          </a:p>
          <a:p>
            <a:pPr marL="0" indent="0">
              <a:buNone/>
            </a:pPr>
            <a:endParaRPr lang="en-US" dirty="0"/>
          </a:p>
          <a:p>
            <a:pPr marL="0" indent="0">
              <a:buNone/>
            </a:pPr>
            <a:endParaRPr lang="en-US" dirty="0"/>
          </a:p>
        </p:txBody>
      </p:sp>
      <p:graphicFrame>
        <p:nvGraphicFramePr>
          <p:cNvPr id="9" name="Table 9">
            <a:extLst>
              <a:ext uri="{FF2B5EF4-FFF2-40B4-BE49-F238E27FC236}">
                <a16:creationId xmlns:a16="http://schemas.microsoft.com/office/drawing/2014/main" id="{202C93B3-662B-7C5F-E081-14DFD3B9D9FC}"/>
              </a:ext>
            </a:extLst>
          </p:cNvPr>
          <p:cNvGraphicFramePr>
            <a:graphicFrameLocks noGrp="1"/>
          </p:cNvGraphicFramePr>
          <p:nvPr/>
        </p:nvGraphicFramePr>
        <p:xfrm>
          <a:off x="2031999" y="1894114"/>
          <a:ext cx="9316816" cy="408819"/>
        </p:xfrm>
        <a:graphic>
          <a:graphicData uri="http://schemas.openxmlformats.org/drawingml/2006/table">
            <a:tbl>
              <a:tblPr firstRow="1" bandRow="1">
                <a:tableStyleId>{5C22544A-7EE6-4342-B048-85BDC9FD1C3A}</a:tableStyleId>
              </a:tblPr>
              <a:tblGrid>
                <a:gridCol w="9316816">
                  <a:extLst>
                    <a:ext uri="{9D8B030D-6E8A-4147-A177-3AD203B41FA5}">
                      <a16:colId xmlns:a16="http://schemas.microsoft.com/office/drawing/2014/main" val="1065746269"/>
                    </a:ext>
                  </a:extLst>
                </a:gridCol>
              </a:tblGrid>
              <a:tr h="408819">
                <a:tc>
                  <a:txBody>
                    <a:bodyPr/>
                    <a:lstStyle/>
                    <a:p>
                      <a:r>
                        <a:rPr lang="en-US" sz="1800" dirty="0"/>
                        <a:t>Tobacco</a:t>
                      </a:r>
                    </a:p>
                  </a:txBody>
                  <a:tcPr/>
                </a:tc>
                <a:extLst>
                  <a:ext uri="{0D108BD9-81ED-4DB2-BD59-A6C34878D82A}">
                    <a16:rowId xmlns:a16="http://schemas.microsoft.com/office/drawing/2014/main" val="197135170"/>
                  </a:ext>
                </a:extLst>
              </a:tr>
            </a:tbl>
          </a:graphicData>
        </a:graphic>
      </p:graphicFrame>
      <p:graphicFrame>
        <p:nvGraphicFramePr>
          <p:cNvPr id="10" name="Table 10">
            <a:extLst>
              <a:ext uri="{FF2B5EF4-FFF2-40B4-BE49-F238E27FC236}">
                <a16:creationId xmlns:a16="http://schemas.microsoft.com/office/drawing/2014/main" id="{98269159-4924-9A18-6830-169D32AC6C5F}"/>
              </a:ext>
            </a:extLst>
          </p:cNvPr>
          <p:cNvGraphicFramePr>
            <a:graphicFrameLocks noGrp="1"/>
          </p:cNvGraphicFramePr>
          <p:nvPr/>
        </p:nvGraphicFramePr>
        <p:xfrm>
          <a:off x="2031999" y="3767959"/>
          <a:ext cx="9316815" cy="662151"/>
        </p:xfrm>
        <a:graphic>
          <a:graphicData uri="http://schemas.openxmlformats.org/drawingml/2006/table">
            <a:tbl>
              <a:tblPr firstRow="1" bandRow="1">
                <a:tableStyleId>{5C22544A-7EE6-4342-B048-85BDC9FD1C3A}</a:tableStyleId>
              </a:tblPr>
              <a:tblGrid>
                <a:gridCol w="9316815">
                  <a:extLst>
                    <a:ext uri="{9D8B030D-6E8A-4147-A177-3AD203B41FA5}">
                      <a16:colId xmlns:a16="http://schemas.microsoft.com/office/drawing/2014/main" val="3534660438"/>
                    </a:ext>
                  </a:extLst>
                </a:gridCol>
              </a:tblGrid>
              <a:tr h="662151">
                <a:tc>
                  <a:txBody>
                    <a:bodyPr/>
                    <a:lstStyle/>
                    <a:p>
                      <a:r>
                        <a:rPr lang="en-US" sz="1600" dirty="0"/>
                        <a:t>Benefits of Being Tobacco Free</a:t>
                      </a:r>
                    </a:p>
                  </a:txBody>
                  <a:tcPr/>
                </a:tc>
                <a:extLst>
                  <a:ext uri="{0D108BD9-81ED-4DB2-BD59-A6C34878D82A}">
                    <a16:rowId xmlns:a16="http://schemas.microsoft.com/office/drawing/2014/main" val="851776082"/>
                  </a:ext>
                </a:extLst>
              </a:tr>
            </a:tbl>
          </a:graphicData>
        </a:graphic>
      </p:graphicFrame>
      <p:graphicFrame>
        <p:nvGraphicFramePr>
          <p:cNvPr id="11" name="Table 11">
            <a:extLst>
              <a:ext uri="{FF2B5EF4-FFF2-40B4-BE49-F238E27FC236}">
                <a16:creationId xmlns:a16="http://schemas.microsoft.com/office/drawing/2014/main" id="{98096907-C3FA-BA45-8836-1437C0AAA6DD}"/>
              </a:ext>
            </a:extLst>
          </p:cNvPr>
          <p:cNvGraphicFramePr>
            <a:graphicFrameLocks noGrp="1"/>
          </p:cNvGraphicFramePr>
          <p:nvPr/>
        </p:nvGraphicFramePr>
        <p:xfrm>
          <a:off x="2032000" y="5096932"/>
          <a:ext cx="9316814" cy="662151"/>
        </p:xfrm>
        <a:graphic>
          <a:graphicData uri="http://schemas.openxmlformats.org/drawingml/2006/table">
            <a:tbl>
              <a:tblPr firstRow="1" bandRow="1">
                <a:tableStyleId>{5C22544A-7EE6-4342-B048-85BDC9FD1C3A}</a:tableStyleId>
              </a:tblPr>
              <a:tblGrid>
                <a:gridCol w="9316814">
                  <a:extLst>
                    <a:ext uri="{9D8B030D-6E8A-4147-A177-3AD203B41FA5}">
                      <a16:colId xmlns:a16="http://schemas.microsoft.com/office/drawing/2014/main" val="3213081693"/>
                    </a:ext>
                  </a:extLst>
                </a:gridCol>
              </a:tblGrid>
              <a:tr h="662151">
                <a:tc>
                  <a:txBody>
                    <a:bodyPr/>
                    <a:lstStyle/>
                    <a:p>
                      <a:r>
                        <a:rPr lang="en-US" dirty="0"/>
                        <a:t>7</a:t>
                      </a:r>
                      <a:r>
                        <a:rPr lang="en-US" baseline="30000" dirty="0"/>
                        <a:t>th</a:t>
                      </a:r>
                      <a:r>
                        <a:rPr lang="en-US" dirty="0"/>
                        <a:t> Grade</a:t>
                      </a:r>
                    </a:p>
                  </a:txBody>
                  <a:tcPr/>
                </a:tc>
                <a:extLst>
                  <a:ext uri="{0D108BD9-81ED-4DB2-BD59-A6C34878D82A}">
                    <a16:rowId xmlns:a16="http://schemas.microsoft.com/office/drawing/2014/main" val="4087952433"/>
                  </a:ext>
                </a:extLst>
              </a:tr>
            </a:tbl>
          </a:graphicData>
        </a:graphic>
      </p:graphicFrame>
    </p:spTree>
    <p:extLst>
      <p:ext uri="{BB962C8B-B14F-4D97-AF65-F5344CB8AC3E}">
        <p14:creationId xmlns:p14="http://schemas.microsoft.com/office/powerpoint/2010/main" val="4057522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Health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425748"/>
            <a:ext cx="9859887" cy="4293269"/>
          </a:xfrm>
        </p:spPr>
        <p:txBody>
          <a:bodyPr>
            <a:normAutofit/>
          </a:bodyPr>
          <a:lstStyle/>
          <a:p>
            <a:pPr marL="457200" indent="-457200">
              <a:buFont typeface="+mj-lt"/>
              <a:buAutoNum type="arabicPeriod" startAt="4"/>
            </a:pPr>
            <a:endParaRPr lang="en-US" sz="2000" b="1" dirty="0"/>
          </a:p>
          <a:p>
            <a:pPr marL="457200" indent="-457200">
              <a:buFont typeface="+mj-lt"/>
              <a:buAutoNum type="arabicPeriod" startAt="4"/>
            </a:pPr>
            <a:r>
              <a:rPr lang="en-US" sz="2000" b="1" dirty="0"/>
              <a:t>Choose Outcomes (List all Outcomes for each lesson-Be Realistic):  </a:t>
            </a:r>
            <a:r>
              <a:rPr lang="en-US" sz="2000" dirty="0"/>
              <a:t>(List outcomes from each topics you want to include in your unit.  You may choose outcomes from one topic or several topics.  It may help to list the topic and the appropriate outcomes together)</a:t>
            </a:r>
            <a:r>
              <a:rPr lang="en-US" sz="2000" b="1" dirty="0"/>
              <a:t> </a:t>
            </a:r>
          </a:p>
          <a:p>
            <a:pPr marL="457200" indent="-457200">
              <a:buNone/>
            </a:pPr>
            <a:endParaRPr lang="en-US" sz="2000" b="1" dirty="0"/>
          </a:p>
          <a:p>
            <a:pPr marL="457200" indent="-457200">
              <a:buNone/>
            </a:pPr>
            <a:endParaRPr lang="en-US" sz="2000" b="1" dirty="0"/>
          </a:p>
          <a:p>
            <a:pPr marL="457200" indent="-45720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8" name="Table 9">
            <a:extLst>
              <a:ext uri="{FF2B5EF4-FFF2-40B4-BE49-F238E27FC236}">
                <a16:creationId xmlns:a16="http://schemas.microsoft.com/office/drawing/2014/main" id="{B09B53DD-B1E2-29DD-0CAB-57BC014B1DFB}"/>
              </a:ext>
            </a:extLst>
          </p:cNvPr>
          <p:cNvGraphicFramePr>
            <a:graphicFrameLocks noGrp="1"/>
          </p:cNvGraphicFramePr>
          <p:nvPr/>
        </p:nvGraphicFramePr>
        <p:xfrm>
          <a:off x="1936199" y="3124480"/>
          <a:ext cx="9718039" cy="1554480"/>
        </p:xfrm>
        <a:graphic>
          <a:graphicData uri="http://schemas.openxmlformats.org/drawingml/2006/table">
            <a:tbl>
              <a:tblPr firstRow="1" bandRow="1">
                <a:tableStyleId>{5C22544A-7EE6-4342-B048-85BDC9FD1C3A}</a:tableStyleId>
              </a:tblPr>
              <a:tblGrid>
                <a:gridCol w="9718039">
                  <a:extLst>
                    <a:ext uri="{9D8B030D-6E8A-4147-A177-3AD203B41FA5}">
                      <a16:colId xmlns:a16="http://schemas.microsoft.com/office/drawing/2014/main" val="692097150"/>
                    </a:ext>
                  </a:extLst>
                </a:gridCol>
              </a:tblGrid>
              <a:tr h="947650">
                <a:tc>
                  <a:txBody>
                    <a:bodyPr/>
                    <a:lstStyle/>
                    <a:p>
                      <a:r>
                        <a:rPr lang="en-US" sz="1600" b="1" kern="1200" dirty="0">
                          <a:solidFill>
                            <a:schemeClr val="lt1"/>
                          </a:solidFill>
                          <a:effectLst/>
                          <a:latin typeface="+mn-lt"/>
                          <a:ea typeface="+mn-ea"/>
                          <a:cs typeface="+mn-cs"/>
                        </a:rPr>
                        <a:t>CC:  Summarizes the benefits of being tobacco and nicotine free.</a:t>
                      </a:r>
                    </a:p>
                    <a:p>
                      <a:r>
                        <a:rPr lang="en-US" sz="1600" b="1" kern="1200" dirty="0">
                          <a:solidFill>
                            <a:schemeClr val="lt1"/>
                          </a:solidFill>
                          <a:effectLst/>
                          <a:latin typeface="+mn-lt"/>
                          <a:ea typeface="+mn-ea"/>
                          <a:cs typeface="+mn-cs"/>
                        </a:rPr>
                        <a:t> </a:t>
                      </a:r>
                    </a:p>
                    <a:p>
                      <a:r>
                        <a:rPr lang="en-US" sz="1600" b="1" kern="1200" dirty="0">
                          <a:solidFill>
                            <a:schemeClr val="lt1"/>
                          </a:solidFill>
                          <a:effectLst/>
                          <a:latin typeface="+mn-lt"/>
                          <a:ea typeface="+mn-ea"/>
                          <a:cs typeface="+mn-cs"/>
                        </a:rPr>
                        <a:t>DM:  Distinguishes when decisions related to tobacco and nicotine use should be made individually or with help of others.</a:t>
                      </a:r>
                    </a:p>
                    <a:p>
                      <a:r>
                        <a:rPr lang="en-US" sz="1600" b="1" kern="1200" dirty="0">
                          <a:solidFill>
                            <a:schemeClr val="lt1"/>
                          </a:solidFill>
                          <a:effectLst/>
                          <a:latin typeface="+mn-lt"/>
                          <a:ea typeface="+mn-ea"/>
                          <a:cs typeface="+mn-cs"/>
                        </a:rPr>
                        <a:t> </a:t>
                      </a:r>
                      <a:endParaRPr lang="en-US" sz="1800" b="1" kern="1200" dirty="0">
                        <a:solidFill>
                          <a:schemeClr val="lt1"/>
                        </a:solidFill>
                        <a:effectLst/>
                        <a:latin typeface="+mn-lt"/>
                        <a:ea typeface="+mn-ea"/>
                        <a:cs typeface="+mn-cs"/>
                      </a:endParaRPr>
                    </a:p>
                    <a:p>
                      <a:r>
                        <a:rPr lang="en-US" sz="1600" b="1" kern="1200" dirty="0">
                          <a:solidFill>
                            <a:schemeClr val="lt1"/>
                          </a:solidFill>
                          <a:effectLst/>
                          <a:latin typeface="+mn-lt"/>
                          <a:ea typeface="+mn-ea"/>
                          <a:cs typeface="+mn-cs"/>
                        </a:rPr>
                        <a:t>ADV:  Persuades others to be tobacco and nicotine free and avoid exposure to second-hand smoke</a:t>
                      </a:r>
                      <a:endParaRPr lang="en-US" sz="1600" b="0" dirty="0"/>
                    </a:p>
                  </a:txBody>
                  <a:tcPr/>
                </a:tc>
                <a:extLst>
                  <a:ext uri="{0D108BD9-81ED-4DB2-BD59-A6C34878D82A}">
                    <a16:rowId xmlns:a16="http://schemas.microsoft.com/office/drawing/2014/main" val="2720369783"/>
                  </a:ext>
                </a:extLst>
              </a:tr>
            </a:tbl>
          </a:graphicData>
        </a:graphic>
      </p:graphicFrame>
    </p:spTree>
    <p:extLst>
      <p:ext uri="{BB962C8B-B14F-4D97-AF65-F5344CB8AC3E}">
        <p14:creationId xmlns:p14="http://schemas.microsoft.com/office/powerpoint/2010/main" val="2033943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Health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315616"/>
            <a:ext cx="9859887" cy="4739951"/>
          </a:xfrm>
        </p:spPr>
        <p:txBody>
          <a:bodyPr>
            <a:normAutofit/>
          </a:bodyPr>
          <a:lstStyle/>
          <a:p>
            <a:pPr marL="457200" indent="-457200">
              <a:buFont typeface="+mj-lt"/>
              <a:buAutoNum type="arabicPeriod" startAt="5"/>
            </a:pPr>
            <a:r>
              <a:rPr lang="en-US" sz="2000" b="1" dirty="0"/>
              <a:t>Assessment of Skill-Based Outcomes:  How do you know the student was successful?  </a:t>
            </a:r>
            <a:r>
              <a:rPr lang="en-US" sz="2000" dirty="0"/>
              <a:t>(Provide examples of diagnostic, formative 0r summative assessments you may use for your selected unit).</a:t>
            </a:r>
          </a:p>
          <a:p>
            <a:pPr marL="457200" indent="-457200">
              <a:buFont typeface="+mj-lt"/>
              <a:buAutoNum type="arabicPeriod" startAt="5"/>
            </a:pPr>
            <a:endParaRPr lang="en-US" dirty="0"/>
          </a:p>
          <a:p>
            <a:pPr marL="457200" indent="-457200">
              <a:buFont typeface="+mj-lt"/>
              <a:buAutoNum type="arabicPeriod" startAt="5"/>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6" name="Table 6">
            <a:extLst>
              <a:ext uri="{FF2B5EF4-FFF2-40B4-BE49-F238E27FC236}">
                <a16:creationId xmlns:a16="http://schemas.microsoft.com/office/drawing/2014/main" id="{6D87FF3A-199B-B790-A1F1-884451E1457E}"/>
              </a:ext>
            </a:extLst>
          </p:cNvPr>
          <p:cNvGraphicFramePr>
            <a:graphicFrameLocks noGrp="1"/>
          </p:cNvGraphicFramePr>
          <p:nvPr/>
        </p:nvGraphicFramePr>
        <p:xfrm>
          <a:off x="2588211" y="3450798"/>
          <a:ext cx="8128000" cy="1860468"/>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778378329"/>
                    </a:ext>
                  </a:extLst>
                </a:gridCol>
              </a:tblGrid>
              <a:tr h="579318">
                <a:tc>
                  <a:txBody>
                    <a:bodyPr/>
                    <a:lstStyle/>
                    <a:p>
                      <a:r>
                        <a:rPr lang="en-US" dirty="0"/>
                        <a:t>Diagnostic:  Pre/Post-test for skill development</a:t>
                      </a:r>
                    </a:p>
                  </a:txBody>
                  <a:tcPr/>
                </a:tc>
                <a:extLst>
                  <a:ext uri="{0D108BD9-81ED-4DB2-BD59-A6C34878D82A}">
                    <a16:rowId xmlns:a16="http://schemas.microsoft.com/office/drawing/2014/main" val="1961480346"/>
                  </a:ext>
                </a:extLst>
              </a:tr>
              <a:tr h="57931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Formative:  </a:t>
                      </a:r>
                      <a:r>
                        <a:rPr lang="en-US" dirty="0"/>
                        <a:t>Checklist, Bell Ringer, Exit Slip, Ticket Out the Door, Red/Yellow/Green</a:t>
                      </a:r>
                    </a:p>
                  </a:txBody>
                  <a:tcPr/>
                </a:tc>
                <a:extLst>
                  <a:ext uri="{0D108BD9-81ED-4DB2-BD59-A6C34878D82A}">
                    <a16:rowId xmlns:a16="http://schemas.microsoft.com/office/drawing/2014/main" val="2519205454"/>
                  </a:ext>
                </a:extLst>
              </a:tr>
              <a:tr h="70183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Summative:  </a:t>
                      </a:r>
                      <a:r>
                        <a:rPr lang="en-US" dirty="0"/>
                        <a:t>Performance-Based Assessments, Pre and Post Test</a:t>
                      </a:r>
                    </a:p>
                    <a:p>
                      <a:endParaRPr lang="en-US" b="1" dirty="0"/>
                    </a:p>
                  </a:txBody>
                  <a:tcPr/>
                </a:tc>
                <a:extLst>
                  <a:ext uri="{0D108BD9-81ED-4DB2-BD59-A6C34878D82A}">
                    <a16:rowId xmlns:a16="http://schemas.microsoft.com/office/drawing/2014/main" val="4043760996"/>
                  </a:ext>
                </a:extLst>
              </a:tr>
            </a:tbl>
          </a:graphicData>
        </a:graphic>
      </p:graphicFrame>
    </p:spTree>
    <p:extLst>
      <p:ext uri="{BB962C8B-B14F-4D97-AF65-F5344CB8AC3E}">
        <p14:creationId xmlns:p14="http://schemas.microsoft.com/office/powerpoint/2010/main" val="1868540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C04AA-6F28-4CB4-6C78-F4E9EE28637D}"/>
              </a:ext>
            </a:extLst>
          </p:cNvPr>
          <p:cNvSpPr>
            <a:spLocks noGrp="1"/>
          </p:cNvSpPr>
          <p:nvPr>
            <p:ph type="title"/>
          </p:nvPr>
        </p:nvSpPr>
        <p:spPr/>
        <p:txBody>
          <a:bodyPr/>
          <a:lstStyle/>
          <a:p>
            <a:r>
              <a:rPr lang="en-US" dirty="0"/>
              <a:t>Health Education</a:t>
            </a:r>
          </a:p>
        </p:txBody>
      </p:sp>
      <p:sp>
        <p:nvSpPr>
          <p:cNvPr id="3" name="Content Placeholder 2">
            <a:extLst>
              <a:ext uri="{FF2B5EF4-FFF2-40B4-BE49-F238E27FC236}">
                <a16:creationId xmlns:a16="http://schemas.microsoft.com/office/drawing/2014/main" id="{2B63ED35-9062-89D5-E90C-DA47AF2D4C72}"/>
              </a:ext>
            </a:extLst>
          </p:cNvPr>
          <p:cNvSpPr>
            <a:spLocks noGrp="1"/>
          </p:cNvSpPr>
          <p:nvPr>
            <p:ph idx="1"/>
          </p:nvPr>
        </p:nvSpPr>
        <p:spPr>
          <a:xfrm>
            <a:off x="1518992" y="1022235"/>
            <a:ext cx="10018713" cy="6658494"/>
          </a:xfrm>
        </p:spPr>
        <p:txBody>
          <a:bodyPr>
            <a:normAutofit/>
          </a:bodyPr>
          <a:lstStyle/>
          <a:p>
            <a:pPr marL="457200" indent="-457200">
              <a:buFont typeface="+mj-lt"/>
              <a:buAutoNum type="arabicPeriod" startAt="6"/>
            </a:pPr>
            <a:r>
              <a:rPr lang="en-US" sz="1600" b="1" dirty="0"/>
              <a:t>Instructional Outline</a:t>
            </a:r>
          </a:p>
          <a:p>
            <a:pPr marL="914400" lvl="1" indent="-457200">
              <a:buFont typeface="+mj-lt"/>
              <a:buAutoNum type="alphaLcParenR"/>
            </a:pPr>
            <a:r>
              <a:rPr lang="en-US" sz="1800" b="1" dirty="0"/>
              <a:t>Introduction</a:t>
            </a:r>
            <a:r>
              <a:rPr lang="en-US" sz="1600" dirty="0"/>
              <a:t>:  Include new skills, review current lessons or units, focus of the lesson</a:t>
            </a:r>
          </a:p>
          <a:p>
            <a:pPr marL="914400" lvl="1" indent="-457200">
              <a:buFont typeface="+mj-lt"/>
              <a:buAutoNum type="alphaLcParenR"/>
            </a:pPr>
            <a:endParaRPr lang="en-US" sz="1600" dirty="0"/>
          </a:p>
          <a:p>
            <a:pPr marL="914400" lvl="1" indent="-457200">
              <a:buFont typeface="+mj-lt"/>
              <a:buAutoNum type="alphaLcParenR"/>
            </a:pPr>
            <a:endParaRPr lang="en-US" sz="1600" dirty="0"/>
          </a:p>
          <a:p>
            <a:pPr marL="914400" lvl="1" indent="-457200">
              <a:buFont typeface="+mj-lt"/>
              <a:buAutoNum type="alphaLcParenR"/>
            </a:pPr>
            <a:endParaRPr lang="en-US" sz="1600" dirty="0"/>
          </a:p>
          <a:p>
            <a:pPr marL="914400" lvl="1" indent="-457200">
              <a:buFont typeface="+mj-lt"/>
              <a:buAutoNum type="alphaLcParenR"/>
            </a:pPr>
            <a:r>
              <a:rPr lang="en-US" sz="1800" b="1" dirty="0"/>
              <a:t>Content Outline</a:t>
            </a:r>
            <a:r>
              <a:rPr lang="en-US" sz="1600" dirty="0"/>
              <a:t>:  Include all new concepts and skills that will be taught during the class.</a:t>
            </a:r>
          </a:p>
          <a:p>
            <a:pPr marL="914400" lvl="1" indent="-457200">
              <a:buFont typeface="+mj-lt"/>
              <a:buAutoNum type="alphaLcParenR"/>
            </a:pPr>
            <a:endParaRPr lang="en-US" sz="1600" dirty="0"/>
          </a:p>
          <a:p>
            <a:pPr marL="457200" lvl="1" indent="0">
              <a:buNone/>
            </a:pPr>
            <a:endParaRPr lang="en-US" sz="1600" dirty="0"/>
          </a:p>
          <a:p>
            <a:pPr marL="914400" lvl="1" indent="-457200">
              <a:buFont typeface="+mj-lt"/>
              <a:buAutoNum type="alphaLcParenR"/>
            </a:pPr>
            <a:endParaRPr lang="en-US" sz="1600" dirty="0"/>
          </a:p>
          <a:p>
            <a:pPr marL="914400" lvl="1" indent="-457200">
              <a:buFont typeface="+mj-lt"/>
              <a:buAutoNum type="alphaLcParenR"/>
            </a:pPr>
            <a:endParaRPr lang="en-US" sz="1600" dirty="0"/>
          </a:p>
          <a:p>
            <a:pPr marL="914400" lvl="1" indent="-457200">
              <a:buFont typeface="+mj-lt"/>
              <a:buAutoNum type="alphaLcParenR" startAt="3"/>
            </a:pPr>
            <a:r>
              <a:rPr lang="en-US" b="1" dirty="0"/>
              <a:t>Learning Strategies and Activities</a:t>
            </a:r>
          </a:p>
          <a:p>
            <a:pPr marL="1314450" lvl="2" indent="-400050">
              <a:buFont typeface="+mj-lt"/>
              <a:buAutoNum type="romanUcPeriod"/>
            </a:pPr>
            <a:r>
              <a:rPr lang="en-US" dirty="0"/>
              <a:t>Skill Development (Explain the Importance of the Skill)</a:t>
            </a:r>
          </a:p>
          <a:p>
            <a:pPr marL="914400" lvl="2" indent="0">
              <a:buNone/>
            </a:pPr>
            <a:endParaRPr lang="en-US" dirty="0"/>
          </a:p>
          <a:p>
            <a:pPr marL="914400" lvl="1" indent="-457200">
              <a:buFont typeface="+mj-lt"/>
              <a:buAutoNum type="romanUcPeriod"/>
            </a:pPr>
            <a:endParaRPr lang="en-US" sz="1600" dirty="0"/>
          </a:p>
          <a:p>
            <a:pPr marL="914400" lvl="1" indent="-457200">
              <a:buFont typeface="+mj-lt"/>
              <a:buAutoNum type="romanUcPeriod"/>
            </a:pPr>
            <a:endParaRPr lang="en-US" sz="1600" dirty="0"/>
          </a:p>
          <a:p>
            <a:pPr marL="1371600" lvl="2" indent="-457200">
              <a:buFont typeface="+mj-lt"/>
              <a:buAutoNum type="romanUcPeriod"/>
            </a:pPr>
            <a:endParaRPr lang="en-US" sz="1400" dirty="0"/>
          </a:p>
          <a:p>
            <a:pPr marL="914400" lvl="1" indent="-457200">
              <a:buFont typeface="+mj-lt"/>
              <a:buAutoNum type="romanUcPeriod"/>
            </a:pPr>
            <a:endParaRPr lang="en-US" sz="1600" dirty="0"/>
          </a:p>
          <a:p>
            <a:pPr marL="914400" lvl="1" indent="-457200">
              <a:buFont typeface="+mj-lt"/>
              <a:buAutoNum type="romanUcPeriod"/>
            </a:pPr>
            <a:endParaRPr lang="en-US" sz="1600" dirty="0"/>
          </a:p>
        </p:txBody>
      </p:sp>
      <p:graphicFrame>
        <p:nvGraphicFramePr>
          <p:cNvPr id="4" name="Table 4">
            <a:extLst>
              <a:ext uri="{FF2B5EF4-FFF2-40B4-BE49-F238E27FC236}">
                <a16:creationId xmlns:a16="http://schemas.microsoft.com/office/drawing/2014/main" id="{2A92E9CF-768D-94C3-27B3-D2F3AED6C5A5}"/>
              </a:ext>
            </a:extLst>
          </p:cNvPr>
          <p:cNvGraphicFramePr>
            <a:graphicFrameLocks noGrp="1"/>
          </p:cNvGraphicFramePr>
          <p:nvPr/>
        </p:nvGraphicFramePr>
        <p:xfrm>
          <a:off x="2032000" y="1880035"/>
          <a:ext cx="8128000" cy="679015"/>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662068703"/>
                    </a:ext>
                  </a:extLst>
                </a:gridCol>
              </a:tblGrid>
              <a:tr h="679015">
                <a:tc>
                  <a:txBody>
                    <a:bodyPr/>
                    <a:lstStyle/>
                    <a:p>
                      <a:r>
                        <a:rPr lang="en-US" sz="1400" dirty="0"/>
                        <a:t>Today’s class will focus on the benefits of being tobacco free.  You will learn how to make decisions related  to tobacco, commit to being tobacco free, and persuade others to be nicotine free.</a:t>
                      </a:r>
                    </a:p>
                  </a:txBody>
                  <a:tcPr/>
                </a:tc>
                <a:extLst>
                  <a:ext uri="{0D108BD9-81ED-4DB2-BD59-A6C34878D82A}">
                    <a16:rowId xmlns:a16="http://schemas.microsoft.com/office/drawing/2014/main" val="2887064444"/>
                  </a:ext>
                </a:extLst>
              </a:tr>
            </a:tbl>
          </a:graphicData>
        </a:graphic>
      </p:graphicFrame>
      <p:graphicFrame>
        <p:nvGraphicFramePr>
          <p:cNvPr id="5" name="Table 5">
            <a:extLst>
              <a:ext uri="{FF2B5EF4-FFF2-40B4-BE49-F238E27FC236}">
                <a16:creationId xmlns:a16="http://schemas.microsoft.com/office/drawing/2014/main" id="{001DDE12-CD54-D782-1D60-E5935BB3ADD1}"/>
              </a:ext>
            </a:extLst>
          </p:cNvPr>
          <p:cNvGraphicFramePr>
            <a:graphicFrameLocks noGrp="1"/>
          </p:cNvGraphicFramePr>
          <p:nvPr/>
        </p:nvGraphicFramePr>
        <p:xfrm>
          <a:off x="2032000" y="3252363"/>
          <a:ext cx="8128000" cy="131064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352023014"/>
                    </a:ext>
                  </a:extLst>
                </a:gridCol>
              </a:tblGrid>
              <a:tr h="716872">
                <a:tc>
                  <a:txBody>
                    <a:bodyPr/>
                    <a:lstStyle/>
                    <a:p>
                      <a:r>
                        <a:rPr lang="en-US" sz="1600" b="1" kern="1200" dirty="0">
                          <a:solidFill>
                            <a:schemeClr val="lt1"/>
                          </a:solidFill>
                          <a:effectLst/>
                          <a:latin typeface="+mn-lt"/>
                          <a:ea typeface="+mn-ea"/>
                          <a:cs typeface="+mn-cs"/>
                        </a:rPr>
                        <a:t>-Review effects of tobacco use</a:t>
                      </a:r>
                    </a:p>
                    <a:p>
                      <a:r>
                        <a:rPr lang="en-US" sz="1600" b="1" kern="1200" dirty="0">
                          <a:solidFill>
                            <a:schemeClr val="lt1"/>
                          </a:solidFill>
                          <a:effectLst/>
                          <a:latin typeface="+mn-lt"/>
                          <a:ea typeface="+mn-ea"/>
                          <a:cs typeface="+mn-cs"/>
                        </a:rPr>
                        <a:t>-Review benefits of abstaining from using tobacco products</a:t>
                      </a:r>
                    </a:p>
                    <a:p>
                      <a:r>
                        <a:rPr lang="en-US" sz="1600" b="1" kern="1200" dirty="0">
                          <a:solidFill>
                            <a:schemeClr val="lt1"/>
                          </a:solidFill>
                          <a:effectLst/>
                          <a:latin typeface="+mn-lt"/>
                          <a:ea typeface="+mn-ea"/>
                          <a:cs typeface="+mn-cs"/>
                        </a:rPr>
                        <a:t>-What are influencers of using tobacco.</a:t>
                      </a:r>
                    </a:p>
                    <a:p>
                      <a:r>
                        <a:rPr lang="en-US" sz="1600" b="1" kern="1200" dirty="0">
                          <a:solidFill>
                            <a:schemeClr val="lt1"/>
                          </a:solidFill>
                          <a:effectLst/>
                          <a:latin typeface="+mn-lt"/>
                          <a:ea typeface="+mn-ea"/>
                          <a:cs typeface="+mn-cs"/>
                        </a:rPr>
                        <a:t>-Personal feelings about using tobacco products </a:t>
                      </a:r>
                    </a:p>
                    <a:p>
                      <a:r>
                        <a:rPr lang="en-US" sz="1600" b="1" kern="1200" dirty="0">
                          <a:solidFill>
                            <a:schemeClr val="lt1"/>
                          </a:solidFill>
                          <a:effectLst/>
                          <a:latin typeface="+mn-lt"/>
                          <a:ea typeface="+mn-ea"/>
                          <a:cs typeface="+mn-cs"/>
                        </a:rPr>
                        <a:t>(family/friends/community)</a:t>
                      </a:r>
                    </a:p>
                  </a:txBody>
                  <a:tcPr/>
                </a:tc>
                <a:extLst>
                  <a:ext uri="{0D108BD9-81ED-4DB2-BD59-A6C34878D82A}">
                    <a16:rowId xmlns:a16="http://schemas.microsoft.com/office/drawing/2014/main" val="65175314"/>
                  </a:ext>
                </a:extLst>
              </a:tr>
            </a:tbl>
          </a:graphicData>
        </a:graphic>
      </p:graphicFrame>
      <p:graphicFrame>
        <p:nvGraphicFramePr>
          <p:cNvPr id="6" name="Table 6">
            <a:extLst>
              <a:ext uri="{FF2B5EF4-FFF2-40B4-BE49-F238E27FC236}">
                <a16:creationId xmlns:a16="http://schemas.microsoft.com/office/drawing/2014/main" id="{F1C19660-4A41-3513-1FFC-2F506A6C7967}"/>
              </a:ext>
            </a:extLst>
          </p:cNvPr>
          <p:cNvGraphicFramePr>
            <a:graphicFrameLocks noGrp="1"/>
          </p:cNvGraphicFramePr>
          <p:nvPr/>
        </p:nvGraphicFramePr>
        <p:xfrm>
          <a:off x="2032000" y="5580842"/>
          <a:ext cx="8128000" cy="716872"/>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520722747"/>
                    </a:ext>
                  </a:extLst>
                </a:gridCol>
              </a:tblGrid>
              <a:tr h="716872">
                <a:tc>
                  <a:txBody>
                    <a:bodyPr/>
                    <a:lstStyle/>
                    <a:p>
                      <a:r>
                        <a:rPr lang="en-US" sz="1600" b="1" kern="1200" dirty="0">
                          <a:solidFill>
                            <a:schemeClr val="lt1"/>
                          </a:solidFill>
                          <a:effectLst/>
                          <a:latin typeface="+mn-lt"/>
                          <a:ea typeface="+mn-ea"/>
                          <a:cs typeface="+mn-cs"/>
                        </a:rPr>
                        <a:t>Whole class discussion- whole class perceptions of classmates vaping.</a:t>
                      </a:r>
                    </a:p>
                    <a:p>
                      <a:r>
                        <a:rPr lang="en-US" sz="1600" b="1" kern="1200" dirty="0">
                          <a:solidFill>
                            <a:schemeClr val="lt1"/>
                          </a:solidFill>
                          <a:effectLst/>
                          <a:latin typeface="+mn-lt"/>
                          <a:ea typeface="+mn-ea"/>
                          <a:cs typeface="+mn-cs"/>
                        </a:rPr>
                        <a:t>Individually writing self-evaluation of benefits of being tobacco/nicotine free.</a:t>
                      </a:r>
                      <a:endParaRPr lang="en-US" sz="1600" dirty="0"/>
                    </a:p>
                  </a:txBody>
                  <a:tcPr/>
                </a:tc>
                <a:extLst>
                  <a:ext uri="{0D108BD9-81ED-4DB2-BD59-A6C34878D82A}">
                    <a16:rowId xmlns:a16="http://schemas.microsoft.com/office/drawing/2014/main" val="603427708"/>
                  </a:ext>
                </a:extLst>
              </a:tr>
            </a:tbl>
          </a:graphicData>
        </a:graphic>
      </p:graphicFrame>
    </p:spTree>
    <p:extLst>
      <p:ext uri="{BB962C8B-B14F-4D97-AF65-F5344CB8AC3E}">
        <p14:creationId xmlns:p14="http://schemas.microsoft.com/office/powerpoint/2010/main" val="2262073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C04AA-6F28-4CB4-6C78-F4E9EE28637D}"/>
              </a:ext>
            </a:extLst>
          </p:cNvPr>
          <p:cNvSpPr>
            <a:spLocks noGrp="1"/>
          </p:cNvSpPr>
          <p:nvPr>
            <p:ph type="title"/>
          </p:nvPr>
        </p:nvSpPr>
        <p:spPr/>
        <p:txBody>
          <a:bodyPr/>
          <a:lstStyle/>
          <a:p>
            <a:r>
              <a:rPr lang="en-US" dirty="0"/>
              <a:t>Health Education</a:t>
            </a:r>
          </a:p>
        </p:txBody>
      </p:sp>
      <p:sp>
        <p:nvSpPr>
          <p:cNvPr id="3" name="Content Placeholder 2">
            <a:extLst>
              <a:ext uri="{FF2B5EF4-FFF2-40B4-BE49-F238E27FC236}">
                <a16:creationId xmlns:a16="http://schemas.microsoft.com/office/drawing/2014/main" id="{2B63ED35-9062-89D5-E90C-DA47AF2D4C72}"/>
              </a:ext>
            </a:extLst>
          </p:cNvPr>
          <p:cNvSpPr>
            <a:spLocks noGrp="1"/>
          </p:cNvSpPr>
          <p:nvPr>
            <p:ph idx="1"/>
          </p:nvPr>
        </p:nvSpPr>
        <p:spPr>
          <a:xfrm>
            <a:off x="1493592" y="838085"/>
            <a:ext cx="10018713" cy="6658494"/>
          </a:xfrm>
        </p:spPr>
        <p:txBody>
          <a:bodyPr>
            <a:normAutofit/>
          </a:bodyPr>
          <a:lstStyle/>
          <a:p>
            <a:pPr marL="457200" indent="-457200">
              <a:buFont typeface="+mj-lt"/>
              <a:buAutoNum type="arabicPeriod" startAt="6"/>
            </a:pPr>
            <a:endParaRPr lang="en-US" sz="1600" b="1" dirty="0"/>
          </a:p>
          <a:p>
            <a:pPr marL="457200" indent="-457200">
              <a:buFont typeface="+mj-lt"/>
              <a:buAutoNum type="arabicPeriod" startAt="6"/>
            </a:pPr>
            <a:endParaRPr lang="en-US" sz="1600" b="1" dirty="0"/>
          </a:p>
          <a:p>
            <a:pPr marL="457200" indent="-457200">
              <a:buFont typeface="+mj-lt"/>
              <a:buAutoNum type="arabicPeriod" startAt="6"/>
            </a:pPr>
            <a:r>
              <a:rPr lang="en-US" sz="1600" b="1" dirty="0"/>
              <a:t>Introduction Outline</a:t>
            </a:r>
          </a:p>
          <a:p>
            <a:pPr marL="1371600" lvl="2" indent="-457200">
              <a:buFont typeface="+mj-lt"/>
              <a:buAutoNum type="romanUcPeriod"/>
            </a:pPr>
            <a:r>
              <a:rPr lang="en-US" b="1" dirty="0"/>
              <a:t>Skill Development</a:t>
            </a:r>
          </a:p>
          <a:p>
            <a:pPr marL="1660525" lvl="2"/>
            <a:r>
              <a:rPr lang="en-US" sz="1600" dirty="0"/>
              <a:t>Explain the Importance of the Skill</a:t>
            </a:r>
          </a:p>
          <a:p>
            <a:pPr marL="1660525" lvl="2"/>
            <a:endParaRPr lang="en-US" dirty="0"/>
          </a:p>
          <a:p>
            <a:pPr marL="914400" lvl="1" indent="-457200">
              <a:buFont typeface="+mj-lt"/>
              <a:buAutoNum type="romanUcPeriod"/>
            </a:pPr>
            <a:endParaRPr lang="en-US" sz="1600" dirty="0"/>
          </a:p>
          <a:p>
            <a:pPr marL="914400" lvl="1" indent="-457200">
              <a:buFont typeface="+mj-lt"/>
              <a:buAutoNum type="romanUcPeriod"/>
            </a:pPr>
            <a:endParaRPr lang="en-US" sz="1600" dirty="0"/>
          </a:p>
          <a:p>
            <a:pPr marL="1660525" lvl="2"/>
            <a:endParaRPr lang="en-US" sz="1600" dirty="0"/>
          </a:p>
          <a:p>
            <a:pPr marL="1660525" lvl="2"/>
            <a:r>
              <a:rPr lang="en-US" sz="1600" dirty="0"/>
              <a:t>Demonstrate Skill Steps </a:t>
            </a:r>
          </a:p>
          <a:p>
            <a:pPr marL="457200" lvl="1" indent="0">
              <a:buNone/>
            </a:pPr>
            <a:endParaRPr lang="en-US" sz="1600" dirty="0"/>
          </a:p>
          <a:p>
            <a:pPr marL="914400" lvl="1" indent="-457200">
              <a:buFont typeface="+mj-lt"/>
              <a:buAutoNum type="alphaLcParenR"/>
            </a:pPr>
            <a:endParaRPr lang="en-US" sz="1600" dirty="0"/>
          </a:p>
          <a:p>
            <a:pPr marL="457200" lvl="1" indent="0">
              <a:buNone/>
            </a:pPr>
            <a:endParaRPr lang="en-US" sz="1600" dirty="0"/>
          </a:p>
          <a:p>
            <a:pPr marL="457200" lvl="1" indent="0">
              <a:buNone/>
            </a:pPr>
            <a:endParaRPr lang="en-US" sz="1600" dirty="0"/>
          </a:p>
          <a:p>
            <a:pPr marL="914400" lvl="2" indent="0">
              <a:buNone/>
            </a:pPr>
            <a:endParaRPr lang="en-US" dirty="0"/>
          </a:p>
          <a:p>
            <a:pPr marL="914400" lvl="2" indent="0">
              <a:buNone/>
            </a:pPr>
            <a:endParaRPr lang="en-US" dirty="0"/>
          </a:p>
          <a:p>
            <a:pPr marL="914400" lvl="1" indent="-457200">
              <a:buFont typeface="+mj-lt"/>
              <a:buAutoNum type="romanUcPeriod" startAt="2"/>
            </a:pPr>
            <a:endParaRPr lang="en-US" sz="1600" dirty="0"/>
          </a:p>
          <a:p>
            <a:pPr marL="914400" lvl="1" indent="-457200">
              <a:buFont typeface="+mj-lt"/>
              <a:buAutoNum type="romanUcPeriod" startAt="2"/>
            </a:pPr>
            <a:endParaRPr lang="en-US" sz="1600" dirty="0"/>
          </a:p>
          <a:p>
            <a:pPr marL="1371600" lvl="2" indent="-457200">
              <a:buFont typeface="+mj-lt"/>
              <a:buAutoNum type="romanUcPeriod"/>
            </a:pPr>
            <a:endParaRPr lang="en-US" sz="1400" dirty="0"/>
          </a:p>
          <a:p>
            <a:pPr marL="914400" lvl="1" indent="-457200">
              <a:buFont typeface="+mj-lt"/>
              <a:buAutoNum type="romanUcPeriod" startAt="2"/>
            </a:pPr>
            <a:endParaRPr lang="en-US" sz="1600" dirty="0"/>
          </a:p>
          <a:p>
            <a:pPr marL="914400" lvl="1" indent="-457200">
              <a:buFont typeface="+mj-lt"/>
              <a:buAutoNum type="romanUcPeriod" startAt="2"/>
            </a:pPr>
            <a:endParaRPr lang="en-US" sz="1600" dirty="0"/>
          </a:p>
        </p:txBody>
      </p:sp>
      <p:graphicFrame>
        <p:nvGraphicFramePr>
          <p:cNvPr id="4" name="Table 4">
            <a:extLst>
              <a:ext uri="{FF2B5EF4-FFF2-40B4-BE49-F238E27FC236}">
                <a16:creationId xmlns:a16="http://schemas.microsoft.com/office/drawing/2014/main" id="{2A92E9CF-768D-94C3-27B3-D2F3AED6C5A5}"/>
              </a:ext>
            </a:extLst>
          </p:cNvPr>
          <p:cNvGraphicFramePr>
            <a:graphicFrameLocks noGrp="1"/>
          </p:cNvGraphicFramePr>
          <p:nvPr/>
        </p:nvGraphicFramePr>
        <p:xfrm>
          <a:off x="2031999" y="2145330"/>
          <a:ext cx="9480305" cy="1280160"/>
        </p:xfrm>
        <a:graphic>
          <a:graphicData uri="http://schemas.openxmlformats.org/drawingml/2006/table">
            <a:tbl>
              <a:tblPr firstRow="1" bandRow="1">
                <a:tableStyleId>{5C22544A-7EE6-4342-B048-85BDC9FD1C3A}</a:tableStyleId>
              </a:tblPr>
              <a:tblGrid>
                <a:gridCol w="9480305">
                  <a:extLst>
                    <a:ext uri="{9D8B030D-6E8A-4147-A177-3AD203B41FA5}">
                      <a16:colId xmlns:a16="http://schemas.microsoft.com/office/drawing/2014/main" val="2662068703"/>
                    </a:ext>
                  </a:extLst>
                </a:gridCol>
              </a:tblGrid>
              <a:tr h="1124920">
                <a:tc>
                  <a:txBody>
                    <a:bodyPr/>
                    <a:lstStyle/>
                    <a:p>
                      <a:pPr algn="ctr"/>
                      <a:r>
                        <a:rPr lang="en-US" sz="1600" u="sng" dirty="0"/>
                        <a:t>PAYS Survey Data</a:t>
                      </a:r>
                    </a:p>
                    <a:p>
                      <a:r>
                        <a:rPr lang="en-US" sz="1600" b="1" kern="1200" dirty="0">
                          <a:solidFill>
                            <a:schemeClr val="lt1"/>
                          </a:solidFill>
                          <a:effectLst/>
                          <a:latin typeface="+mn-lt"/>
                          <a:ea typeface="+mn-ea"/>
                          <a:cs typeface="+mn-cs"/>
                        </a:rPr>
                        <a:t>During the past 30 days, how did you usually get your electronic vapor products? (Select only one response.)</a:t>
                      </a:r>
                    </a:p>
                    <a:p>
                      <a:r>
                        <a:rPr lang="en-US" sz="1600" b="1" kern="1200" dirty="0">
                          <a:solidFill>
                            <a:schemeClr val="lt1"/>
                          </a:solidFill>
                          <a:effectLst/>
                          <a:latin typeface="+mn-lt"/>
                          <a:ea typeface="+mn-ea"/>
                          <a:cs typeface="+mn-cs"/>
                        </a:rPr>
                        <a:t>How wrong do your friends feel it would be for you to use tobacco?</a:t>
                      </a:r>
                    </a:p>
                    <a:p>
                      <a:endParaRPr lang="en-US" sz="1400" dirty="0"/>
                    </a:p>
                  </a:txBody>
                  <a:tcPr/>
                </a:tc>
                <a:extLst>
                  <a:ext uri="{0D108BD9-81ED-4DB2-BD59-A6C34878D82A}">
                    <a16:rowId xmlns:a16="http://schemas.microsoft.com/office/drawing/2014/main" val="2887064444"/>
                  </a:ext>
                </a:extLst>
              </a:tr>
            </a:tbl>
          </a:graphicData>
        </a:graphic>
      </p:graphicFrame>
      <p:graphicFrame>
        <p:nvGraphicFramePr>
          <p:cNvPr id="5" name="Table 5">
            <a:extLst>
              <a:ext uri="{FF2B5EF4-FFF2-40B4-BE49-F238E27FC236}">
                <a16:creationId xmlns:a16="http://schemas.microsoft.com/office/drawing/2014/main" id="{001DDE12-CD54-D782-1D60-E5935BB3ADD1}"/>
              </a:ext>
            </a:extLst>
          </p:cNvPr>
          <p:cNvGraphicFramePr>
            <a:graphicFrameLocks noGrp="1"/>
          </p:cNvGraphicFramePr>
          <p:nvPr/>
        </p:nvGraphicFramePr>
        <p:xfrm>
          <a:off x="2031999" y="3930773"/>
          <a:ext cx="9480306" cy="2804160"/>
        </p:xfrm>
        <a:graphic>
          <a:graphicData uri="http://schemas.openxmlformats.org/drawingml/2006/table">
            <a:tbl>
              <a:tblPr firstRow="1" bandRow="1">
                <a:tableStyleId>{5C22544A-7EE6-4342-B048-85BDC9FD1C3A}</a:tableStyleId>
              </a:tblPr>
              <a:tblGrid>
                <a:gridCol w="4740153">
                  <a:extLst>
                    <a:ext uri="{9D8B030D-6E8A-4147-A177-3AD203B41FA5}">
                      <a16:colId xmlns:a16="http://schemas.microsoft.com/office/drawing/2014/main" val="2352023014"/>
                    </a:ext>
                  </a:extLst>
                </a:gridCol>
                <a:gridCol w="4740153">
                  <a:extLst>
                    <a:ext uri="{9D8B030D-6E8A-4147-A177-3AD203B41FA5}">
                      <a16:colId xmlns:a16="http://schemas.microsoft.com/office/drawing/2014/main" val="2293955876"/>
                    </a:ext>
                  </a:extLst>
                </a:gridCol>
              </a:tblGrid>
              <a:tr h="0">
                <a:tc>
                  <a:txBody>
                    <a:bodyPr/>
                    <a:lstStyle/>
                    <a:p>
                      <a:pPr lvl="0" algn="ctr"/>
                      <a:r>
                        <a:rPr lang="en-US" u="sng" dirty="0"/>
                        <a:t>Decision-Making</a:t>
                      </a:r>
                    </a:p>
                    <a:p>
                      <a:pPr marL="342900" lvl="0" indent="-342900">
                        <a:buFont typeface="+mj-lt"/>
                        <a:buAutoNum type="arabicPeriod"/>
                      </a:pPr>
                      <a:r>
                        <a:rPr lang="en-US" sz="1600" b="1" kern="1200" dirty="0">
                          <a:solidFill>
                            <a:schemeClr val="lt1"/>
                          </a:solidFill>
                          <a:effectLst/>
                          <a:latin typeface="+mn-lt"/>
                          <a:ea typeface="+mn-ea"/>
                          <a:cs typeface="+mn-cs"/>
                        </a:rPr>
                        <a:t>Identify situation that requires a decision</a:t>
                      </a:r>
                    </a:p>
                    <a:p>
                      <a:pPr marL="342900" lvl="0" indent="-342900">
                        <a:buFont typeface="+mj-lt"/>
                        <a:buAutoNum type="arabicPeriod"/>
                      </a:pPr>
                      <a:r>
                        <a:rPr lang="en-US" sz="1600" b="1" kern="1200" dirty="0">
                          <a:solidFill>
                            <a:schemeClr val="lt1"/>
                          </a:solidFill>
                          <a:effectLst/>
                          <a:latin typeface="+mn-lt"/>
                          <a:ea typeface="+mn-ea"/>
                          <a:cs typeface="+mn-cs"/>
                        </a:rPr>
                        <a:t>Analyze when to make it alone or with an adult</a:t>
                      </a:r>
                    </a:p>
                    <a:p>
                      <a:pPr marL="342900" lvl="0" indent="-342900">
                        <a:buFont typeface="+mj-lt"/>
                        <a:buAutoNum type="arabicPeriod"/>
                      </a:pPr>
                      <a:r>
                        <a:rPr lang="en-US" sz="1600" b="1" kern="1200" dirty="0">
                          <a:solidFill>
                            <a:schemeClr val="lt1"/>
                          </a:solidFill>
                          <a:effectLst/>
                          <a:latin typeface="+mn-lt"/>
                          <a:ea typeface="+mn-ea"/>
                          <a:cs typeface="+mn-cs"/>
                        </a:rPr>
                        <a:t>List healthy options</a:t>
                      </a:r>
                    </a:p>
                    <a:p>
                      <a:pPr marL="342900" lvl="0" indent="-342900">
                        <a:buFont typeface="+mj-lt"/>
                        <a:buAutoNum type="arabicPeriod"/>
                      </a:pPr>
                      <a:r>
                        <a:rPr lang="en-US" sz="1600" b="1" kern="1200" dirty="0">
                          <a:solidFill>
                            <a:schemeClr val="lt1"/>
                          </a:solidFill>
                          <a:effectLst/>
                          <a:latin typeface="+mn-lt"/>
                          <a:ea typeface="+mn-ea"/>
                          <a:cs typeface="+mn-cs"/>
                        </a:rPr>
                        <a:t>Predict the outcomes</a:t>
                      </a:r>
                    </a:p>
                    <a:p>
                      <a:pPr marL="342900" lvl="0" indent="-342900">
                        <a:buFont typeface="+mj-lt"/>
                        <a:buAutoNum type="arabicPeriod"/>
                      </a:pPr>
                      <a:r>
                        <a:rPr lang="en-US" sz="1600" b="1" kern="1200" dirty="0">
                          <a:solidFill>
                            <a:schemeClr val="lt1"/>
                          </a:solidFill>
                          <a:effectLst/>
                          <a:latin typeface="+mn-lt"/>
                          <a:ea typeface="+mn-ea"/>
                          <a:cs typeface="+mn-cs"/>
                        </a:rPr>
                        <a:t>Choose a healthy option</a:t>
                      </a:r>
                    </a:p>
                    <a:p>
                      <a:pPr marL="342900" indent="-342900">
                        <a:buFont typeface="+mj-lt"/>
                        <a:buAutoNum type="arabicPeriod"/>
                      </a:pPr>
                      <a:r>
                        <a:rPr lang="en-US" sz="1600" b="1" kern="1200" dirty="0">
                          <a:solidFill>
                            <a:schemeClr val="lt1"/>
                          </a:solidFill>
                          <a:effectLst/>
                          <a:latin typeface="+mn-lt"/>
                          <a:ea typeface="+mn-ea"/>
                          <a:cs typeface="+mn-cs"/>
                        </a:rPr>
                        <a:t>Defend and analyze the outcome of the decision</a:t>
                      </a:r>
                      <a:endParaRPr lang="en-US" sz="1600" dirty="0"/>
                    </a:p>
                  </a:txBody>
                  <a:tcPr/>
                </a:tc>
                <a:tc>
                  <a:txBody>
                    <a:bodyPr/>
                    <a:lstStyle/>
                    <a:p>
                      <a:pPr algn="ctr"/>
                      <a:r>
                        <a:rPr lang="en-US" u="sng" dirty="0"/>
                        <a:t>Advocacy</a:t>
                      </a:r>
                    </a:p>
                    <a:p>
                      <a:pPr marL="342900" lvl="0" indent="-342900">
                        <a:buFont typeface="+mj-lt"/>
                        <a:buAutoNum type="arabicPeriod"/>
                      </a:pPr>
                      <a:r>
                        <a:rPr lang="en-US" sz="1600" b="1" kern="1200" dirty="0">
                          <a:solidFill>
                            <a:schemeClr val="lt1"/>
                          </a:solidFill>
                          <a:effectLst/>
                          <a:latin typeface="+mn-lt"/>
                          <a:ea typeface="+mn-ea"/>
                          <a:cs typeface="+mn-cs"/>
                        </a:rPr>
                        <a:t>Promote personal health by taking a stand on a health issue and support their position with relevant and accurate information.</a:t>
                      </a:r>
                    </a:p>
                    <a:p>
                      <a:pPr marL="342900" lvl="0" indent="-342900">
                        <a:buFont typeface="+mj-lt"/>
                        <a:buAutoNum type="arabicPeriod"/>
                      </a:pPr>
                      <a:r>
                        <a:rPr lang="en-US" sz="1600" b="1" kern="1200" dirty="0">
                          <a:solidFill>
                            <a:schemeClr val="lt1"/>
                          </a:solidFill>
                          <a:effectLst/>
                          <a:latin typeface="+mn-lt"/>
                          <a:ea typeface="+mn-ea"/>
                          <a:cs typeface="+mn-cs"/>
                        </a:rPr>
                        <a:t>Advocate for healthy families, friends, and community</a:t>
                      </a:r>
                    </a:p>
                    <a:p>
                      <a:pPr marL="342900" lvl="0" indent="-342900">
                        <a:buFont typeface="+mj-lt"/>
                        <a:buAutoNum type="arabicPeriod"/>
                      </a:pPr>
                      <a:r>
                        <a:rPr lang="en-US" sz="1600" b="1" kern="1200" dirty="0">
                          <a:solidFill>
                            <a:schemeClr val="lt1"/>
                          </a:solidFill>
                          <a:effectLst/>
                          <a:latin typeface="+mn-lt"/>
                          <a:ea typeface="+mn-ea"/>
                          <a:cs typeface="+mn-cs"/>
                        </a:rPr>
                        <a:t>Encourage peers to make healthy choices</a:t>
                      </a:r>
                    </a:p>
                    <a:p>
                      <a:pPr marL="342900" lvl="0" indent="-342900">
                        <a:buFont typeface="+mj-lt"/>
                        <a:buAutoNum type="arabicPeriod"/>
                      </a:pPr>
                      <a:r>
                        <a:rPr lang="en-US" sz="1600" b="1" kern="1200" dirty="0">
                          <a:solidFill>
                            <a:schemeClr val="lt1"/>
                          </a:solidFill>
                          <a:effectLst/>
                          <a:latin typeface="+mn-lt"/>
                          <a:ea typeface="+mn-ea"/>
                          <a:cs typeface="+mn-cs"/>
                        </a:rPr>
                        <a:t>Model how to influence and support others</a:t>
                      </a:r>
                    </a:p>
                    <a:p>
                      <a:pPr marL="342900" lvl="0" indent="-342900">
                        <a:buFont typeface="+mj-lt"/>
                        <a:buAutoNum type="arabicPeriod"/>
                      </a:pPr>
                      <a:r>
                        <a:rPr lang="en-US" sz="1600" b="1" kern="1200" dirty="0">
                          <a:solidFill>
                            <a:schemeClr val="lt1"/>
                          </a:solidFill>
                          <a:effectLst/>
                          <a:latin typeface="+mn-lt"/>
                          <a:ea typeface="+mn-ea"/>
                          <a:cs typeface="+mn-cs"/>
                        </a:rPr>
                        <a:t>Use social norms to develop a health message</a:t>
                      </a:r>
                    </a:p>
                    <a:p>
                      <a:pPr marL="342900" indent="-342900">
                        <a:buFont typeface="+mj-lt"/>
                        <a:buAutoNum type="arabicPeriod"/>
                      </a:pPr>
                      <a:r>
                        <a:rPr lang="en-US" sz="1600" b="1" kern="1200" dirty="0">
                          <a:solidFill>
                            <a:schemeClr val="lt1"/>
                          </a:solidFill>
                          <a:effectLst/>
                          <a:latin typeface="+mn-lt"/>
                          <a:ea typeface="+mn-ea"/>
                          <a:cs typeface="+mn-cs"/>
                        </a:rPr>
                        <a:t>Adjust that viewpoint and communication strategy for different audiences</a:t>
                      </a:r>
                      <a:endParaRPr lang="en-US" sz="1600" dirty="0"/>
                    </a:p>
                  </a:txBody>
                  <a:tcPr/>
                </a:tc>
                <a:extLst>
                  <a:ext uri="{0D108BD9-81ED-4DB2-BD59-A6C34878D82A}">
                    <a16:rowId xmlns:a16="http://schemas.microsoft.com/office/drawing/2014/main" val="65175314"/>
                  </a:ext>
                </a:extLst>
              </a:tr>
            </a:tbl>
          </a:graphicData>
        </a:graphic>
      </p:graphicFrame>
    </p:spTree>
    <p:extLst>
      <p:ext uri="{BB962C8B-B14F-4D97-AF65-F5344CB8AC3E}">
        <p14:creationId xmlns:p14="http://schemas.microsoft.com/office/powerpoint/2010/main" val="1923949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A9EDC-4C0E-EE6B-5012-E68253991D1C}"/>
              </a:ext>
            </a:extLst>
          </p:cNvPr>
          <p:cNvSpPr>
            <a:spLocks noGrp="1"/>
          </p:cNvSpPr>
          <p:nvPr>
            <p:ph type="title"/>
          </p:nvPr>
        </p:nvSpPr>
        <p:spPr/>
        <p:txBody>
          <a:bodyPr/>
          <a:lstStyle/>
          <a:p>
            <a:r>
              <a:rPr lang="en-US" dirty="0"/>
              <a:t>Health Education</a:t>
            </a:r>
          </a:p>
        </p:txBody>
      </p:sp>
      <p:sp>
        <p:nvSpPr>
          <p:cNvPr id="3" name="Content Placeholder 2">
            <a:extLst>
              <a:ext uri="{FF2B5EF4-FFF2-40B4-BE49-F238E27FC236}">
                <a16:creationId xmlns:a16="http://schemas.microsoft.com/office/drawing/2014/main" id="{FD280AE2-908C-4A61-18D9-13926C80E3AC}"/>
              </a:ext>
            </a:extLst>
          </p:cNvPr>
          <p:cNvSpPr>
            <a:spLocks noGrp="1"/>
          </p:cNvSpPr>
          <p:nvPr>
            <p:ph idx="1"/>
          </p:nvPr>
        </p:nvSpPr>
        <p:spPr/>
        <p:txBody>
          <a:bodyPr/>
          <a:lstStyle/>
          <a:p>
            <a:pPr marL="457200" indent="-457200">
              <a:buFont typeface="+mj-lt"/>
              <a:buAutoNum type="arabicPeriod" startAt="6"/>
            </a:pPr>
            <a:r>
              <a:rPr lang="en-US" sz="1600" b="1" dirty="0"/>
              <a:t>Introduction Outline</a:t>
            </a:r>
          </a:p>
          <a:p>
            <a:pPr marL="1371600" lvl="2" indent="-457200">
              <a:buFont typeface="+mj-lt"/>
              <a:buAutoNum type="romanUcPeriod" startAt="2"/>
            </a:pPr>
            <a:r>
              <a:rPr lang="en-US" b="1" dirty="0"/>
              <a:t>Skill Application</a:t>
            </a:r>
          </a:p>
          <a:p>
            <a:pPr marL="1660525" lvl="2"/>
            <a:r>
              <a:rPr lang="en-US" sz="1600" dirty="0"/>
              <a:t>Provide adequate time to demonstrate and practice skill</a:t>
            </a:r>
            <a:endParaRPr lang="en-US" dirty="0"/>
          </a:p>
          <a:p>
            <a:pPr marL="914400" lvl="1" indent="-457200">
              <a:buFont typeface="+mj-lt"/>
              <a:buAutoNum type="romanUcPeriod"/>
            </a:pPr>
            <a:endParaRPr lang="en-US" sz="1600" dirty="0"/>
          </a:p>
          <a:p>
            <a:pPr marL="914400" lvl="1" indent="-457200">
              <a:buFont typeface="+mj-lt"/>
              <a:buAutoNum type="romanUcPeriod"/>
            </a:pPr>
            <a:endParaRPr lang="en-US" sz="1600" dirty="0"/>
          </a:p>
          <a:p>
            <a:pPr marL="1660525" lvl="2"/>
            <a:endParaRPr lang="en-US" sz="1600" dirty="0"/>
          </a:p>
          <a:p>
            <a:pPr marL="1660525" lvl="2"/>
            <a:r>
              <a:rPr lang="en-US" sz="1600" dirty="0"/>
              <a:t>Formative Assessments</a:t>
            </a:r>
          </a:p>
          <a:p>
            <a:pPr marL="0" indent="0">
              <a:buNone/>
            </a:pPr>
            <a:endParaRPr lang="en-US" dirty="0"/>
          </a:p>
        </p:txBody>
      </p:sp>
      <p:graphicFrame>
        <p:nvGraphicFramePr>
          <p:cNvPr id="8" name="Table 4">
            <a:extLst>
              <a:ext uri="{FF2B5EF4-FFF2-40B4-BE49-F238E27FC236}">
                <a16:creationId xmlns:a16="http://schemas.microsoft.com/office/drawing/2014/main" id="{95FF2828-285B-8942-B203-DC9E88872482}"/>
              </a:ext>
            </a:extLst>
          </p:cNvPr>
          <p:cNvGraphicFramePr>
            <a:graphicFrameLocks noGrp="1"/>
          </p:cNvGraphicFramePr>
          <p:nvPr/>
        </p:nvGraphicFramePr>
        <p:xfrm>
          <a:off x="2032000" y="3157501"/>
          <a:ext cx="8128000" cy="531796"/>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662068703"/>
                    </a:ext>
                  </a:extLst>
                </a:gridCol>
              </a:tblGrid>
              <a:tr h="531796">
                <a:tc>
                  <a:txBody>
                    <a:bodyPr/>
                    <a:lstStyle/>
                    <a:p>
                      <a:r>
                        <a:rPr lang="en-US" sz="1600" b="1" kern="1200" dirty="0">
                          <a:solidFill>
                            <a:schemeClr val="lt1"/>
                          </a:solidFill>
                          <a:effectLst/>
                          <a:latin typeface="+mn-lt"/>
                          <a:ea typeface="+mn-ea"/>
                          <a:cs typeface="+mn-cs"/>
                        </a:rPr>
                        <a:t>Peer interview of classmates on their personal feelings about people who use tobacco.</a:t>
                      </a:r>
                    </a:p>
                  </a:txBody>
                  <a:tcPr/>
                </a:tc>
                <a:extLst>
                  <a:ext uri="{0D108BD9-81ED-4DB2-BD59-A6C34878D82A}">
                    <a16:rowId xmlns:a16="http://schemas.microsoft.com/office/drawing/2014/main" val="2887064444"/>
                  </a:ext>
                </a:extLst>
              </a:tr>
            </a:tbl>
          </a:graphicData>
        </a:graphic>
      </p:graphicFrame>
      <p:graphicFrame>
        <p:nvGraphicFramePr>
          <p:cNvPr id="9" name="Table 4">
            <a:extLst>
              <a:ext uri="{FF2B5EF4-FFF2-40B4-BE49-F238E27FC236}">
                <a16:creationId xmlns:a16="http://schemas.microsoft.com/office/drawing/2014/main" id="{4F1F5839-1996-D1DD-7C95-E1CAA7D8B30A}"/>
              </a:ext>
            </a:extLst>
          </p:cNvPr>
          <p:cNvGraphicFramePr>
            <a:graphicFrameLocks noGrp="1"/>
          </p:cNvGraphicFramePr>
          <p:nvPr/>
        </p:nvGraphicFramePr>
        <p:xfrm>
          <a:off x="2032000" y="4588169"/>
          <a:ext cx="8128000" cy="106680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662068703"/>
                    </a:ext>
                  </a:extLst>
                </a:gridCol>
              </a:tblGrid>
              <a:tr h="0">
                <a:tc>
                  <a:txBody>
                    <a:bodyPr/>
                    <a:lstStyle/>
                    <a:p>
                      <a:r>
                        <a:rPr lang="en-US" sz="1600" b="1" kern="1200" dirty="0">
                          <a:solidFill>
                            <a:schemeClr val="lt1"/>
                          </a:solidFill>
                          <a:effectLst/>
                          <a:latin typeface="+mn-lt"/>
                          <a:ea typeface="+mn-ea"/>
                          <a:cs typeface="+mn-cs"/>
                        </a:rPr>
                        <a:t>Self-evaluation of benefits of remaining tobacco free (including a commitment to be tobacco free).</a:t>
                      </a:r>
                    </a:p>
                    <a:p>
                      <a:endParaRPr lang="en-US" sz="1600" b="1" kern="1200" dirty="0">
                        <a:solidFill>
                          <a:schemeClr val="lt1"/>
                        </a:solidFill>
                        <a:effectLst/>
                        <a:latin typeface="+mn-lt"/>
                        <a:ea typeface="+mn-ea"/>
                        <a:cs typeface="+mn-cs"/>
                      </a:endParaRPr>
                    </a:p>
                    <a:p>
                      <a:r>
                        <a:rPr lang="en-US" sz="1600" b="1" kern="1200" dirty="0">
                          <a:solidFill>
                            <a:schemeClr val="lt1"/>
                          </a:solidFill>
                          <a:effectLst/>
                          <a:latin typeface="+mn-lt"/>
                          <a:ea typeface="+mn-ea"/>
                          <a:cs typeface="+mn-cs"/>
                        </a:rPr>
                        <a:t>Submitted peer interview questions and answers.</a:t>
                      </a:r>
                    </a:p>
                  </a:txBody>
                  <a:tcPr/>
                </a:tc>
                <a:extLst>
                  <a:ext uri="{0D108BD9-81ED-4DB2-BD59-A6C34878D82A}">
                    <a16:rowId xmlns:a16="http://schemas.microsoft.com/office/drawing/2014/main" val="2887064444"/>
                  </a:ext>
                </a:extLst>
              </a:tr>
            </a:tbl>
          </a:graphicData>
        </a:graphic>
      </p:graphicFrame>
    </p:spTree>
    <p:extLst>
      <p:ext uri="{BB962C8B-B14F-4D97-AF65-F5344CB8AC3E}">
        <p14:creationId xmlns:p14="http://schemas.microsoft.com/office/powerpoint/2010/main" val="25484441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PE PIC PPT Theme">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HPE PIC PPT Theme" id="{46219BB9-9C1C-4821-884C-10F4F671D1DA}" vid="{1451DBFB-03C6-40A2-9784-17219B46D126}"/>
    </a:ext>
  </a:extLst>
</a:theme>
</file>

<file path=docProps/app.xml><?xml version="1.0" encoding="utf-8"?>
<Properties xmlns="http://schemas.openxmlformats.org/officeDocument/2006/extended-properties" xmlns:vt="http://schemas.openxmlformats.org/officeDocument/2006/docPropsVTypes">
  <Template/>
  <TotalTime>565</TotalTime>
  <Words>1486</Words>
  <Application>Microsoft Office PowerPoint</Application>
  <PresentationFormat>Widescreen</PresentationFormat>
  <Paragraphs>285</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Corbel</vt:lpstr>
      <vt:lpstr>HPE PIC PPT Theme</vt:lpstr>
      <vt:lpstr>Chapter 9: Lesson Plan</vt:lpstr>
      <vt:lpstr>Lesson Plan Template</vt:lpstr>
      <vt:lpstr>Health Education Lesson Plan</vt:lpstr>
      <vt:lpstr>Health Education</vt:lpstr>
      <vt:lpstr>Health Education</vt:lpstr>
      <vt:lpstr>Health Education</vt:lpstr>
      <vt:lpstr>Health Education</vt:lpstr>
      <vt:lpstr>Health Education</vt:lpstr>
      <vt:lpstr>Health Education</vt:lpstr>
      <vt:lpstr>Health Education</vt:lpstr>
      <vt:lpstr>Health Education</vt:lpstr>
      <vt:lpstr>Health Education Lesson Plan Example</vt:lpstr>
      <vt:lpstr>Health Education Lesson Plan Example</vt:lpstr>
      <vt:lpstr>Physical Education Lesson Plan </vt:lpstr>
      <vt:lpstr>Physical Education</vt:lpstr>
      <vt:lpstr>Physical Education</vt:lpstr>
      <vt:lpstr>Physical Education</vt:lpstr>
      <vt:lpstr>Physical Education</vt:lpstr>
      <vt:lpstr>Physical Education</vt:lpstr>
      <vt:lpstr>Physical Education</vt:lpstr>
      <vt:lpstr>Physical Education</vt:lpstr>
      <vt:lpstr>Physical Education Lesson Plan Example</vt:lpstr>
      <vt:lpstr>Physical Education Lesson Plan Example</vt:lpstr>
      <vt:lpstr>HPED PIC Committee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PA Health and Physical Education PreK-12 Knowledge and Skills-Based Outcomes</dc:title>
  <dc:creator>Rudella, Jennifer L. (jlr1147)</dc:creator>
  <cp:lastModifiedBy>Slotterback, Nicholas</cp:lastModifiedBy>
  <cp:revision>10</cp:revision>
  <dcterms:created xsi:type="dcterms:W3CDTF">2022-11-11T16:24:22Z</dcterms:created>
  <dcterms:modified xsi:type="dcterms:W3CDTF">2023-10-27T14:42:21Z</dcterms:modified>
</cp:coreProperties>
</file>