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326" r:id="rId3"/>
    <p:sldId id="327" r:id="rId4"/>
    <p:sldId id="338" r:id="rId5"/>
    <p:sldId id="333" r:id="rId6"/>
    <p:sldId id="339" r:id="rId7"/>
    <p:sldId id="340" r:id="rId8"/>
    <p:sldId id="329" r:id="rId9"/>
    <p:sldId id="330" r:id="rId10"/>
    <p:sldId id="341" r:id="rId11"/>
    <p:sldId id="342" r:id="rId12"/>
    <p:sldId id="343" r:id="rId13"/>
    <p:sldId id="331" r:id="rId14"/>
    <p:sldId id="328" r:id="rId15"/>
    <p:sldId id="344" r:id="rId16"/>
    <p:sldId id="345" r:id="rId17"/>
    <p:sldId id="346" r:id="rId18"/>
    <p:sldId id="334" r:id="rId19"/>
    <p:sldId id="335" r:id="rId20"/>
    <p:sldId id="347" r:id="rId21"/>
    <p:sldId id="348" r:id="rId22"/>
    <p:sldId id="349" r:id="rId23"/>
    <p:sldId id="332" r:id="rId24"/>
    <p:sldId id="336" r:id="rId25"/>
    <p:sldId id="350" r:id="rId26"/>
    <p:sldId id="351" r:id="rId27"/>
    <p:sldId id="352" r:id="rId28"/>
    <p:sldId id="35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0E0413-3CE1-4790-AE9F-EDA4254407FF}" v="1" dt="2023-10-06T14:15:57.5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57" d="100"/>
          <a:sy n="57" d="100"/>
        </p:scale>
        <p:origin x="66" y="1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della, Jennifer L. (jlr1147)" userId="feff42b6-2567-4200-9a25-d606891f7d29" providerId="ADAL" clId="{CE0E0413-3CE1-4790-AE9F-EDA4254407FF}"/>
    <pc:docChg chg="undo custSel addSld delSld modSld">
      <pc:chgData name="Rudella, Jennifer L. (jlr1147)" userId="feff42b6-2567-4200-9a25-d606891f7d29" providerId="ADAL" clId="{CE0E0413-3CE1-4790-AE9F-EDA4254407FF}" dt="2023-10-06T14:19:19.895" v="289" actId="108"/>
      <pc:docMkLst>
        <pc:docMk/>
      </pc:docMkLst>
      <pc:sldChg chg="modSp mod">
        <pc:chgData name="Rudella, Jennifer L. (jlr1147)" userId="feff42b6-2567-4200-9a25-d606891f7d29" providerId="ADAL" clId="{CE0E0413-3CE1-4790-AE9F-EDA4254407FF}" dt="2023-10-06T14:19:19.895" v="289" actId="108"/>
        <pc:sldMkLst>
          <pc:docMk/>
          <pc:sldMk cId="2697672260" sldId="326"/>
        </pc:sldMkLst>
        <pc:spChg chg="mod">
          <ac:chgData name="Rudella, Jennifer L. (jlr1147)" userId="feff42b6-2567-4200-9a25-d606891f7d29" providerId="ADAL" clId="{CE0E0413-3CE1-4790-AE9F-EDA4254407FF}" dt="2023-10-06T14:19:19.895" v="289" actId="108"/>
          <ac:spMkLst>
            <pc:docMk/>
            <pc:sldMk cId="2697672260" sldId="326"/>
            <ac:spMk id="3" creationId="{C4B87DEB-8944-5CD0-BE30-B3B5EF362FA7}"/>
          </ac:spMkLst>
        </pc:spChg>
      </pc:sldChg>
      <pc:sldChg chg="del">
        <pc:chgData name="Rudella, Jennifer L. (jlr1147)" userId="feff42b6-2567-4200-9a25-d606891f7d29" providerId="ADAL" clId="{CE0E0413-3CE1-4790-AE9F-EDA4254407FF}" dt="2023-10-06T14:15:59.470" v="1" actId="47"/>
        <pc:sldMkLst>
          <pc:docMk/>
          <pc:sldMk cId="2725963004" sldId="337"/>
        </pc:sldMkLst>
      </pc:sldChg>
      <pc:sldChg chg="modSp add mod setBg">
        <pc:chgData name="Rudella, Jennifer L. (jlr1147)" userId="feff42b6-2567-4200-9a25-d606891f7d29" providerId="ADAL" clId="{CE0E0413-3CE1-4790-AE9F-EDA4254407FF}" dt="2023-10-06T14:18:03.081" v="269" actId="5793"/>
        <pc:sldMkLst>
          <pc:docMk/>
          <pc:sldMk cId="2779318047" sldId="353"/>
        </pc:sldMkLst>
        <pc:spChg chg="mod">
          <ac:chgData name="Rudella, Jennifer L. (jlr1147)" userId="feff42b6-2567-4200-9a25-d606891f7d29" providerId="ADAL" clId="{CE0E0413-3CE1-4790-AE9F-EDA4254407FF}" dt="2023-10-06T14:18:03.081" v="269" actId="5793"/>
          <ac:spMkLst>
            <pc:docMk/>
            <pc:sldMk cId="2779318047" sldId="353"/>
            <ac:spMk id="3" creationId="{76AF3ABC-3CE7-4EB2-9818-29D92B7E68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247A18-81E9-4B4F-873D-5E44405D65B3}" type="datetimeFigureOut">
              <a:rPr lang="en-US" smtClean="0"/>
              <a:t>10/6/2023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E8EAEB-ECCA-4957-9404-EBEB6F974A92}" type="slidenum">
              <a:rPr lang="en-US" smtClean="0"/>
              <a:t>‹#›</a:t>
            </a:fld>
            <a:endParaRPr lang="en-US"/>
          </a:p>
        </p:txBody>
      </p:sp>
    </p:spTree>
    <p:extLst>
      <p:ext uri="{BB962C8B-B14F-4D97-AF65-F5344CB8AC3E}">
        <p14:creationId xmlns:p14="http://schemas.microsoft.com/office/powerpoint/2010/main" val="31256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pic>
        <p:nvPicPr>
          <p:cNvPr id="15" name="Picture 14" descr="Icon&#10;&#10;Description automatically generated">
            <a:extLst>
              <a:ext uri="{FF2B5EF4-FFF2-40B4-BE49-F238E27FC236}">
                <a16:creationId xmlns:a16="http://schemas.microsoft.com/office/drawing/2014/main" id="{7B6E8DBA-C75F-788B-9FF4-6BDE8C6827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330679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10583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679166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96900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955633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182305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912454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604822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632155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215660"/>
            <a:ext cx="8169214" cy="931653"/>
          </a:xfrm>
        </p:spPr>
        <p:txBody>
          <a:bodyPr/>
          <a:lstStyle/>
          <a:p>
            <a:r>
              <a:rPr lang="en-US"/>
              <a:t>Click to edit Master title style</a:t>
            </a:r>
            <a:endParaRPr lang="en-US" dirty="0"/>
          </a:p>
        </p:txBody>
      </p:sp>
      <p:sp>
        <p:nvSpPr>
          <p:cNvPr id="3" name="Content Placeholder 2"/>
          <p:cNvSpPr>
            <a:spLocks noGrp="1"/>
          </p:cNvSpPr>
          <p:nvPr>
            <p:ph idx="1"/>
          </p:nvPr>
        </p:nvSpPr>
        <p:spPr>
          <a:xfrm>
            <a:off x="1563442" y="1418106"/>
            <a:ext cx="10018713" cy="435296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9343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0730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645" y="232913"/>
            <a:ext cx="8085011"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647645" y="1380226"/>
            <a:ext cx="4895055" cy="44167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02857" y="1380225"/>
            <a:ext cx="4895056" cy="44167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EAA831-C087-459D-BB24-C186D3DD65E1}"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92027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56272" y="224287"/>
            <a:ext cx="8076384" cy="923026"/>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656272" y="1376932"/>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56271" y="2045270"/>
            <a:ext cx="4723095" cy="374592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07968" y="1376932"/>
            <a:ext cx="489505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2045270"/>
            <a:ext cx="4895056" cy="374592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AA831-C087-459D-BB24-C186D3DD65E1}" type="datetimeFigureOut">
              <a:rPr lang="en-US" smtClean="0"/>
              <a:t>10/6/2023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69804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EAA831-C087-459D-BB24-C186D3DD65E1}" type="datetimeFigureOut">
              <a:rPr lang="en-US" smtClean="0"/>
              <a:t>10/6/2023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28114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AA831-C087-459D-BB24-C186D3DD65E1}" type="datetimeFigureOut">
              <a:rPr lang="en-US" smtClean="0"/>
              <a:t>10/6/2023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70713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387410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63282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7EAA831-C087-459D-BB24-C186D3DD65E1}" type="datetimeFigureOut">
              <a:rPr lang="en-US" smtClean="0"/>
              <a:t>10/6/2023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pic>
        <p:nvPicPr>
          <p:cNvPr id="15" name="Picture 14" descr="Icon&#10;&#10;Description automatically generated">
            <a:extLst>
              <a:ext uri="{FF2B5EF4-FFF2-40B4-BE49-F238E27FC236}">
                <a16:creationId xmlns:a16="http://schemas.microsoft.com/office/drawing/2014/main" id="{AF2C1FA4-6556-A1C0-ABEA-3AF9BE90348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2552693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1676400" y="1380068"/>
            <a:ext cx="9826623" cy="2616199"/>
          </a:xfrm>
        </p:spPr>
        <p:txBody>
          <a:bodyPr>
            <a:noAutofit/>
          </a:bodyPr>
          <a:lstStyle/>
          <a:p>
            <a:br>
              <a:rPr lang="en-US" sz="3600" dirty="0"/>
            </a:br>
            <a:r>
              <a:rPr lang="en-US" dirty="0"/>
              <a:t>PE Training Fall 2023</a:t>
            </a:r>
            <a:endParaRPr lang="en-US" sz="3600" dirty="0"/>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a:xfrm>
            <a:off x="4641669" y="4253720"/>
            <a:ext cx="6861354" cy="1388534"/>
          </a:xfrm>
        </p:spPr>
        <p:txBody>
          <a:bodyPr>
            <a:normAutofit/>
          </a:bodyPr>
          <a:lstStyle/>
          <a:p>
            <a:endParaRPr lang="en-US" dirty="0"/>
          </a:p>
        </p:txBody>
      </p:sp>
    </p:spTree>
    <p:extLst>
      <p:ext uri="{BB962C8B-B14F-4D97-AF65-F5344CB8AC3E}">
        <p14:creationId xmlns:p14="http://schemas.microsoft.com/office/powerpoint/2010/main" val="213486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CA69-2EB3-362F-C936-EAF4ABE6F1EC}"/>
              </a:ext>
            </a:extLst>
          </p:cNvPr>
          <p:cNvSpPr>
            <a:spLocks noGrp="1"/>
          </p:cNvSpPr>
          <p:nvPr>
            <p:ph type="title"/>
          </p:nvPr>
        </p:nvSpPr>
        <p:spPr/>
        <p:txBody>
          <a:bodyPr>
            <a:normAutofit fontScale="90000"/>
          </a:bodyPr>
          <a:lstStyle/>
          <a:p>
            <a:r>
              <a:rPr lang="en-US" dirty="0"/>
              <a:t>Movement Concepts and Performance Elementary Examples</a:t>
            </a:r>
          </a:p>
        </p:txBody>
      </p:sp>
      <p:graphicFrame>
        <p:nvGraphicFramePr>
          <p:cNvPr id="4" name="Table 4">
            <a:extLst>
              <a:ext uri="{FF2B5EF4-FFF2-40B4-BE49-F238E27FC236}">
                <a16:creationId xmlns:a16="http://schemas.microsoft.com/office/drawing/2014/main" id="{E59545AC-C75F-816F-D8B1-98CAA56A74A0}"/>
              </a:ext>
            </a:extLst>
          </p:cNvPr>
          <p:cNvGraphicFramePr>
            <a:graphicFrameLocks noGrp="1"/>
          </p:cNvGraphicFramePr>
          <p:nvPr>
            <p:ph idx="1"/>
            <p:extLst>
              <p:ext uri="{D42A27DB-BD31-4B8C-83A1-F6EECF244321}">
                <p14:modId xmlns:p14="http://schemas.microsoft.com/office/powerpoint/2010/main" val="1546634979"/>
              </p:ext>
            </p:extLst>
          </p:nvPr>
        </p:nvGraphicFramePr>
        <p:xfrm>
          <a:off x="1563688" y="1417638"/>
          <a:ext cx="10018712" cy="479552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3064870795"/>
                    </a:ext>
                  </a:extLst>
                </a:gridCol>
                <a:gridCol w="5009356">
                  <a:extLst>
                    <a:ext uri="{9D8B030D-6E8A-4147-A177-3AD203B41FA5}">
                      <a16:colId xmlns:a16="http://schemas.microsoft.com/office/drawing/2014/main" val="4074665415"/>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2381134126"/>
                  </a:ext>
                </a:extLst>
              </a:tr>
              <a:tr h="370840">
                <a:tc>
                  <a:txBody>
                    <a:bodyPr/>
                    <a:lstStyle/>
                    <a:p>
                      <a:r>
                        <a:rPr lang="en-US" sz="1400" dirty="0"/>
                        <a:t>Space</a:t>
                      </a:r>
                    </a:p>
                  </a:txBody>
                  <a:tcPr/>
                </a:tc>
                <a:tc>
                  <a:txBody>
                    <a:bodyPr/>
                    <a:lstStyle/>
                    <a:p>
                      <a:r>
                        <a:rPr lang="en-US" sz="1400" dirty="0"/>
                        <a:t>Spatial Awareness Activities, Movement Activities with Designated Beats or Rhythms, Combination Skills (Dribbling and Traveling), Small-Sided Practice Tasks, Gymnastics, Dance and Games.</a:t>
                      </a:r>
                    </a:p>
                  </a:txBody>
                  <a:tcPr/>
                </a:tc>
                <a:extLst>
                  <a:ext uri="{0D108BD9-81ED-4DB2-BD59-A6C34878D82A}">
                    <a16:rowId xmlns:a16="http://schemas.microsoft.com/office/drawing/2014/main" val="883142886"/>
                  </a:ext>
                </a:extLst>
              </a:tr>
              <a:tr h="370840">
                <a:tc>
                  <a:txBody>
                    <a:bodyPr/>
                    <a:lstStyle/>
                    <a:p>
                      <a:r>
                        <a:rPr lang="en-US" sz="1400" dirty="0"/>
                        <a:t>Pathways</a:t>
                      </a:r>
                    </a:p>
                  </a:txBody>
                  <a:tcPr/>
                </a:tc>
                <a:tc>
                  <a:txBody>
                    <a:bodyPr/>
                    <a:lstStyle/>
                    <a:p>
                      <a:r>
                        <a:rPr lang="en-US" sz="1400" dirty="0"/>
                        <a:t>Dance, Explorative Travel, Lead Up Activities, Small-Sided Practice Tasks, Gymnastics and Games.</a:t>
                      </a:r>
                    </a:p>
                  </a:txBody>
                  <a:tcPr/>
                </a:tc>
                <a:extLst>
                  <a:ext uri="{0D108BD9-81ED-4DB2-BD59-A6C34878D82A}">
                    <a16:rowId xmlns:a16="http://schemas.microsoft.com/office/drawing/2014/main" val="2528911794"/>
                  </a:ext>
                </a:extLst>
              </a:tr>
              <a:tr h="370840">
                <a:tc>
                  <a:txBody>
                    <a:bodyPr/>
                    <a:lstStyle/>
                    <a:p>
                      <a:r>
                        <a:rPr lang="en-US" sz="1400" dirty="0"/>
                        <a:t>Shapes</a:t>
                      </a:r>
                    </a:p>
                  </a:txBody>
                  <a:tcPr/>
                </a:tc>
                <a:tc>
                  <a:txBody>
                    <a:bodyPr/>
                    <a:lstStyle/>
                    <a:p>
                      <a:r>
                        <a:rPr lang="en-US" sz="1400" dirty="0"/>
                        <a:t>Dance, Explorative Travel, Lead Up Activities, Small-Sided Practice Tasks, Gymnastics and Games.</a:t>
                      </a:r>
                    </a:p>
                  </a:txBody>
                  <a:tcPr/>
                </a:tc>
                <a:extLst>
                  <a:ext uri="{0D108BD9-81ED-4DB2-BD59-A6C34878D82A}">
                    <a16:rowId xmlns:a16="http://schemas.microsoft.com/office/drawing/2014/main" val="1966369634"/>
                  </a:ext>
                </a:extLst>
              </a:tr>
              <a:tr h="370840">
                <a:tc>
                  <a:txBody>
                    <a:bodyPr/>
                    <a:lstStyle/>
                    <a:p>
                      <a:r>
                        <a:rPr lang="en-US" sz="1400" dirty="0"/>
                        <a:t>Levels</a:t>
                      </a:r>
                    </a:p>
                  </a:txBody>
                  <a:tcPr/>
                </a:tc>
                <a:tc>
                  <a:txBody>
                    <a:bodyPr/>
                    <a:lstStyle/>
                    <a:p>
                      <a:r>
                        <a:rPr lang="en-US" sz="1400" dirty="0"/>
                        <a:t>Dance, Explorative Travel, Lead Up Activities, Small-Sided Practice Tasks, Gymnastics and Games.</a:t>
                      </a:r>
                    </a:p>
                  </a:txBody>
                  <a:tcPr/>
                </a:tc>
                <a:extLst>
                  <a:ext uri="{0D108BD9-81ED-4DB2-BD59-A6C34878D82A}">
                    <a16:rowId xmlns:a16="http://schemas.microsoft.com/office/drawing/2014/main" val="892688789"/>
                  </a:ext>
                </a:extLst>
              </a:tr>
              <a:tr h="370840">
                <a:tc>
                  <a:txBody>
                    <a:bodyPr/>
                    <a:lstStyle/>
                    <a:p>
                      <a:r>
                        <a:rPr lang="en-US" sz="1400" dirty="0"/>
                        <a:t>Speed</a:t>
                      </a:r>
                    </a:p>
                  </a:txBody>
                  <a:tcPr/>
                </a:tc>
                <a:tc>
                  <a:txBody>
                    <a:bodyPr/>
                    <a:lstStyle/>
                    <a:p>
                      <a:r>
                        <a:rPr lang="en-US" sz="1400" dirty="0"/>
                        <a:t>Running Activities, Spatial Awareness Activities (including change of direction and change of speed)</a:t>
                      </a:r>
                    </a:p>
                  </a:txBody>
                  <a:tcPr/>
                </a:tc>
                <a:extLst>
                  <a:ext uri="{0D108BD9-81ED-4DB2-BD59-A6C34878D82A}">
                    <a16:rowId xmlns:a16="http://schemas.microsoft.com/office/drawing/2014/main" val="223010838"/>
                  </a:ext>
                </a:extLst>
              </a:tr>
              <a:tr h="370840">
                <a:tc>
                  <a:txBody>
                    <a:bodyPr/>
                    <a:lstStyle/>
                    <a:p>
                      <a:r>
                        <a:rPr lang="en-US" sz="1400" dirty="0"/>
                        <a:t>Direction</a:t>
                      </a:r>
                    </a:p>
                  </a:txBody>
                  <a:tcPr/>
                </a:tc>
                <a:tc>
                  <a:txBody>
                    <a:bodyPr/>
                    <a:lstStyle/>
                    <a:p>
                      <a:r>
                        <a:rPr lang="en-US" sz="1400" dirty="0"/>
                        <a:t>Spatial Awareness Activities (change of direction and change of speed).  Skill Development incorporating Manipulative Skills.</a:t>
                      </a:r>
                    </a:p>
                  </a:txBody>
                  <a:tcPr/>
                </a:tc>
                <a:extLst>
                  <a:ext uri="{0D108BD9-81ED-4DB2-BD59-A6C34878D82A}">
                    <a16:rowId xmlns:a16="http://schemas.microsoft.com/office/drawing/2014/main" val="1717167584"/>
                  </a:ext>
                </a:extLst>
              </a:tr>
              <a:tr h="370840">
                <a:tc>
                  <a:txBody>
                    <a:bodyPr/>
                    <a:lstStyle/>
                    <a:p>
                      <a:r>
                        <a:rPr lang="en-US" sz="1400" dirty="0"/>
                        <a:t>Force</a:t>
                      </a:r>
                    </a:p>
                  </a:txBody>
                  <a:tcPr/>
                </a:tc>
                <a:tc>
                  <a:txBody>
                    <a:bodyPr/>
                    <a:lstStyle/>
                    <a:p>
                      <a:r>
                        <a:rPr lang="en-US" sz="1400" dirty="0"/>
                        <a:t>Small-Sided Games, Dance, Gymnastics.</a:t>
                      </a:r>
                    </a:p>
                  </a:txBody>
                  <a:tcPr/>
                </a:tc>
                <a:extLst>
                  <a:ext uri="{0D108BD9-81ED-4DB2-BD59-A6C34878D82A}">
                    <a16:rowId xmlns:a16="http://schemas.microsoft.com/office/drawing/2014/main" val="549950822"/>
                  </a:ext>
                </a:extLst>
              </a:tr>
              <a:tr h="370840">
                <a:tc>
                  <a:txBody>
                    <a:bodyPr/>
                    <a:lstStyle/>
                    <a:p>
                      <a:r>
                        <a:rPr lang="en-US" sz="1400" dirty="0"/>
                        <a:t>Strategies and Tactics</a:t>
                      </a:r>
                    </a:p>
                  </a:txBody>
                  <a:tcPr/>
                </a:tc>
                <a:tc>
                  <a:txBody>
                    <a:bodyPr/>
                    <a:lstStyle/>
                    <a:p>
                      <a:r>
                        <a:rPr lang="en-US" sz="1400" dirty="0"/>
                        <a:t>Chasing and Fleeing Games and Activities, Net/Wall Activities, Lead Up Games (Sport Situations)</a:t>
                      </a:r>
                    </a:p>
                  </a:txBody>
                  <a:tcPr/>
                </a:tc>
                <a:extLst>
                  <a:ext uri="{0D108BD9-81ED-4DB2-BD59-A6C34878D82A}">
                    <a16:rowId xmlns:a16="http://schemas.microsoft.com/office/drawing/2014/main" val="2861796693"/>
                  </a:ext>
                </a:extLst>
              </a:tr>
            </a:tbl>
          </a:graphicData>
        </a:graphic>
      </p:graphicFrame>
    </p:spTree>
    <p:extLst>
      <p:ext uri="{BB962C8B-B14F-4D97-AF65-F5344CB8AC3E}">
        <p14:creationId xmlns:p14="http://schemas.microsoft.com/office/powerpoint/2010/main" val="3214057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7646-45F0-5C20-BCA7-648CEC81169E}"/>
              </a:ext>
            </a:extLst>
          </p:cNvPr>
          <p:cNvSpPr>
            <a:spLocks noGrp="1"/>
          </p:cNvSpPr>
          <p:nvPr>
            <p:ph type="title"/>
          </p:nvPr>
        </p:nvSpPr>
        <p:spPr/>
        <p:txBody>
          <a:bodyPr>
            <a:normAutofit fontScale="90000"/>
          </a:bodyPr>
          <a:lstStyle/>
          <a:p>
            <a:r>
              <a:rPr lang="en-US" dirty="0"/>
              <a:t>Movement Concepts and Performance Middle School Examples</a:t>
            </a:r>
          </a:p>
        </p:txBody>
      </p:sp>
      <p:graphicFrame>
        <p:nvGraphicFramePr>
          <p:cNvPr id="4" name="Table 4">
            <a:extLst>
              <a:ext uri="{FF2B5EF4-FFF2-40B4-BE49-F238E27FC236}">
                <a16:creationId xmlns:a16="http://schemas.microsoft.com/office/drawing/2014/main" id="{0B159E48-AD20-B9B0-6B30-A7AF49DA5FDB}"/>
              </a:ext>
            </a:extLst>
          </p:cNvPr>
          <p:cNvGraphicFramePr>
            <a:graphicFrameLocks noGrp="1"/>
          </p:cNvGraphicFramePr>
          <p:nvPr>
            <p:ph idx="1"/>
            <p:extLst>
              <p:ext uri="{D42A27DB-BD31-4B8C-83A1-F6EECF244321}">
                <p14:modId xmlns:p14="http://schemas.microsoft.com/office/powerpoint/2010/main" val="1874502311"/>
              </p:ext>
            </p:extLst>
          </p:nvPr>
        </p:nvGraphicFramePr>
        <p:xfrm>
          <a:off x="1563688" y="1417638"/>
          <a:ext cx="10018712" cy="3965482"/>
        </p:xfrm>
        <a:graphic>
          <a:graphicData uri="http://schemas.openxmlformats.org/drawingml/2006/table">
            <a:tbl>
              <a:tblPr firstRow="1" bandRow="1">
                <a:tableStyleId>{5C22544A-7EE6-4342-B048-85BDC9FD1C3A}</a:tableStyleId>
              </a:tblPr>
              <a:tblGrid>
                <a:gridCol w="3114844">
                  <a:extLst>
                    <a:ext uri="{9D8B030D-6E8A-4147-A177-3AD203B41FA5}">
                      <a16:colId xmlns:a16="http://schemas.microsoft.com/office/drawing/2014/main" val="2887599811"/>
                    </a:ext>
                  </a:extLst>
                </a:gridCol>
                <a:gridCol w="6903868">
                  <a:extLst>
                    <a:ext uri="{9D8B030D-6E8A-4147-A177-3AD203B41FA5}">
                      <a16:colId xmlns:a16="http://schemas.microsoft.com/office/drawing/2014/main" val="3543591278"/>
                    </a:ext>
                  </a:extLst>
                </a:gridCol>
              </a:tblGrid>
              <a:tr h="563745">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2676567188"/>
                  </a:ext>
                </a:extLst>
              </a:tr>
              <a:tr h="1390057">
                <a:tc>
                  <a:txBody>
                    <a:bodyPr/>
                    <a:lstStyle/>
                    <a:p>
                      <a:r>
                        <a:rPr lang="en-US" sz="1400" dirty="0"/>
                        <a:t>Tactics and Principles</a:t>
                      </a:r>
                    </a:p>
                  </a:txBody>
                  <a:tcPr/>
                </a:tc>
                <a:tc>
                  <a:txBody>
                    <a:bodyPr/>
                    <a:lstStyle/>
                    <a:p>
                      <a:r>
                        <a:rPr lang="en-US" sz="1400" dirty="0"/>
                        <a:t>Invasion Games, Net/Wall Games, Target Games, Fielding and Striking Games, Lead Up Games, Sport Skill Development</a:t>
                      </a:r>
                    </a:p>
                  </a:txBody>
                  <a:tcPr/>
                </a:tc>
                <a:extLst>
                  <a:ext uri="{0D108BD9-81ED-4DB2-BD59-A6C34878D82A}">
                    <a16:rowId xmlns:a16="http://schemas.microsoft.com/office/drawing/2014/main" val="2408656700"/>
                  </a:ext>
                </a:extLst>
              </a:tr>
              <a:tr h="563745">
                <a:tc>
                  <a:txBody>
                    <a:bodyPr/>
                    <a:lstStyle/>
                    <a:p>
                      <a:r>
                        <a:rPr lang="en-US" sz="1400" dirty="0"/>
                        <a:t>Principles and Critical Elements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Individual Performance Activities: </a:t>
                      </a:r>
                      <a:r>
                        <a:rPr lang="en-US" sz="1400" dirty="0"/>
                        <a:t>gymnastics, figure skating, track and field, multi-sport events, in-line skating, wrestling, self-defense and skateboarding, and net/wall and target games)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 </a:t>
                      </a:r>
                      <a:r>
                        <a:rPr lang="en-US" sz="1400" b="1" u="sng" dirty="0"/>
                        <a:t>Dance and rhythms </a:t>
                      </a:r>
                      <a:r>
                        <a:rPr lang="en-US" sz="1400" dirty="0"/>
                        <a:t>(Individual, partner, or group dance forms including but not limited to creative movement and dance, ballet, modern, ethnic/folk, hip hop, Latin, line, ballroom, social and square)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 </a:t>
                      </a:r>
                      <a:r>
                        <a:rPr lang="en-US" sz="1400" b="1" u="sng" dirty="0"/>
                        <a:t>Fitness activities </a:t>
                      </a:r>
                      <a:r>
                        <a:rPr lang="en-US" sz="1400" dirty="0"/>
                        <a:t>(yoga, Pilates, resistance training, spinning, running, fitness walking, fitness swimming, kickboxing, cardio-kick, Zumba and exergaming).</a:t>
                      </a:r>
                    </a:p>
                    <a:p>
                      <a:endParaRPr lang="en-US" sz="1400" dirty="0"/>
                    </a:p>
                  </a:txBody>
                  <a:tcPr/>
                </a:tc>
                <a:extLst>
                  <a:ext uri="{0D108BD9-81ED-4DB2-BD59-A6C34878D82A}">
                    <a16:rowId xmlns:a16="http://schemas.microsoft.com/office/drawing/2014/main" val="2018952525"/>
                  </a:ext>
                </a:extLst>
              </a:tr>
            </a:tbl>
          </a:graphicData>
        </a:graphic>
      </p:graphicFrame>
    </p:spTree>
    <p:extLst>
      <p:ext uri="{BB962C8B-B14F-4D97-AF65-F5344CB8AC3E}">
        <p14:creationId xmlns:p14="http://schemas.microsoft.com/office/powerpoint/2010/main" val="1787228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4F9D-3CDA-D5CF-09D2-6FC945FF159B}"/>
              </a:ext>
            </a:extLst>
          </p:cNvPr>
          <p:cNvSpPr>
            <a:spLocks noGrp="1"/>
          </p:cNvSpPr>
          <p:nvPr>
            <p:ph type="title"/>
          </p:nvPr>
        </p:nvSpPr>
        <p:spPr/>
        <p:txBody>
          <a:bodyPr>
            <a:normAutofit fontScale="90000"/>
          </a:bodyPr>
          <a:lstStyle/>
          <a:p>
            <a:r>
              <a:rPr lang="en-US" dirty="0"/>
              <a:t>Movement Concepts and Performance High School Examples</a:t>
            </a:r>
          </a:p>
        </p:txBody>
      </p:sp>
      <p:graphicFrame>
        <p:nvGraphicFramePr>
          <p:cNvPr id="4" name="Table 4">
            <a:extLst>
              <a:ext uri="{FF2B5EF4-FFF2-40B4-BE49-F238E27FC236}">
                <a16:creationId xmlns:a16="http://schemas.microsoft.com/office/drawing/2014/main" id="{B5D9DE86-7D5B-2228-A684-63681AB90768}"/>
              </a:ext>
            </a:extLst>
          </p:cNvPr>
          <p:cNvGraphicFramePr>
            <a:graphicFrameLocks noGrp="1"/>
          </p:cNvGraphicFramePr>
          <p:nvPr>
            <p:ph idx="1"/>
            <p:extLst>
              <p:ext uri="{D42A27DB-BD31-4B8C-83A1-F6EECF244321}">
                <p14:modId xmlns:p14="http://schemas.microsoft.com/office/powerpoint/2010/main" val="3673864502"/>
              </p:ext>
            </p:extLst>
          </p:nvPr>
        </p:nvGraphicFramePr>
        <p:xfrm>
          <a:off x="1563688" y="1417638"/>
          <a:ext cx="10018712" cy="3967480"/>
        </p:xfrm>
        <a:graphic>
          <a:graphicData uri="http://schemas.openxmlformats.org/drawingml/2006/table">
            <a:tbl>
              <a:tblPr firstRow="1" bandRow="1">
                <a:tableStyleId>{5C22544A-7EE6-4342-B048-85BDC9FD1C3A}</a:tableStyleId>
              </a:tblPr>
              <a:tblGrid>
                <a:gridCol w="3336786">
                  <a:extLst>
                    <a:ext uri="{9D8B030D-6E8A-4147-A177-3AD203B41FA5}">
                      <a16:colId xmlns:a16="http://schemas.microsoft.com/office/drawing/2014/main" val="4153241120"/>
                    </a:ext>
                  </a:extLst>
                </a:gridCol>
                <a:gridCol w="6681926">
                  <a:extLst>
                    <a:ext uri="{9D8B030D-6E8A-4147-A177-3AD203B41FA5}">
                      <a16:colId xmlns:a16="http://schemas.microsoft.com/office/drawing/2014/main" val="1308137248"/>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2733549292"/>
                  </a:ext>
                </a:extLst>
              </a:tr>
              <a:tr h="370840">
                <a:tc>
                  <a:txBody>
                    <a:bodyPr/>
                    <a:lstStyle/>
                    <a:p>
                      <a:r>
                        <a:rPr lang="en-US" sz="1400" dirty="0"/>
                        <a:t>Strategies and Tactics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Lifetime Activities </a:t>
                      </a:r>
                      <a:r>
                        <a:rPr lang="en-US" sz="1400" dirty="0"/>
                        <a:t>(Outdoor Pursuits recreational boating (e.g., kayaking, canoeing, sailing, rowing), hiking, backpacking, fishing, orienteering/geocaching, ice skating, skateboarding, snow skiing, snowboarding, snowshoeing, bouldering/traversing/climbing, mountain biking, adventure activities and ropes courses), (Individual Performance Activities gymnastics, figure skating, track and field, multi-sport events, in-line skating, wrestling, self-defense and skateboarding, and net/wall and target games)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Dance and rhythms </a:t>
                      </a:r>
                      <a:r>
                        <a:rPr lang="en-US" sz="1400" dirty="0"/>
                        <a:t>(Individual, partner, or group dance forms including but not limited to creative movement and dance, ballet, modern, ethnic/folk, hip hop, Latin, line, ballroom, social and square)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Fitness activities </a:t>
                      </a:r>
                      <a:r>
                        <a:rPr lang="en-US" sz="1400" dirty="0"/>
                        <a:t>(yoga, Pilates, resistance training, spinning, running, fitness walking, fitness swimming, kickboxing, cardio-kick, Zumba and exergaming).</a:t>
                      </a:r>
                    </a:p>
                    <a:p>
                      <a:endParaRPr lang="en-US" sz="1400" dirty="0"/>
                    </a:p>
                  </a:txBody>
                  <a:tcPr/>
                </a:tc>
                <a:extLst>
                  <a:ext uri="{0D108BD9-81ED-4DB2-BD59-A6C34878D82A}">
                    <a16:rowId xmlns:a16="http://schemas.microsoft.com/office/drawing/2014/main" val="4190505219"/>
                  </a:ext>
                </a:extLst>
              </a:tr>
              <a:tr h="370840">
                <a:tc>
                  <a:txBody>
                    <a:bodyPr/>
                    <a:lstStyle/>
                    <a:p>
                      <a:r>
                        <a:rPr lang="en-US" sz="1400" dirty="0"/>
                        <a:t>Principles and Critical Elements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Individual Performance Activities</a:t>
                      </a:r>
                      <a:r>
                        <a:rPr lang="en-US" sz="1400" dirty="0"/>
                        <a:t>: Gymnastics, figure skating, track and field, multi-sport events, in-line skating, wrestling, self-defense, weightlifting, and skateboarding.</a:t>
                      </a:r>
                    </a:p>
                    <a:p>
                      <a:endParaRPr lang="en-US" sz="1400" dirty="0"/>
                    </a:p>
                  </a:txBody>
                  <a:tcPr/>
                </a:tc>
                <a:extLst>
                  <a:ext uri="{0D108BD9-81ED-4DB2-BD59-A6C34878D82A}">
                    <a16:rowId xmlns:a16="http://schemas.microsoft.com/office/drawing/2014/main" val="779688067"/>
                  </a:ext>
                </a:extLst>
              </a:tr>
            </a:tbl>
          </a:graphicData>
        </a:graphic>
      </p:graphicFrame>
    </p:spTree>
    <p:extLst>
      <p:ext uri="{BB962C8B-B14F-4D97-AF65-F5344CB8AC3E}">
        <p14:creationId xmlns:p14="http://schemas.microsoft.com/office/powerpoint/2010/main" val="2320013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6C201-B4A6-232C-F2B2-92D31B3C9D63}"/>
              </a:ext>
            </a:extLst>
          </p:cNvPr>
          <p:cNvSpPr>
            <a:spLocks noGrp="1"/>
          </p:cNvSpPr>
          <p:nvPr>
            <p:ph type="title"/>
          </p:nvPr>
        </p:nvSpPr>
        <p:spPr/>
        <p:txBody>
          <a:bodyPr/>
          <a:lstStyle/>
          <a:p>
            <a:r>
              <a:rPr lang="en-US" dirty="0"/>
              <a:t>Level of Fitness</a:t>
            </a:r>
          </a:p>
        </p:txBody>
      </p:sp>
      <p:sp>
        <p:nvSpPr>
          <p:cNvPr id="3" name="Content Placeholder 2">
            <a:extLst>
              <a:ext uri="{FF2B5EF4-FFF2-40B4-BE49-F238E27FC236}">
                <a16:creationId xmlns:a16="http://schemas.microsoft.com/office/drawing/2014/main" id="{CD26A12D-16E7-01AF-91AE-8A597231AE15}"/>
              </a:ext>
            </a:extLst>
          </p:cNvPr>
          <p:cNvSpPr>
            <a:spLocks noGrp="1"/>
          </p:cNvSpPr>
          <p:nvPr>
            <p:ph idx="1"/>
          </p:nvPr>
        </p:nvSpPr>
        <p:spPr/>
        <p:txBody>
          <a:bodyPr/>
          <a:lstStyle/>
          <a:p>
            <a:r>
              <a:rPr lang="en-US" b="1" u="sng" dirty="0"/>
              <a:t>Level of Fitness:  </a:t>
            </a:r>
            <a:r>
              <a:rPr lang="en-US" dirty="0"/>
              <a:t>Development of students’ knowledge, skills, and willingness to accept responsibility for personal fitness, leading to an active, healthy lifestyle.  Students develop higher levels of basic fitness and physical competence as needed for many work situations and active leisure participation.</a:t>
            </a:r>
          </a:p>
        </p:txBody>
      </p:sp>
    </p:spTree>
    <p:extLst>
      <p:ext uri="{BB962C8B-B14F-4D97-AF65-F5344CB8AC3E}">
        <p14:creationId xmlns:p14="http://schemas.microsoft.com/office/powerpoint/2010/main" val="3685633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3C2D-DD56-1613-54E2-8333F077359F}"/>
              </a:ext>
            </a:extLst>
          </p:cNvPr>
          <p:cNvSpPr>
            <a:spLocks noGrp="1"/>
          </p:cNvSpPr>
          <p:nvPr>
            <p:ph type="title"/>
          </p:nvPr>
        </p:nvSpPr>
        <p:spPr/>
        <p:txBody>
          <a:bodyPr/>
          <a:lstStyle/>
          <a:p>
            <a:r>
              <a:rPr lang="en-US" dirty="0"/>
              <a:t>Level of Fitness</a:t>
            </a:r>
          </a:p>
        </p:txBody>
      </p:sp>
      <p:graphicFrame>
        <p:nvGraphicFramePr>
          <p:cNvPr id="4" name="Table 4">
            <a:extLst>
              <a:ext uri="{FF2B5EF4-FFF2-40B4-BE49-F238E27FC236}">
                <a16:creationId xmlns:a16="http://schemas.microsoft.com/office/drawing/2014/main" id="{88672832-7709-0A82-FE9C-A2D8E054C1E3}"/>
              </a:ext>
            </a:extLst>
          </p:cNvPr>
          <p:cNvGraphicFramePr>
            <a:graphicFrameLocks noGrp="1"/>
          </p:cNvGraphicFramePr>
          <p:nvPr>
            <p:ph idx="1"/>
            <p:extLst>
              <p:ext uri="{D42A27DB-BD31-4B8C-83A1-F6EECF244321}">
                <p14:modId xmlns:p14="http://schemas.microsoft.com/office/powerpoint/2010/main" val="496651267"/>
              </p:ext>
            </p:extLst>
          </p:nvPr>
        </p:nvGraphicFramePr>
        <p:xfrm>
          <a:off x="2302328" y="1147314"/>
          <a:ext cx="9280072" cy="5394960"/>
        </p:xfrm>
        <a:graphic>
          <a:graphicData uri="http://schemas.openxmlformats.org/drawingml/2006/table">
            <a:tbl>
              <a:tblPr firstRow="1" bandRow="1">
                <a:tableStyleId>{5C22544A-7EE6-4342-B048-85BDC9FD1C3A}</a:tableStyleId>
              </a:tblPr>
              <a:tblGrid>
                <a:gridCol w="2320018">
                  <a:extLst>
                    <a:ext uri="{9D8B030D-6E8A-4147-A177-3AD203B41FA5}">
                      <a16:colId xmlns:a16="http://schemas.microsoft.com/office/drawing/2014/main" val="598480273"/>
                    </a:ext>
                  </a:extLst>
                </a:gridCol>
                <a:gridCol w="2320018">
                  <a:extLst>
                    <a:ext uri="{9D8B030D-6E8A-4147-A177-3AD203B41FA5}">
                      <a16:colId xmlns:a16="http://schemas.microsoft.com/office/drawing/2014/main" val="4073250184"/>
                    </a:ext>
                  </a:extLst>
                </a:gridCol>
                <a:gridCol w="2320018">
                  <a:extLst>
                    <a:ext uri="{9D8B030D-6E8A-4147-A177-3AD203B41FA5}">
                      <a16:colId xmlns:a16="http://schemas.microsoft.com/office/drawing/2014/main" val="3185884253"/>
                    </a:ext>
                  </a:extLst>
                </a:gridCol>
                <a:gridCol w="2320018">
                  <a:extLst>
                    <a:ext uri="{9D8B030D-6E8A-4147-A177-3AD203B41FA5}">
                      <a16:colId xmlns:a16="http://schemas.microsoft.com/office/drawing/2014/main" val="825953502"/>
                    </a:ext>
                  </a:extLst>
                </a:gridCol>
              </a:tblGrid>
              <a:tr h="347233">
                <a:tc>
                  <a:txBody>
                    <a:bodyPr/>
                    <a:lstStyle/>
                    <a:p>
                      <a:r>
                        <a:rPr lang="en-US" dirty="0"/>
                        <a:t>K-3</a:t>
                      </a:r>
                    </a:p>
                  </a:txBody>
                  <a:tcPr/>
                </a:tc>
                <a:tc>
                  <a:txBody>
                    <a:bodyPr/>
                    <a:lstStyle/>
                    <a:p>
                      <a:r>
                        <a:rPr lang="en-US" dirty="0"/>
                        <a:t>4-6</a:t>
                      </a:r>
                    </a:p>
                  </a:txBody>
                  <a:tcPr/>
                </a:tc>
                <a:tc>
                  <a:txBody>
                    <a:bodyPr/>
                    <a:lstStyle/>
                    <a:p>
                      <a:r>
                        <a:rPr lang="en-US" dirty="0"/>
                        <a:t>7-9</a:t>
                      </a:r>
                    </a:p>
                  </a:txBody>
                  <a:tcPr/>
                </a:tc>
                <a:tc>
                  <a:txBody>
                    <a:bodyPr/>
                    <a:lstStyle/>
                    <a:p>
                      <a:r>
                        <a:rPr lang="en-US" dirty="0"/>
                        <a:t>10-12</a:t>
                      </a:r>
                    </a:p>
                  </a:txBody>
                  <a:tcPr/>
                </a:tc>
                <a:extLst>
                  <a:ext uri="{0D108BD9-81ED-4DB2-BD59-A6C34878D82A}">
                    <a16:rowId xmlns:a16="http://schemas.microsoft.com/office/drawing/2014/main" val="3572056448"/>
                  </a:ext>
                </a:extLst>
              </a:tr>
              <a:tr h="47744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Physical Activity Knowledge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Engages in Physical Activity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Fitness Knowledge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Nutrition</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Engages in Physical Activity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Fitness Knowledge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Nutrition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Assessment of Program Planning</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Physical Activity Knowledge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Engages in Physical Activity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Fitness Knowledge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Nutrition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Assessment and Program Planning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Healthy Habits in Relation to Fitness</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Physical Activity Knowledge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Engages in Physical Activity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Fitness Knowledge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Nutrition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Assessment and Program Planning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Healthy Habits in Relation to Fitness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Accessing Information</a:t>
                      </a:r>
                    </a:p>
                    <a:p>
                      <a:endParaRPr lang="en-US" dirty="0"/>
                    </a:p>
                  </a:txBody>
                  <a:tcPr/>
                </a:tc>
                <a:extLst>
                  <a:ext uri="{0D108BD9-81ED-4DB2-BD59-A6C34878D82A}">
                    <a16:rowId xmlns:a16="http://schemas.microsoft.com/office/drawing/2014/main" val="3933954302"/>
                  </a:ext>
                </a:extLst>
              </a:tr>
            </a:tbl>
          </a:graphicData>
        </a:graphic>
      </p:graphicFrame>
    </p:spTree>
    <p:extLst>
      <p:ext uri="{BB962C8B-B14F-4D97-AF65-F5344CB8AC3E}">
        <p14:creationId xmlns:p14="http://schemas.microsoft.com/office/powerpoint/2010/main" val="2154437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CA69-2EB3-362F-C936-EAF4ABE6F1EC}"/>
              </a:ext>
            </a:extLst>
          </p:cNvPr>
          <p:cNvSpPr>
            <a:spLocks noGrp="1"/>
          </p:cNvSpPr>
          <p:nvPr>
            <p:ph type="title"/>
          </p:nvPr>
        </p:nvSpPr>
        <p:spPr/>
        <p:txBody>
          <a:bodyPr/>
          <a:lstStyle/>
          <a:p>
            <a:r>
              <a:rPr lang="en-US" dirty="0"/>
              <a:t>Level of Fitness Elementary Examples</a:t>
            </a:r>
          </a:p>
        </p:txBody>
      </p:sp>
      <p:graphicFrame>
        <p:nvGraphicFramePr>
          <p:cNvPr id="4" name="Table 4">
            <a:extLst>
              <a:ext uri="{FF2B5EF4-FFF2-40B4-BE49-F238E27FC236}">
                <a16:creationId xmlns:a16="http://schemas.microsoft.com/office/drawing/2014/main" id="{DCA95DD3-EB05-4C4C-1B52-4EAE8BC6466C}"/>
              </a:ext>
            </a:extLst>
          </p:cNvPr>
          <p:cNvGraphicFramePr>
            <a:graphicFrameLocks noGrp="1"/>
          </p:cNvGraphicFramePr>
          <p:nvPr>
            <p:ph idx="1"/>
            <p:extLst>
              <p:ext uri="{D42A27DB-BD31-4B8C-83A1-F6EECF244321}">
                <p14:modId xmlns:p14="http://schemas.microsoft.com/office/powerpoint/2010/main" val="1276171623"/>
              </p:ext>
            </p:extLst>
          </p:nvPr>
        </p:nvGraphicFramePr>
        <p:xfrm>
          <a:off x="1563688" y="1417638"/>
          <a:ext cx="10018712" cy="266700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457533050"/>
                    </a:ext>
                  </a:extLst>
                </a:gridCol>
                <a:gridCol w="5009356">
                  <a:extLst>
                    <a:ext uri="{9D8B030D-6E8A-4147-A177-3AD203B41FA5}">
                      <a16:colId xmlns:a16="http://schemas.microsoft.com/office/drawing/2014/main" val="3485307158"/>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1433570197"/>
                  </a:ext>
                </a:extLst>
              </a:tr>
              <a:tr h="370840">
                <a:tc>
                  <a:txBody>
                    <a:bodyPr/>
                    <a:lstStyle/>
                    <a:p>
                      <a:r>
                        <a:rPr lang="en-US" dirty="0"/>
                        <a:t>Physical Activity Knowledge</a:t>
                      </a:r>
                    </a:p>
                  </a:txBody>
                  <a:tcPr/>
                </a:tc>
                <a:tc>
                  <a:txBody>
                    <a:bodyPr/>
                    <a:lstStyle/>
                    <a:p>
                      <a:r>
                        <a:rPr lang="en-US" dirty="0"/>
                        <a:t>Physical Activity Journalling, Class Discussion, Self-Reflection, Fitness Assessment</a:t>
                      </a:r>
                    </a:p>
                  </a:txBody>
                  <a:tcPr/>
                </a:tc>
                <a:extLst>
                  <a:ext uri="{0D108BD9-81ED-4DB2-BD59-A6C34878D82A}">
                    <a16:rowId xmlns:a16="http://schemas.microsoft.com/office/drawing/2014/main" val="3877077411"/>
                  </a:ext>
                </a:extLst>
              </a:tr>
              <a:tr h="370840">
                <a:tc>
                  <a:txBody>
                    <a:bodyPr/>
                    <a:lstStyle/>
                    <a:p>
                      <a:r>
                        <a:rPr lang="en-US" dirty="0"/>
                        <a:t>Engages in Physical Activity</a:t>
                      </a:r>
                    </a:p>
                  </a:txBody>
                  <a:tcPr/>
                </a:tc>
                <a:tc>
                  <a:txBody>
                    <a:bodyPr/>
                    <a:lstStyle/>
                    <a:p>
                      <a:r>
                        <a:rPr lang="en-US" dirty="0"/>
                        <a:t>Class Participation and Fitness Assessment</a:t>
                      </a:r>
                    </a:p>
                  </a:txBody>
                  <a:tcPr/>
                </a:tc>
                <a:extLst>
                  <a:ext uri="{0D108BD9-81ED-4DB2-BD59-A6C34878D82A}">
                    <a16:rowId xmlns:a16="http://schemas.microsoft.com/office/drawing/2014/main" val="1129257188"/>
                  </a:ext>
                </a:extLst>
              </a:tr>
              <a:tr h="370840">
                <a:tc>
                  <a:txBody>
                    <a:bodyPr/>
                    <a:lstStyle/>
                    <a:p>
                      <a:r>
                        <a:rPr lang="en-US" dirty="0"/>
                        <a:t>Fitness Knowledge</a:t>
                      </a:r>
                    </a:p>
                  </a:txBody>
                  <a:tcPr/>
                </a:tc>
                <a:tc>
                  <a:txBody>
                    <a:bodyPr/>
                    <a:lstStyle/>
                    <a:p>
                      <a:r>
                        <a:rPr lang="en-US" dirty="0"/>
                        <a:t>Question and Answer, Class Participation, Warm-Up/Cool-Down, Fitness Assessment, Fitness Planning.</a:t>
                      </a:r>
                    </a:p>
                  </a:txBody>
                  <a:tcPr/>
                </a:tc>
                <a:extLst>
                  <a:ext uri="{0D108BD9-81ED-4DB2-BD59-A6C34878D82A}">
                    <a16:rowId xmlns:a16="http://schemas.microsoft.com/office/drawing/2014/main" val="4202273546"/>
                  </a:ext>
                </a:extLst>
              </a:tr>
              <a:tr h="370840">
                <a:tc>
                  <a:txBody>
                    <a:bodyPr/>
                    <a:lstStyle/>
                    <a:p>
                      <a:r>
                        <a:rPr lang="en-US" dirty="0"/>
                        <a:t>Nutrition</a:t>
                      </a:r>
                    </a:p>
                  </a:txBody>
                  <a:tcPr/>
                </a:tc>
                <a:tc>
                  <a:txBody>
                    <a:bodyPr/>
                    <a:lstStyle/>
                    <a:p>
                      <a:r>
                        <a:rPr lang="en-US" dirty="0"/>
                        <a:t>Class Discussion, Question and Answer</a:t>
                      </a:r>
                    </a:p>
                  </a:txBody>
                  <a:tcPr/>
                </a:tc>
                <a:extLst>
                  <a:ext uri="{0D108BD9-81ED-4DB2-BD59-A6C34878D82A}">
                    <a16:rowId xmlns:a16="http://schemas.microsoft.com/office/drawing/2014/main" val="3510006978"/>
                  </a:ext>
                </a:extLst>
              </a:tr>
            </a:tbl>
          </a:graphicData>
        </a:graphic>
      </p:graphicFrame>
    </p:spTree>
    <p:extLst>
      <p:ext uri="{BB962C8B-B14F-4D97-AF65-F5344CB8AC3E}">
        <p14:creationId xmlns:p14="http://schemas.microsoft.com/office/powerpoint/2010/main" val="393383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7646-45F0-5C20-BCA7-648CEC81169E}"/>
              </a:ext>
            </a:extLst>
          </p:cNvPr>
          <p:cNvSpPr>
            <a:spLocks noGrp="1"/>
          </p:cNvSpPr>
          <p:nvPr>
            <p:ph type="title"/>
          </p:nvPr>
        </p:nvSpPr>
        <p:spPr/>
        <p:txBody>
          <a:bodyPr>
            <a:normAutofit fontScale="90000"/>
          </a:bodyPr>
          <a:lstStyle/>
          <a:p>
            <a:r>
              <a:rPr lang="en-US" dirty="0"/>
              <a:t>Level of Fitness Middle School Examples</a:t>
            </a:r>
          </a:p>
        </p:txBody>
      </p:sp>
      <p:graphicFrame>
        <p:nvGraphicFramePr>
          <p:cNvPr id="4" name="Table 4">
            <a:extLst>
              <a:ext uri="{FF2B5EF4-FFF2-40B4-BE49-F238E27FC236}">
                <a16:creationId xmlns:a16="http://schemas.microsoft.com/office/drawing/2014/main" id="{00189589-0DEB-E590-8C94-6072DD4948E4}"/>
              </a:ext>
            </a:extLst>
          </p:cNvPr>
          <p:cNvGraphicFramePr>
            <a:graphicFrameLocks noGrp="1"/>
          </p:cNvGraphicFramePr>
          <p:nvPr>
            <p:ph idx="1"/>
            <p:extLst>
              <p:ext uri="{D42A27DB-BD31-4B8C-83A1-F6EECF244321}">
                <p14:modId xmlns:p14="http://schemas.microsoft.com/office/powerpoint/2010/main" val="1919722784"/>
              </p:ext>
            </p:extLst>
          </p:nvPr>
        </p:nvGraphicFramePr>
        <p:xfrm>
          <a:off x="1563688" y="1417638"/>
          <a:ext cx="10018712" cy="5311905"/>
        </p:xfrm>
        <a:graphic>
          <a:graphicData uri="http://schemas.openxmlformats.org/drawingml/2006/table">
            <a:tbl>
              <a:tblPr firstRow="1" bandRow="1">
                <a:tableStyleId>{5C22544A-7EE6-4342-B048-85BDC9FD1C3A}</a:tableStyleId>
              </a:tblPr>
              <a:tblGrid>
                <a:gridCol w="3017190">
                  <a:extLst>
                    <a:ext uri="{9D8B030D-6E8A-4147-A177-3AD203B41FA5}">
                      <a16:colId xmlns:a16="http://schemas.microsoft.com/office/drawing/2014/main" val="1310775783"/>
                    </a:ext>
                  </a:extLst>
                </a:gridCol>
                <a:gridCol w="7001522">
                  <a:extLst>
                    <a:ext uri="{9D8B030D-6E8A-4147-A177-3AD203B41FA5}">
                      <a16:colId xmlns:a16="http://schemas.microsoft.com/office/drawing/2014/main" val="3220226618"/>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577201557"/>
                  </a:ext>
                </a:extLst>
              </a:tr>
              <a:tr h="297774">
                <a:tc>
                  <a:txBody>
                    <a:bodyPr/>
                    <a:lstStyle/>
                    <a:p>
                      <a:pPr marL="0" marR="0" lvl="0" indent="0" algn="l" rtl="0">
                        <a:spcBef>
                          <a:spcPts val="0"/>
                        </a:spcBef>
                        <a:spcAft>
                          <a:spcPts val="0"/>
                        </a:spcAft>
                        <a:buNone/>
                      </a:pPr>
                      <a:r>
                        <a:rPr lang="en" sz="1100"/>
                        <a:t>Physical Activity Knowledge</a:t>
                      </a:r>
                      <a:endParaRPr sz="1100"/>
                    </a:p>
                  </a:txBody>
                  <a:tcPr marL="68600" marR="68600" marT="34300" marB="34300"/>
                </a:tc>
                <a:tc>
                  <a:txBody>
                    <a:bodyPr/>
                    <a:lstStyle/>
                    <a:p>
                      <a:pPr marL="0" marR="0" lvl="0" indent="0" algn="l" rtl="0">
                        <a:lnSpc>
                          <a:spcPct val="100000"/>
                        </a:lnSpc>
                        <a:spcBef>
                          <a:spcPts val="0"/>
                        </a:spcBef>
                        <a:spcAft>
                          <a:spcPts val="0"/>
                        </a:spcAft>
                        <a:buClr>
                          <a:schemeClr val="dk1"/>
                        </a:buClr>
                        <a:buSzPts val="1100"/>
                        <a:buFont typeface="Corbel"/>
                        <a:buNone/>
                      </a:pPr>
                      <a:r>
                        <a:rPr lang="en" sz="1100"/>
                        <a:t>Physical Activity Journalling, Class Discussion, Self-Reflection, Fitness Assessment</a:t>
                      </a:r>
                      <a:endParaRPr sz="1100"/>
                    </a:p>
                  </a:txBody>
                  <a:tcPr marL="68600" marR="68600" marT="34300" marB="34300"/>
                </a:tc>
                <a:extLst>
                  <a:ext uri="{0D108BD9-81ED-4DB2-BD59-A6C34878D82A}">
                    <a16:rowId xmlns:a16="http://schemas.microsoft.com/office/drawing/2014/main" val="1017443546"/>
                  </a:ext>
                </a:extLst>
              </a:tr>
              <a:tr h="370840">
                <a:tc>
                  <a:txBody>
                    <a:bodyPr/>
                    <a:lstStyle/>
                    <a:p>
                      <a:pPr marL="0" marR="0" lvl="0" indent="0" algn="l" rtl="0">
                        <a:spcBef>
                          <a:spcPts val="0"/>
                        </a:spcBef>
                        <a:spcAft>
                          <a:spcPts val="0"/>
                        </a:spcAft>
                        <a:buNone/>
                      </a:pPr>
                      <a:r>
                        <a:rPr lang="en" sz="1100"/>
                        <a:t>Engages in Physical Activity</a:t>
                      </a:r>
                      <a:endParaRPr sz="1100"/>
                    </a:p>
                  </a:txBody>
                  <a:tcPr marL="68600" marR="68600" marT="34300" marB="34300"/>
                </a:tc>
                <a:tc>
                  <a:txBody>
                    <a:bodyPr/>
                    <a:lstStyle/>
                    <a:p>
                      <a:pPr marL="0" marR="0" lvl="0" indent="0" algn="l" rtl="0">
                        <a:spcBef>
                          <a:spcPts val="0"/>
                        </a:spcBef>
                        <a:spcAft>
                          <a:spcPts val="0"/>
                        </a:spcAft>
                        <a:buNone/>
                      </a:pPr>
                      <a:r>
                        <a:rPr lang="en" sz="1100" b="1" u="sng" dirty="0"/>
                        <a:t>Aerobic Activities </a:t>
                      </a:r>
                      <a:r>
                        <a:rPr lang="en" sz="1100" dirty="0"/>
                        <a:t>(walking, jogging, biking, skating, dancing)</a:t>
                      </a:r>
                      <a:endParaRPr sz="1100" dirty="0"/>
                    </a:p>
                    <a:p>
                      <a:pPr marL="0" marR="0" lvl="0" indent="0" algn="l" rtl="0">
                        <a:spcBef>
                          <a:spcPts val="0"/>
                        </a:spcBef>
                        <a:spcAft>
                          <a:spcPts val="0"/>
                        </a:spcAft>
                        <a:buNone/>
                      </a:pPr>
                      <a:r>
                        <a:rPr lang="en" sz="1100" b="1" u="sng" dirty="0"/>
                        <a:t>Strength and Endurance </a:t>
                      </a:r>
                      <a:r>
                        <a:rPr lang="en" sz="1100" dirty="0"/>
                        <a:t>fitness activities (Pilates, resistance training, body weight training, and light free-weight training),</a:t>
                      </a:r>
                      <a:endParaRPr sz="1100" dirty="0"/>
                    </a:p>
                    <a:p>
                      <a:pPr marL="0" marR="0" lvl="0" indent="0" algn="l" rtl="0">
                        <a:spcBef>
                          <a:spcPts val="0"/>
                        </a:spcBef>
                        <a:spcAft>
                          <a:spcPts val="0"/>
                        </a:spcAft>
                        <a:buNone/>
                      </a:pPr>
                      <a:r>
                        <a:rPr lang="en" sz="1100" b="1" u="sng" dirty="0"/>
                        <a:t>Cross-Training </a:t>
                      </a:r>
                      <a:r>
                        <a:rPr lang="en" sz="1100" dirty="0"/>
                        <a:t>(Aerobic, strength and endurance, and flexibility)</a:t>
                      </a:r>
                      <a:endParaRPr sz="1100" dirty="0"/>
                    </a:p>
                    <a:p>
                      <a:pPr marL="0" marR="0" lvl="0" indent="0" algn="l" rtl="0">
                        <a:spcBef>
                          <a:spcPts val="0"/>
                        </a:spcBef>
                        <a:spcAft>
                          <a:spcPts val="0"/>
                        </a:spcAft>
                        <a:buNone/>
                      </a:pPr>
                      <a:r>
                        <a:rPr lang="en" sz="1100" b="1" u="sng" dirty="0"/>
                        <a:t>Lifetime Recreational Team Sports: </a:t>
                      </a:r>
                      <a:r>
                        <a:rPr lang="en" sz="1100" dirty="0"/>
                        <a:t>(swimming, golf, tennis / pickleball,bowling)</a:t>
                      </a:r>
                      <a:endParaRPr sz="1100" dirty="0"/>
                    </a:p>
                    <a:p>
                      <a:pPr marL="0" marR="0" lvl="0" indent="0" algn="l" rtl="0">
                        <a:spcBef>
                          <a:spcPts val="0"/>
                        </a:spcBef>
                        <a:spcAft>
                          <a:spcPts val="0"/>
                        </a:spcAft>
                        <a:buNone/>
                      </a:pPr>
                      <a:r>
                        <a:rPr lang="en" sz="1100" b="1" u="sng" dirty="0"/>
                        <a:t>Outdoor Pursuits: </a:t>
                      </a:r>
                      <a:r>
                        <a:rPr lang="en" sz="1100" dirty="0"/>
                        <a:t>(hiking, rock climbing, cross country skiing, orienteering) </a:t>
                      </a:r>
                      <a:endParaRPr sz="1100" dirty="0"/>
                    </a:p>
                    <a:p>
                      <a:pPr marL="0" marR="0" lvl="0" indent="0" algn="l" rtl="0">
                        <a:spcBef>
                          <a:spcPts val="0"/>
                        </a:spcBef>
                        <a:spcAft>
                          <a:spcPts val="0"/>
                        </a:spcAft>
                        <a:buNone/>
                      </a:pPr>
                      <a:r>
                        <a:rPr lang="en" sz="1100" b="1" u="sng" dirty="0"/>
                        <a:t>Dance Activities: </a:t>
                      </a:r>
                      <a:r>
                        <a:rPr lang="en" sz="1100" dirty="0"/>
                        <a:t>(Hip-Hop, Zumba, line dance, dance fitness)</a:t>
                      </a:r>
                    </a:p>
                    <a:p>
                      <a:pPr marL="0" marR="0" lvl="0" indent="0" algn="l" rtl="0">
                        <a:spcBef>
                          <a:spcPts val="0"/>
                        </a:spcBef>
                        <a:spcAft>
                          <a:spcPts val="0"/>
                        </a:spcAft>
                        <a:buNone/>
                      </a:pPr>
                      <a:endParaRPr sz="1100" dirty="0"/>
                    </a:p>
                  </a:txBody>
                  <a:tcPr marL="68600" marR="68600" marT="34300" marB="34300"/>
                </a:tc>
                <a:extLst>
                  <a:ext uri="{0D108BD9-81ED-4DB2-BD59-A6C34878D82A}">
                    <a16:rowId xmlns:a16="http://schemas.microsoft.com/office/drawing/2014/main" val="3626756880"/>
                  </a:ext>
                </a:extLst>
              </a:tr>
              <a:tr h="606315">
                <a:tc>
                  <a:txBody>
                    <a:bodyPr/>
                    <a:lstStyle/>
                    <a:p>
                      <a:pPr marL="0" marR="0" lvl="0" indent="0" algn="l" rtl="0">
                        <a:spcBef>
                          <a:spcPts val="0"/>
                        </a:spcBef>
                        <a:spcAft>
                          <a:spcPts val="0"/>
                        </a:spcAft>
                        <a:buNone/>
                      </a:pPr>
                      <a:r>
                        <a:rPr lang="en" sz="1100" dirty="0"/>
                        <a:t>Fitness Knowledge</a:t>
                      </a:r>
                      <a:endParaRPr sz="1100" dirty="0"/>
                    </a:p>
                  </a:txBody>
                  <a:tcPr marL="68600" marR="68600" marT="34300" marB="34300"/>
                </a:tc>
                <a:tc>
                  <a:txBody>
                    <a:bodyPr/>
                    <a:lstStyle/>
                    <a:p>
                      <a:pPr marL="0" marR="0" lvl="0" indent="0" algn="l" rtl="0">
                        <a:spcBef>
                          <a:spcPts val="0"/>
                        </a:spcBef>
                        <a:spcAft>
                          <a:spcPts val="0"/>
                        </a:spcAft>
                        <a:buNone/>
                      </a:pPr>
                      <a:r>
                        <a:rPr lang="en" sz="1100" b="1" u="sng" dirty="0"/>
                        <a:t>Health Related Skills- (</a:t>
                      </a:r>
                      <a:r>
                        <a:rPr lang="en" sz="1100" dirty="0"/>
                        <a:t>flexibility, cardiorespiratory endurance / strength, muscular endurance / strength,  and body composition.)</a:t>
                      </a:r>
                      <a:endParaRPr sz="1100" dirty="0"/>
                    </a:p>
                    <a:p>
                      <a:pPr marL="0" marR="0" lvl="0" indent="0" algn="l" rtl="0">
                        <a:spcBef>
                          <a:spcPts val="0"/>
                        </a:spcBef>
                        <a:spcAft>
                          <a:spcPts val="0"/>
                        </a:spcAft>
                        <a:buNone/>
                      </a:pPr>
                      <a:r>
                        <a:rPr lang="en" sz="1100" b="1" u="sng" dirty="0"/>
                        <a:t>Skill Related Fitness </a:t>
                      </a:r>
                      <a:r>
                        <a:rPr lang="en" sz="1100" dirty="0"/>
                        <a:t>(agility, alance, coordination, speed, power, reaction time, flexibility)</a:t>
                      </a:r>
                      <a:endParaRPr sz="1100" dirty="0"/>
                    </a:p>
                    <a:p>
                      <a:pPr marL="0" marR="0" lvl="0" indent="0" algn="l" rtl="0">
                        <a:spcBef>
                          <a:spcPts val="0"/>
                        </a:spcBef>
                        <a:spcAft>
                          <a:spcPts val="0"/>
                        </a:spcAft>
                        <a:buNone/>
                      </a:pPr>
                      <a:r>
                        <a:rPr lang="en" sz="1100" b="1" u="sng" dirty="0"/>
                        <a:t>Fitness Assessment </a:t>
                      </a:r>
                      <a:r>
                        <a:rPr lang="en" sz="1100" dirty="0"/>
                        <a:t>(</a:t>
                      </a:r>
                      <a:r>
                        <a:rPr lang="en" sz="1100" b="1" u="sng" dirty="0"/>
                        <a:t> (</a:t>
                      </a:r>
                      <a:r>
                        <a:rPr lang="en" sz="1100" dirty="0"/>
                        <a:t>Cardio- Mile Run, Muscular Strength- Grip Test, Muscular Endurance- Push Up, Flexibility- Sit and Reach, Body Comp.- Bioelectrical Impedance Analysis)</a:t>
                      </a:r>
                      <a:endParaRPr sz="1100" dirty="0"/>
                    </a:p>
                    <a:p>
                      <a:pPr marL="0" marR="0" lvl="0" indent="0" algn="l" rtl="0">
                        <a:spcBef>
                          <a:spcPts val="0"/>
                        </a:spcBef>
                        <a:spcAft>
                          <a:spcPts val="0"/>
                        </a:spcAft>
                        <a:buNone/>
                      </a:pPr>
                      <a:r>
                        <a:rPr lang="en" sz="1100" b="1" u="sng" dirty="0"/>
                        <a:t>Class Discussion </a:t>
                      </a:r>
                      <a:r>
                        <a:rPr lang="en" sz="1100" dirty="0"/>
                        <a:t> Different types of exercise routines, including strength training, aerobic exercise, and flexibility training, and their benefits; Strategies and knowledge about preventing common fitness-related injuries; How physical activity can reduce stress and improve mental well-being.</a:t>
                      </a:r>
                      <a:endParaRPr sz="1100" dirty="0"/>
                    </a:p>
                    <a:p>
                      <a:pPr marL="0" marR="0" lvl="0" indent="0" algn="l" rtl="0">
                        <a:spcBef>
                          <a:spcPts val="0"/>
                        </a:spcBef>
                        <a:spcAft>
                          <a:spcPts val="0"/>
                        </a:spcAft>
                        <a:buNone/>
                      </a:pPr>
                      <a:r>
                        <a:rPr lang="en" sz="1100" b="1" u="sng" dirty="0"/>
                        <a:t>Question &amp; Answer</a:t>
                      </a:r>
                      <a:r>
                        <a:rPr lang="en" sz="1100" dirty="0"/>
                        <a:t> (Q:How can I improve my agility for basketball? A: Agility ladder drills, plyometric exercise, cone drills”; Q: What's the recommended frequency for strength training workouts? A: For most people, 2-3 days per week with rest days in between.</a:t>
                      </a:r>
                      <a:endParaRPr sz="1100" dirty="0"/>
                    </a:p>
                    <a:p>
                      <a:pPr marL="0" marR="0" lvl="0" indent="0" algn="l" rtl="0">
                        <a:spcBef>
                          <a:spcPts val="0"/>
                        </a:spcBef>
                        <a:spcAft>
                          <a:spcPts val="0"/>
                        </a:spcAft>
                        <a:buNone/>
                      </a:pPr>
                      <a:r>
                        <a:rPr lang="en" sz="1100" b="1" u="sng" dirty="0"/>
                        <a:t>Health Journaling </a:t>
                      </a:r>
                      <a:r>
                        <a:rPr lang="en" sz="1100" dirty="0"/>
                        <a:t>(nutrition tracking, workout logs, mood and energy, physical progress)</a:t>
                      </a:r>
                    </a:p>
                    <a:p>
                      <a:pPr marL="0" marR="0" lvl="0" indent="0" algn="l" rtl="0">
                        <a:spcBef>
                          <a:spcPts val="0"/>
                        </a:spcBef>
                        <a:spcAft>
                          <a:spcPts val="0"/>
                        </a:spcAft>
                        <a:buNone/>
                      </a:pPr>
                      <a:endParaRPr sz="1100" dirty="0"/>
                    </a:p>
                  </a:txBody>
                  <a:tcPr marL="68600" marR="68600" marT="34300" marB="34300"/>
                </a:tc>
                <a:extLst>
                  <a:ext uri="{0D108BD9-81ED-4DB2-BD59-A6C34878D82A}">
                    <a16:rowId xmlns:a16="http://schemas.microsoft.com/office/drawing/2014/main" val="2528421159"/>
                  </a:ext>
                </a:extLst>
              </a:tr>
              <a:tr h="288807">
                <a:tc>
                  <a:txBody>
                    <a:bodyPr/>
                    <a:lstStyle/>
                    <a:p>
                      <a:pPr marL="0" marR="0" lvl="0" indent="0" algn="l" rtl="0">
                        <a:spcBef>
                          <a:spcPts val="0"/>
                        </a:spcBef>
                        <a:spcAft>
                          <a:spcPts val="0"/>
                        </a:spcAft>
                        <a:buNone/>
                      </a:pPr>
                      <a:r>
                        <a:rPr lang="en" sz="1100"/>
                        <a:t>Nutrition</a:t>
                      </a:r>
                      <a:endParaRPr sz="1100"/>
                    </a:p>
                  </a:txBody>
                  <a:tcPr marL="68600" marR="68600" marT="34300" marB="34300"/>
                </a:tc>
                <a:tc>
                  <a:txBody>
                    <a:bodyPr/>
                    <a:lstStyle/>
                    <a:p>
                      <a:pPr marL="0" marR="0" lvl="0" indent="0" algn="l" rtl="0">
                        <a:lnSpc>
                          <a:spcPct val="100000"/>
                        </a:lnSpc>
                        <a:spcBef>
                          <a:spcPts val="0"/>
                        </a:spcBef>
                        <a:spcAft>
                          <a:spcPts val="0"/>
                        </a:spcAft>
                        <a:buClr>
                          <a:schemeClr val="dk1"/>
                        </a:buClr>
                        <a:buSzPts val="1100"/>
                        <a:buFont typeface="Corbel"/>
                        <a:buNone/>
                      </a:pPr>
                      <a:r>
                        <a:rPr lang="en" sz="1100"/>
                        <a:t>Class Discussion, Question and Answer</a:t>
                      </a:r>
                      <a:endParaRPr sz="1100"/>
                    </a:p>
                  </a:txBody>
                  <a:tcPr marL="68600" marR="68600" marT="34300" marB="34300"/>
                </a:tc>
                <a:extLst>
                  <a:ext uri="{0D108BD9-81ED-4DB2-BD59-A6C34878D82A}">
                    <a16:rowId xmlns:a16="http://schemas.microsoft.com/office/drawing/2014/main" val="3180935823"/>
                  </a:ext>
                </a:extLst>
              </a:tr>
              <a:tr h="292964">
                <a:tc>
                  <a:txBody>
                    <a:bodyPr/>
                    <a:lstStyle/>
                    <a:p>
                      <a:pPr marL="0" marR="0" lvl="0" indent="0" algn="l" rtl="0">
                        <a:spcBef>
                          <a:spcPts val="0"/>
                        </a:spcBef>
                        <a:spcAft>
                          <a:spcPts val="0"/>
                        </a:spcAft>
                        <a:buNone/>
                      </a:pPr>
                      <a:r>
                        <a:rPr lang="en" sz="1100"/>
                        <a:t>Assessment &amp; Program Planning</a:t>
                      </a:r>
                      <a:endParaRPr sz="1100"/>
                    </a:p>
                  </a:txBody>
                  <a:tcPr marL="68600" marR="68600" marT="34300" marB="34300"/>
                </a:tc>
                <a:tc>
                  <a:txBody>
                    <a:bodyPr/>
                    <a:lstStyle/>
                    <a:p>
                      <a:pPr marL="0" marR="0" lvl="0" indent="0" algn="l" rtl="0">
                        <a:spcBef>
                          <a:spcPts val="0"/>
                        </a:spcBef>
                        <a:spcAft>
                          <a:spcPts val="0"/>
                        </a:spcAft>
                        <a:buNone/>
                      </a:pPr>
                      <a:r>
                        <a:rPr lang="en" sz="1100"/>
                        <a:t>Fitness Assessment, Activity Log, Fitness Plan</a:t>
                      </a:r>
                      <a:endParaRPr sz="1100"/>
                    </a:p>
                  </a:txBody>
                  <a:tcPr marL="68600" marR="68600" marT="34300" marB="34300"/>
                </a:tc>
                <a:extLst>
                  <a:ext uri="{0D108BD9-81ED-4DB2-BD59-A6C34878D82A}">
                    <a16:rowId xmlns:a16="http://schemas.microsoft.com/office/drawing/2014/main" val="2105374572"/>
                  </a:ext>
                </a:extLst>
              </a:tr>
              <a:tr h="370840">
                <a:tc>
                  <a:txBody>
                    <a:bodyPr/>
                    <a:lstStyle/>
                    <a:p>
                      <a:pPr marL="0" marR="0" lvl="0" indent="0" algn="l" rtl="0">
                        <a:spcBef>
                          <a:spcPts val="0"/>
                        </a:spcBef>
                        <a:spcAft>
                          <a:spcPts val="0"/>
                        </a:spcAft>
                        <a:buNone/>
                      </a:pPr>
                      <a:r>
                        <a:rPr lang="en" sz="1100"/>
                        <a:t>Healthy Habits in Relation to Fitness</a:t>
                      </a:r>
                      <a:endParaRPr sz="1100"/>
                    </a:p>
                  </a:txBody>
                  <a:tcPr marL="68600" marR="68600" marT="34300" marB="34300"/>
                </a:tc>
                <a:tc>
                  <a:txBody>
                    <a:bodyPr/>
                    <a:lstStyle/>
                    <a:p>
                      <a:pPr marL="0" marR="0" lvl="0" indent="0" algn="l" rtl="0">
                        <a:spcBef>
                          <a:spcPts val="0"/>
                        </a:spcBef>
                        <a:spcAft>
                          <a:spcPts val="0"/>
                        </a:spcAft>
                        <a:buNone/>
                      </a:pPr>
                      <a:r>
                        <a:rPr lang="en" sz="1100" dirty="0"/>
                        <a:t>Stress Management Exercises</a:t>
                      </a:r>
                      <a:endParaRPr sz="1100" dirty="0"/>
                    </a:p>
                    <a:p>
                      <a:pPr marL="0" marR="0" lvl="0" indent="0" algn="l" rtl="0">
                        <a:spcBef>
                          <a:spcPts val="0"/>
                        </a:spcBef>
                        <a:spcAft>
                          <a:spcPts val="0"/>
                        </a:spcAft>
                        <a:buNone/>
                      </a:pPr>
                      <a:r>
                        <a:rPr lang="en" sz="1100" dirty="0"/>
                        <a:t>Nutrition Planning</a:t>
                      </a:r>
                      <a:endParaRPr sz="1100" dirty="0"/>
                    </a:p>
                  </a:txBody>
                  <a:tcPr marL="68600" marR="68600" marT="34300" marB="34300"/>
                </a:tc>
                <a:extLst>
                  <a:ext uri="{0D108BD9-81ED-4DB2-BD59-A6C34878D82A}">
                    <a16:rowId xmlns:a16="http://schemas.microsoft.com/office/drawing/2014/main" val="427755495"/>
                  </a:ext>
                </a:extLst>
              </a:tr>
            </a:tbl>
          </a:graphicData>
        </a:graphic>
      </p:graphicFrame>
    </p:spTree>
    <p:extLst>
      <p:ext uri="{BB962C8B-B14F-4D97-AF65-F5344CB8AC3E}">
        <p14:creationId xmlns:p14="http://schemas.microsoft.com/office/powerpoint/2010/main" val="274718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4F9D-3CDA-D5CF-09D2-6FC945FF159B}"/>
              </a:ext>
            </a:extLst>
          </p:cNvPr>
          <p:cNvSpPr>
            <a:spLocks noGrp="1"/>
          </p:cNvSpPr>
          <p:nvPr>
            <p:ph type="title"/>
          </p:nvPr>
        </p:nvSpPr>
        <p:spPr/>
        <p:txBody>
          <a:bodyPr>
            <a:normAutofit/>
          </a:bodyPr>
          <a:lstStyle/>
          <a:p>
            <a:r>
              <a:rPr lang="en-US" dirty="0"/>
              <a:t>Level of Fitness High School Examples</a:t>
            </a:r>
          </a:p>
        </p:txBody>
      </p:sp>
      <p:graphicFrame>
        <p:nvGraphicFramePr>
          <p:cNvPr id="4" name="Table 4">
            <a:extLst>
              <a:ext uri="{FF2B5EF4-FFF2-40B4-BE49-F238E27FC236}">
                <a16:creationId xmlns:a16="http://schemas.microsoft.com/office/drawing/2014/main" id="{CD901441-14E5-372F-0183-4A593B787041}"/>
              </a:ext>
            </a:extLst>
          </p:cNvPr>
          <p:cNvGraphicFramePr>
            <a:graphicFrameLocks noGrp="1"/>
          </p:cNvGraphicFramePr>
          <p:nvPr>
            <p:ph idx="1"/>
            <p:extLst>
              <p:ext uri="{D42A27DB-BD31-4B8C-83A1-F6EECF244321}">
                <p14:modId xmlns:p14="http://schemas.microsoft.com/office/powerpoint/2010/main" val="322456806"/>
              </p:ext>
            </p:extLst>
          </p:nvPr>
        </p:nvGraphicFramePr>
        <p:xfrm>
          <a:off x="1563688" y="1417638"/>
          <a:ext cx="10018712" cy="5039082"/>
        </p:xfrm>
        <a:graphic>
          <a:graphicData uri="http://schemas.openxmlformats.org/drawingml/2006/table">
            <a:tbl>
              <a:tblPr firstRow="1" bandRow="1">
                <a:tableStyleId>{5C22544A-7EE6-4342-B048-85BDC9FD1C3A}</a:tableStyleId>
              </a:tblPr>
              <a:tblGrid>
                <a:gridCol w="3132599">
                  <a:extLst>
                    <a:ext uri="{9D8B030D-6E8A-4147-A177-3AD203B41FA5}">
                      <a16:colId xmlns:a16="http://schemas.microsoft.com/office/drawing/2014/main" val="4294155817"/>
                    </a:ext>
                  </a:extLst>
                </a:gridCol>
                <a:gridCol w="6886113">
                  <a:extLst>
                    <a:ext uri="{9D8B030D-6E8A-4147-A177-3AD203B41FA5}">
                      <a16:colId xmlns:a16="http://schemas.microsoft.com/office/drawing/2014/main" val="2973443712"/>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554767989"/>
                  </a:ext>
                </a:extLst>
              </a:tr>
              <a:tr h="370840">
                <a:tc>
                  <a:txBody>
                    <a:bodyPr/>
                    <a:lstStyle/>
                    <a:p>
                      <a:pPr marL="0" marR="0" lvl="0" indent="0" algn="l" rtl="0">
                        <a:spcBef>
                          <a:spcPts val="0"/>
                        </a:spcBef>
                        <a:spcAft>
                          <a:spcPts val="0"/>
                        </a:spcAft>
                        <a:buNone/>
                      </a:pPr>
                      <a:r>
                        <a:rPr lang="en" sz="1200"/>
                        <a:t>Physical Activity Knowledge</a:t>
                      </a:r>
                      <a:endParaRPr sz="1200"/>
                    </a:p>
                  </a:txBody>
                  <a:tcPr marL="68600" marR="68600" marT="34300" marB="34300"/>
                </a:tc>
                <a:tc>
                  <a:txBody>
                    <a:bodyPr/>
                    <a:lstStyle/>
                    <a:p>
                      <a:pPr marL="0" marR="0" lvl="0" indent="0" algn="l" rtl="0">
                        <a:lnSpc>
                          <a:spcPct val="100000"/>
                        </a:lnSpc>
                        <a:spcBef>
                          <a:spcPts val="0"/>
                        </a:spcBef>
                        <a:spcAft>
                          <a:spcPts val="0"/>
                        </a:spcAft>
                        <a:buClr>
                          <a:schemeClr val="dk1"/>
                        </a:buClr>
                        <a:buSzPts val="1100"/>
                        <a:buFont typeface="Corbel"/>
                        <a:buNone/>
                      </a:pPr>
                      <a:r>
                        <a:rPr lang="en" sz="1200"/>
                        <a:t>Physical Activity Journalling, Class Discussion, Self-Reflection, Fitness Assessment</a:t>
                      </a:r>
                      <a:endParaRPr sz="1200"/>
                    </a:p>
                  </a:txBody>
                  <a:tcPr marL="68600" marR="68600" marT="34300" marB="34300"/>
                </a:tc>
                <a:extLst>
                  <a:ext uri="{0D108BD9-81ED-4DB2-BD59-A6C34878D82A}">
                    <a16:rowId xmlns:a16="http://schemas.microsoft.com/office/drawing/2014/main" val="2112944357"/>
                  </a:ext>
                </a:extLst>
              </a:tr>
              <a:tr h="370840">
                <a:tc>
                  <a:txBody>
                    <a:bodyPr/>
                    <a:lstStyle/>
                    <a:p>
                      <a:pPr marL="0" marR="0" lvl="0" indent="0" algn="l" rtl="0">
                        <a:spcBef>
                          <a:spcPts val="0"/>
                        </a:spcBef>
                        <a:spcAft>
                          <a:spcPts val="0"/>
                        </a:spcAft>
                        <a:buNone/>
                      </a:pPr>
                      <a:r>
                        <a:rPr lang="en" sz="1200"/>
                        <a:t>Engages in Physical Activity</a:t>
                      </a:r>
                      <a:endParaRPr sz="1200"/>
                    </a:p>
                  </a:txBody>
                  <a:tcPr marL="68600" marR="68600" marT="34300" marB="34300"/>
                </a:tc>
                <a:tc>
                  <a:txBody>
                    <a:bodyPr/>
                    <a:lstStyle/>
                    <a:p>
                      <a:pPr marL="0" marR="0" lvl="0" indent="0" algn="l" rtl="0">
                        <a:spcBef>
                          <a:spcPts val="0"/>
                        </a:spcBef>
                        <a:spcAft>
                          <a:spcPts val="0"/>
                        </a:spcAft>
                        <a:buNone/>
                      </a:pPr>
                      <a:r>
                        <a:rPr lang="en" sz="1200" b="1" u="sng"/>
                        <a:t>Aerobic Activities </a:t>
                      </a:r>
                      <a:r>
                        <a:rPr lang="en" sz="1200"/>
                        <a:t>(walking, jogging, biking, skating, dancing)</a:t>
                      </a:r>
                      <a:endParaRPr sz="1200"/>
                    </a:p>
                    <a:p>
                      <a:pPr marL="0" marR="0" lvl="0" indent="0" algn="l" rtl="0">
                        <a:spcBef>
                          <a:spcPts val="0"/>
                        </a:spcBef>
                        <a:spcAft>
                          <a:spcPts val="0"/>
                        </a:spcAft>
                        <a:buNone/>
                      </a:pPr>
                      <a:r>
                        <a:rPr lang="en" sz="1200" b="1" u="sng"/>
                        <a:t>Strength and Endurance </a:t>
                      </a:r>
                      <a:r>
                        <a:rPr lang="en" sz="1200"/>
                        <a:t>fitness activities (Pilates, resistance training, body weight training, and light free-weight training),</a:t>
                      </a:r>
                      <a:endParaRPr sz="1200"/>
                    </a:p>
                    <a:p>
                      <a:pPr marL="0" marR="0" lvl="0" indent="0" algn="l" rtl="0">
                        <a:spcBef>
                          <a:spcPts val="0"/>
                        </a:spcBef>
                        <a:spcAft>
                          <a:spcPts val="0"/>
                        </a:spcAft>
                        <a:buNone/>
                      </a:pPr>
                      <a:r>
                        <a:rPr lang="en" sz="1200" b="1" u="sng"/>
                        <a:t>Cross-Training </a:t>
                      </a:r>
                      <a:r>
                        <a:rPr lang="en" sz="1200"/>
                        <a:t>(Aerobic, strength and endurance, and flexibility)</a:t>
                      </a:r>
                      <a:endParaRPr sz="1200"/>
                    </a:p>
                    <a:p>
                      <a:pPr marL="0" lvl="0" indent="0" algn="l" rtl="0">
                        <a:spcBef>
                          <a:spcPts val="0"/>
                        </a:spcBef>
                        <a:spcAft>
                          <a:spcPts val="0"/>
                        </a:spcAft>
                        <a:buClr>
                          <a:schemeClr val="dk1"/>
                        </a:buClr>
                        <a:buFont typeface="Arial"/>
                        <a:buNone/>
                      </a:pPr>
                      <a:r>
                        <a:rPr lang="en" sz="1200" b="1" u="sng"/>
                        <a:t>Lifetime Recreational Team Sports: </a:t>
                      </a:r>
                      <a:r>
                        <a:rPr lang="en" sz="1200"/>
                        <a:t>(swimming, golf, tennis / pickleball,bowling)</a:t>
                      </a:r>
                      <a:endParaRPr sz="1200"/>
                    </a:p>
                    <a:p>
                      <a:pPr marL="0" lvl="0" indent="0" algn="l" rtl="0">
                        <a:spcBef>
                          <a:spcPts val="0"/>
                        </a:spcBef>
                        <a:spcAft>
                          <a:spcPts val="0"/>
                        </a:spcAft>
                        <a:buClr>
                          <a:schemeClr val="dk1"/>
                        </a:buClr>
                        <a:buFont typeface="Arial"/>
                        <a:buNone/>
                      </a:pPr>
                      <a:r>
                        <a:rPr lang="en" sz="1200" b="1" u="sng"/>
                        <a:t>Outdoor Pursuits: </a:t>
                      </a:r>
                      <a:r>
                        <a:rPr lang="en" sz="1200"/>
                        <a:t>(hiking, rock climbing, cross country skiing, orienteering) </a:t>
                      </a:r>
                      <a:endParaRPr sz="1200"/>
                    </a:p>
                    <a:p>
                      <a:pPr marL="0" lvl="0" indent="0" algn="l" rtl="0">
                        <a:spcBef>
                          <a:spcPts val="0"/>
                        </a:spcBef>
                        <a:spcAft>
                          <a:spcPts val="0"/>
                        </a:spcAft>
                        <a:buClr>
                          <a:schemeClr val="dk1"/>
                        </a:buClr>
                        <a:buFont typeface="Arial"/>
                        <a:buNone/>
                      </a:pPr>
                      <a:r>
                        <a:rPr lang="en" sz="1200" b="1" u="sng"/>
                        <a:t>Dance Activities: </a:t>
                      </a:r>
                      <a:r>
                        <a:rPr lang="en" sz="1200"/>
                        <a:t>(Hip-Hop, Zumba, line dance, dance fitness, swing dance)</a:t>
                      </a:r>
                      <a:endParaRPr sz="1200" b="1" u="sng"/>
                    </a:p>
                  </a:txBody>
                  <a:tcPr marL="68600" marR="68600" marT="34300" marB="34300"/>
                </a:tc>
                <a:extLst>
                  <a:ext uri="{0D108BD9-81ED-4DB2-BD59-A6C34878D82A}">
                    <a16:rowId xmlns:a16="http://schemas.microsoft.com/office/drawing/2014/main" val="2335644007"/>
                  </a:ext>
                </a:extLst>
              </a:tr>
              <a:tr h="370840">
                <a:tc>
                  <a:txBody>
                    <a:bodyPr/>
                    <a:lstStyle/>
                    <a:p>
                      <a:pPr marL="0" marR="0" lvl="0" indent="0" algn="l" rtl="0">
                        <a:spcBef>
                          <a:spcPts val="0"/>
                        </a:spcBef>
                        <a:spcAft>
                          <a:spcPts val="0"/>
                        </a:spcAft>
                        <a:buNone/>
                      </a:pPr>
                      <a:r>
                        <a:rPr lang="en" sz="1200"/>
                        <a:t>Fitness Knowledge</a:t>
                      </a:r>
                      <a:endParaRPr sz="1200"/>
                    </a:p>
                  </a:txBody>
                  <a:tcPr marL="68600" marR="68600" marT="34300" marB="34300"/>
                </a:tc>
                <a:tc>
                  <a:txBody>
                    <a:bodyPr/>
                    <a:lstStyle/>
                    <a:p>
                      <a:pPr marL="0" marR="0" lvl="0" indent="0" algn="l" rtl="0">
                        <a:spcBef>
                          <a:spcPts val="0"/>
                        </a:spcBef>
                        <a:spcAft>
                          <a:spcPts val="0"/>
                        </a:spcAft>
                        <a:buNone/>
                      </a:pPr>
                      <a:r>
                        <a:rPr lang="en" sz="1200" b="1" u="sng"/>
                        <a:t>Aerobic Activities </a:t>
                      </a:r>
                      <a:r>
                        <a:rPr lang="en" sz="1200"/>
                        <a:t>(walking, jogging, biking, skating, dancing)</a:t>
                      </a:r>
                      <a:endParaRPr sz="1200"/>
                    </a:p>
                    <a:p>
                      <a:pPr marL="0" marR="0" lvl="0" indent="0" algn="l" rtl="0">
                        <a:spcBef>
                          <a:spcPts val="0"/>
                        </a:spcBef>
                        <a:spcAft>
                          <a:spcPts val="0"/>
                        </a:spcAft>
                        <a:buNone/>
                      </a:pPr>
                      <a:r>
                        <a:rPr lang="en" sz="1200" b="1" u="sng"/>
                        <a:t>Strength and Endurance </a:t>
                      </a:r>
                      <a:r>
                        <a:rPr lang="en" sz="1200"/>
                        <a:t>fitness activities (Pilates, resistance training, body weight training, and light free-weight training),</a:t>
                      </a:r>
                      <a:endParaRPr sz="1200"/>
                    </a:p>
                    <a:p>
                      <a:pPr marL="0" marR="0" lvl="0" indent="0" algn="l" rtl="0">
                        <a:spcBef>
                          <a:spcPts val="0"/>
                        </a:spcBef>
                        <a:spcAft>
                          <a:spcPts val="0"/>
                        </a:spcAft>
                        <a:buNone/>
                      </a:pPr>
                      <a:r>
                        <a:rPr lang="en" sz="1200" b="1" u="sng"/>
                        <a:t>Fitness Plan </a:t>
                      </a:r>
                      <a:r>
                        <a:rPr lang="en" sz="1200"/>
                        <a:t>(Nutrition and Diet Planning, Exercise and Fitness Programming, Health Monitoring and Stress Managements, Evaluation)</a:t>
                      </a:r>
                      <a:endParaRPr sz="1200"/>
                    </a:p>
                    <a:p>
                      <a:pPr marL="0" marR="0" lvl="0" indent="0" algn="l" rtl="0">
                        <a:spcBef>
                          <a:spcPts val="0"/>
                        </a:spcBef>
                        <a:spcAft>
                          <a:spcPts val="0"/>
                        </a:spcAft>
                        <a:buNone/>
                      </a:pPr>
                      <a:r>
                        <a:rPr lang="en" sz="1200" b="1" u="sng"/>
                        <a:t>Fitness Assessment (</a:t>
                      </a:r>
                      <a:r>
                        <a:rPr lang="en" sz="1200"/>
                        <a:t>Cardio- Mile Run, Muscular Strength- Grip Test, Muscular Endurance- Push Up, Flexibility- Sit and Reach, Body Comp.- Bioelectrical Impedance Analysis)</a:t>
                      </a:r>
                      <a:endParaRPr sz="1200"/>
                    </a:p>
                  </a:txBody>
                  <a:tcPr marL="68600" marR="68600" marT="34300" marB="34300"/>
                </a:tc>
                <a:extLst>
                  <a:ext uri="{0D108BD9-81ED-4DB2-BD59-A6C34878D82A}">
                    <a16:rowId xmlns:a16="http://schemas.microsoft.com/office/drawing/2014/main" val="1982759760"/>
                  </a:ext>
                </a:extLst>
              </a:tr>
              <a:tr h="370840">
                <a:tc>
                  <a:txBody>
                    <a:bodyPr/>
                    <a:lstStyle/>
                    <a:p>
                      <a:pPr marL="0" marR="0" lvl="0" indent="0" algn="l" rtl="0">
                        <a:spcBef>
                          <a:spcPts val="0"/>
                        </a:spcBef>
                        <a:spcAft>
                          <a:spcPts val="0"/>
                        </a:spcAft>
                        <a:buNone/>
                      </a:pPr>
                      <a:r>
                        <a:rPr lang="en" sz="1200"/>
                        <a:t>Nutrition</a:t>
                      </a:r>
                      <a:endParaRPr sz="1200"/>
                    </a:p>
                  </a:txBody>
                  <a:tcPr marL="68600" marR="68600" marT="34300" marB="34300"/>
                </a:tc>
                <a:tc>
                  <a:txBody>
                    <a:bodyPr/>
                    <a:lstStyle/>
                    <a:p>
                      <a:pPr marL="0" marR="0" lvl="0" indent="0" algn="l" rtl="0">
                        <a:lnSpc>
                          <a:spcPct val="100000"/>
                        </a:lnSpc>
                        <a:spcBef>
                          <a:spcPts val="0"/>
                        </a:spcBef>
                        <a:spcAft>
                          <a:spcPts val="0"/>
                        </a:spcAft>
                        <a:buClr>
                          <a:schemeClr val="dk1"/>
                        </a:buClr>
                        <a:buSzPts val="1100"/>
                        <a:buFont typeface="Corbel"/>
                        <a:buNone/>
                      </a:pPr>
                      <a:r>
                        <a:rPr lang="en" sz="1200"/>
                        <a:t>Class Discussion, Question and Answer</a:t>
                      </a:r>
                      <a:endParaRPr sz="1200"/>
                    </a:p>
                  </a:txBody>
                  <a:tcPr marL="68600" marR="68600" marT="34300" marB="34300"/>
                </a:tc>
                <a:extLst>
                  <a:ext uri="{0D108BD9-81ED-4DB2-BD59-A6C34878D82A}">
                    <a16:rowId xmlns:a16="http://schemas.microsoft.com/office/drawing/2014/main" val="2504025061"/>
                  </a:ext>
                </a:extLst>
              </a:tr>
              <a:tr h="370840">
                <a:tc>
                  <a:txBody>
                    <a:bodyPr/>
                    <a:lstStyle/>
                    <a:p>
                      <a:pPr marL="0" marR="0" lvl="0" indent="0" algn="l" rtl="0">
                        <a:spcBef>
                          <a:spcPts val="0"/>
                        </a:spcBef>
                        <a:spcAft>
                          <a:spcPts val="0"/>
                        </a:spcAft>
                        <a:buNone/>
                      </a:pPr>
                      <a:r>
                        <a:rPr lang="en" sz="1200"/>
                        <a:t>Assessment and Program Planning</a:t>
                      </a:r>
                      <a:endParaRPr sz="1200"/>
                    </a:p>
                  </a:txBody>
                  <a:tcPr marL="68600" marR="68600" marT="34300" marB="34300"/>
                </a:tc>
                <a:tc>
                  <a:txBody>
                    <a:bodyPr/>
                    <a:lstStyle/>
                    <a:p>
                      <a:pPr marL="0" marR="0" lvl="0" indent="0" algn="l" rtl="0">
                        <a:spcBef>
                          <a:spcPts val="0"/>
                        </a:spcBef>
                        <a:spcAft>
                          <a:spcPts val="0"/>
                        </a:spcAft>
                        <a:buNone/>
                      </a:pPr>
                      <a:r>
                        <a:rPr lang="en" sz="1200"/>
                        <a:t>Fitness Assessment, Activity Log, Fitness Plan</a:t>
                      </a:r>
                      <a:endParaRPr sz="1200"/>
                    </a:p>
                  </a:txBody>
                  <a:tcPr marL="68600" marR="68600" marT="34300" marB="34300"/>
                </a:tc>
                <a:extLst>
                  <a:ext uri="{0D108BD9-81ED-4DB2-BD59-A6C34878D82A}">
                    <a16:rowId xmlns:a16="http://schemas.microsoft.com/office/drawing/2014/main" val="89816019"/>
                  </a:ext>
                </a:extLst>
              </a:tr>
              <a:tr h="571908">
                <a:tc>
                  <a:txBody>
                    <a:bodyPr/>
                    <a:lstStyle/>
                    <a:p>
                      <a:pPr marL="0" marR="0" lvl="0" indent="0" algn="l" rtl="0">
                        <a:spcBef>
                          <a:spcPts val="0"/>
                        </a:spcBef>
                        <a:spcAft>
                          <a:spcPts val="0"/>
                        </a:spcAft>
                        <a:buNone/>
                      </a:pPr>
                      <a:r>
                        <a:rPr lang="en" sz="1200"/>
                        <a:t>Healthy Habits in Relation to Fitness</a:t>
                      </a:r>
                      <a:endParaRPr sz="1200"/>
                    </a:p>
                  </a:txBody>
                  <a:tcPr marL="68600" marR="68600" marT="34300" marB="34300"/>
                </a:tc>
                <a:tc>
                  <a:txBody>
                    <a:bodyPr/>
                    <a:lstStyle/>
                    <a:p>
                      <a:pPr marL="0" marR="0" lvl="0" indent="0" algn="l" rtl="0">
                        <a:spcBef>
                          <a:spcPts val="0"/>
                        </a:spcBef>
                        <a:spcAft>
                          <a:spcPts val="0"/>
                        </a:spcAft>
                        <a:buNone/>
                      </a:pPr>
                      <a:r>
                        <a:rPr lang="en" sz="1200"/>
                        <a:t>Stress Management Exercises</a:t>
                      </a:r>
                      <a:endParaRPr sz="1200"/>
                    </a:p>
                    <a:p>
                      <a:pPr marL="0" marR="0" lvl="0" indent="0" algn="l" rtl="0">
                        <a:spcBef>
                          <a:spcPts val="0"/>
                        </a:spcBef>
                        <a:spcAft>
                          <a:spcPts val="0"/>
                        </a:spcAft>
                        <a:buNone/>
                      </a:pPr>
                      <a:r>
                        <a:rPr lang="en" sz="1200"/>
                        <a:t>Nutrition Planning</a:t>
                      </a:r>
                      <a:endParaRPr sz="1200"/>
                    </a:p>
                  </a:txBody>
                  <a:tcPr marL="68600" marR="68600" marT="34300" marB="34300"/>
                </a:tc>
                <a:extLst>
                  <a:ext uri="{0D108BD9-81ED-4DB2-BD59-A6C34878D82A}">
                    <a16:rowId xmlns:a16="http://schemas.microsoft.com/office/drawing/2014/main" val="1545878365"/>
                  </a:ext>
                </a:extLst>
              </a:tr>
              <a:tr h="286294">
                <a:tc>
                  <a:txBody>
                    <a:bodyPr/>
                    <a:lstStyle/>
                    <a:p>
                      <a:pPr marL="0" marR="0" lvl="0" indent="0" algn="l" rtl="0">
                        <a:spcBef>
                          <a:spcPts val="0"/>
                        </a:spcBef>
                        <a:spcAft>
                          <a:spcPts val="0"/>
                        </a:spcAft>
                        <a:buNone/>
                      </a:pPr>
                      <a:r>
                        <a:rPr lang="en" sz="1200"/>
                        <a:t>Accessing Information</a:t>
                      </a:r>
                      <a:endParaRPr sz="1200"/>
                    </a:p>
                  </a:txBody>
                  <a:tcPr marL="68600" marR="68600" marT="34300" marB="34300"/>
                </a:tc>
                <a:tc>
                  <a:txBody>
                    <a:bodyPr/>
                    <a:lstStyle/>
                    <a:p>
                      <a:pPr marL="0" marR="0" lvl="0" indent="0" algn="l" rtl="0">
                        <a:spcBef>
                          <a:spcPts val="0"/>
                        </a:spcBef>
                        <a:spcAft>
                          <a:spcPts val="0"/>
                        </a:spcAft>
                        <a:buNone/>
                      </a:pPr>
                      <a:r>
                        <a:rPr lang="en" sz="1200" dirty="0"/>
                        <a:t>Gathering appropriate and accurate physical fitness information from reliable sources</a:t>
                      </a:r>
                      <a:endParaRPr sz="1200" dirty="0"/>
                    </a:p>
                  </a:txBody>
                  <a:tcPr marL="68600" marR="68600" marT="34300" marB="34300"/>
                </a:tc>
                <a:extLst>
                  <a:ext uri="{0D108BD9-81ED-4DB2-BD59-A6C34878D82A}">
                    <a16:rowId xmlns:a16="http://schemas.microsoft.com/office/drawing/2014/main" val="3025007240"/>
                  </a:ext>
                </a:extLst>
              </a:tr>
            </a:tbl>
          </a:graphicData>
        </a:graphic>
      </p:graphicFrame>
    </p:spTree>
    <p:extLst>
      <p:ext uri="{BB962C8B-B14F-4D97-AF65-F5344CB8AC3E}">
        <p14:creationId xmlns:p14="http://schemas.microsoft.com/office/powerpoint/2010/main" val="1357888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4E1C3-1B15-AC57-31FE-15FFFACDAAF9}"/>
              </a:ext>
            </a:extLst>
          </p:cNvPr>
          <p:cNvSpPr>
            <a:spLocks noGrp="1"/>
          </p:cNvSpPr>
          <p:nvPr>
            <p:ph type="title"/>
          </p:nvPr>
        </p:nvSpPr>
        <p:spPr/>
        <p:txBody>
          <a:bodyPr>
            <a:normAutofit fontScale="90000"/>
          </a:bodyPr>
          <a:lstStyle/>
          <a:p>
            <a:r>
              <a:rPr lang="en-US" dirty="0"/>
              <a:t>Cooperative Skills and Positive Behavior</a:t>
            </a:r>
          </a:p>
        </p:txBody>
      </p:sp>
      <p:sp>
        <p:nvSpPr>
          <p:cNvPr id="3" name="Content Placeholder 2">
            <a:extLst>
              <a:ext uri="{FF2B5EF4-FFF2-40B4-BE49-F238E27FC236}">
                <a16:creationId xmlns:a16="http://schemas.microsoft.com/office/drawing/2014/main" id="{5948561C-EB50-4EB7-45FF-254ED33DCF63}"/>
              </a:ext>
            </a:extLst>
          </p:cNvPr>
          <p:cNvSpPr>
            <a:spLocks noGrp="1"/>
          </p:cNvSpPr>
          <p:nvPr>
            <p:ph idx="1"/>
          </p:nvPr>
        </p:nvSpPr>
        <p:spPr/>
        <p:txBody>
          <a:bodyPr/>
          <a:lstStyle/>
          <a:p>
            <a:r>
              <a:rPr lang="en-US" b="1" u="sng" dirty="0"/>
              <a:t>Cooperative Skills and Positive Behavior:  </a:t>
            </a:r>
            <a:r>
              <a:rPr lang="en-US" dirty="0"/>
              <a:t>Is based on the student achievement of self-initiated behaviors that promote personal and group success in activity settings.  These include safe practices, adherence to rules and procedures, etiquette, cooperation and teamwork.</a:t>
            </a:r>
          </a:p>
        </p:txBody>
      </p:sp>
    </p:spTree>
    <p:extLst>
      <p:ext uri="{BB962C8B-B14F-4D97-AF65-F5344CB8AC3E}">
        <p14:creationId xmlns:p14="http://schemas.microsoft.com/office/powerpoint/2010/main" val="3173056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AC0CC-8EA1-ACC3-2C61-4D3D13F7B4C0}"/>
              </a:ext>
            </a:extLst>
          </p:cNvPr>
          <p:cNvSpPr>
            <a:spLocks noGrp="1"/>
          </p:cNvSpPr>
          <p:nvPr>
            <p:ph type="title"/>
          </p:nvPr>
        </p:nvSpPr>
        <p:spPr/>
        <p:txBody>
          <a:bodyPr>
            <a:normAutofit fontScale="90000"/>
          </a:bodyPr>
          <a:lstStyle/>
          <a:p>
            <a:r>
              <a:rPr lang="en-US" dirty="0"/>
              <a:t>Cooperative Skills and Positive Behavior</a:t>
            </a:r>
          </a:p>
        </p:txBody>
      </p:sp>
      <p:graphicFrame>
        <p:nvGraphicFramePr>
          <p:cNvPr id="4" name="Table 4">
            <a:extLst>
              <a:ext uri="{FF2B5EF4-FFF2-40B4-BE49-F238E27FC236}">
                <a16:creationId xmlns:a16="http://schemas.microsoft.com/office/drawing/2014/main" id="{68F479AF-3B54-4CC0-BC82-5C24D71CDD06}"/>
              </a:ext>
            </a:extLst>
          </p:cNvPr>
          <p:cNvGraphicFramePr>
            <a:graphicFrameLocks noGrp="1"/>
          </p:cNvGraphicFramePr>
          <p:nvPr>
            <p:ph idx="1"/>
            <p:extLst>
              <p:ext uri="{D42A27DB-BD31-4B8C-83A1-F6EECF244321}">
                <p14:modId xmlns:p14="http://schemas.microsoft.com/office/powerpoint/2010/main" val="4036644382"/>
              </p:ext>
            </p:extLst>
          </p:nvPr>
        </p:nvGraphicFramePr>
        <p:xfrm>
          <a:off x="1563688" y="1417638"/>
          <a:ext cx="10018712" cy="3205480"/>
        </p:xfrm>
        <a:graphic>
          <a:graphicData uri="http://schemas.openxmlformats.org/drawingml/2006/table">
            <a:tbl>
              <a:tblPr firstRow="1" bandRow="1">
                <a:tableStyleId>{5C22544A-7EE6-4342-B048-85BDC9FD1C3A}</a:tableStyleId>
              </a:tblPr>
              <a:tblGrid>
                <a:gridCol w="10018712">
                  <a:extLst>
                    <a:ext uri="{9D8B030D-6E8A-4147-A177-3AD203B41FA5}">
                      <a16:colId xmlns:a16="http://schemas.microsoft.com/office/drawing/2014/main" val="3953718447"/>
                    </a:ext>
                  </a:extLst>
                </a:gridCol>
              </a:tblGrid>
              <a:tr h="370840">
                <a:tc>
                  <a:txBody>
                    <a:bodyPr/>
                    <a:lstStyle/>
                    <a:p>
                      <a:pPr algn="ctr"/>
                      <a:r>
                        <a:rPr lang="en-US" dirty="0"/>
                        <a:t>K-12</a:t>
                      </a:r>
                    </a:p>
                  </a:txBody>
                  <a:tcPr/>
                </a:tc>
                <a:extLst>
                  <a:ext uri="{0D108BD9-81ED-4DB2-BD59-A6C34878D82A}">
                    <a16:rowId xmlns:a16="http://schemas.microsoft.com/office/drawing/2014/main" val="65211306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Personal Responsibility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Accepting Feedback</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Working with Others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Rules and Etiquette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Safety</a:t>
                      </a:r>
                    </a:p>
                    <a:p>
                      <a:endParaRPr lang="en-US" dirty="0"/>
                    </a:p>
                  </a:txBody>
                  <a:tcPr/>
                </a:tc>
                <a:extLst>
                  <a:ext uri="{0D108BD9-81ED-4DB2-BD59-A6C34878D82A}">
                    <a16:rowId xmlns:a16="http://schemas.microsoft.com/office/drawing/2014/main" val="2881443040"/>
                  </a:ext>
                </a:extLst>
              </a:tr>
            </a:tbl>
          </a:graphicData>
        </a:graphic>
      </p:graphicFrame>
    </p:spTree>
    <p:extLst>
      <p:ext uri="{BB962C8B-B14F-4D97-AF65-F5344CB8AC3E}">
        <p14:creationId xmlns:p14="http://schemas.microsoft.com/office/powerpoint/2010/main" val="1765159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E1E6-1509-E6B7-7968-79A1B4AE0E76}"/>
              </a:ext>
            </a:extLst>
          </p:cNvPr>
          <p:cNvSpPr>
            <a:spLocks noGrp="1"/>
          </p:cNvSpPr>
          <p:nvPr>
            <p:ph type="title"/>
          </p:nvPr>
        </p:nvSpPr>
        <p:spPr/>
        <p:txBody>
          <a:bodyPr/>
          <a:lstStyle/>
          <a:p>
            <a:r>
              <a:rPr lang="en-US" dirty="0"/>
              <a:t>PE Components</a:t>
            </a:r>
          </a:p>
        </p:txBody>
      </p:sp>
      <p:sp>
        <p:nvSpPr>
          <p:cNvPr id="3" name="Content Placeholder 2">
            <a:extLst>
              <a:ext uri="{FF2B5EF4-FFF2-40B4-BE49-F238E27FC236}">
                <a16:creationId xmlns:a16="http://schemas.microsoft.com/office/drawing/2014/main" id="{C4B87DEB-8944-5CD0-BE30-B3B5EF362FA7}"/>
              </a:ext>
            </a:extLst>
          </p:cNvPr>
          <p:cNvSpPr>
            <a:spLocks noGrp="1"/>
          </p:cNvSpPr>
          <p:nvPr>
            <p:ph idx="1"/>
          </p:nvPr>
        </p:nvSpPr>
        <p:spPr/>
        <p:txBody>
          <a:bodyPr>
            <a:normAutofit/>
          </a:bodyPr>
          <a:lstStyle/>
          <a:p>
            <a:pPr marL="971550" lvl="1" indent="-514350">
              <a:spcBef>
                <a:spcPts val="0"/>
              </a:spcBef>
              <a:spcAft>
                <a:spcPts val="0"/>
              </a:spcAft>
              <a:buClrTx/>
              <a:buSzTx/>
              <a:buFont typeface="+mj-lt"/>
              <a:buAutoNum type="arabicPeriod"/>
              <a:defRP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Motor Skills</a:t>
            </a:r>
          </a:p>
          <a:p>
            <a:pPr marL="971550" lvl="1" indent="-514350">
              <a:spcBef>
                <a:spcPts val="0"/>
              </a:spcBef>
              <a:spcAft>
                <a:spcPts val="0"/>
              </a:spcAft>
              <a:buClrTx/>
              <a:buSzTx/>
              <a:buFont typeface="+mj-lt"/>
              <a:buAutoNum type="arabicPeriod"/>
              <a:defRPr/>
            </a:pPr>
            <a:r>
              <a:rPr lang="en-US" sz="2800" dirty="0">
                <a:solidFill>
                  <a:prstClr val="black"/>
                </a:solidFill>
                <a:latin typeface="Corbel" panose="020B0503020204020204"/>
              </a:rPr>
              <a:t>Movement Concepts and Performance</a:t>
            </a:r>
          </a:p>
          <a:p>
            <a:pPr marL="971550" lvl="1" indent="-514350">
              <a:spcBef>
                <a:spcPts val="0"/>
              </a:spcBef>
              <a:spcAft>
                <a:spcPts val="0"/>
              </a:spcAft>
              <a:buClrTx/>
              <a:buSzTx/>
              <a:buFont typeface="+mj-lt"/>
              <a:buAutoNum type="arabicPeriod"/>
              <a:defRP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Level of Fitness</a:t>
            </a:r>
          </a:p>
          <a:p>
            <a:pPr marL="971550" lvl="1" indent="-514350">
              <a:spcBef>
                <a:spcPts val="0"/>
              </a:spcBef>
              <a:spcAft>
                <a:spcPts val="0"/>
              </a:spcAft>
              <a:buClrTx/>
              <a:buSzTx/>
              <a:buFont typeface="+mj-lt"/>
              <a:buAutoNum type="arabicPeriod"/>
              <a:defRPr/>
            </a:pPr>
            <a:r>
              <a:rPr lang="en-US" sz="2800" dirty="0">
                <a:solidFill>
                  <a:prstClr val="black"/>
                </a:solidFill>
                <a:latin typeface="Corbel" panose="020B0503020204020204"/>
              </a:rPr>
              <a:t>Cooperative Skills and Positive Behaviors</a:t>
            </a:r>
          </a:p>
          <a:p>
            <a:pPr marL="971550" lvl="1" indent="-514350">
              <a:spcBef>
                <a:spcPts val="0"/>
              </a:spcBef>
              <a:spcAft>
                <a:spcPts val="0"/>
              </a:spcAft>
              <a:buClrTx/>
              <a:buSzTx/>
              <a:buFont typeface="+mj-lt"/>
              <a:buAutoNum type="arabicPeriod"/>
              <a:defRPr/>
            </a:pPr>
            <a:r>
              <a:rPr kumimoji="0" lang="en-US" sz="2800" b="0" i="0" u="none" strike="noStrike" kern="1200" cap="none" spc="0" normalizeH="0" baseline="0" noProof="0" dirty="0">
                <a:ln>
                  <a:noFill/>
                </a:ln>
                <a:solidFill>
                  <a:prstClr val="black"/>
                </a:solidFill>
                <a:effectLst/>
                <a:uLnTx/>
                <a:uFillTx/>
                <a:latin typeface="Corbel" panose="020B0503020204020204"/>
                <a:ea typeface="+mn-ea"/>
                <a:cs typeface="+mn-cs"/>
              </a:rPr>
              <a:t>Value of Physical Activity</a:t>
            </a:r>
          </a:p>
        </p:txBody>
      </p:sp>
    </p:spTree>
    <p:extLst>
      <p:ext uri="{BB962C8B-B14F-4D97-AF65-F5344CB8AC3E}">
        <p14:creationId xmlns:p14="http://schemas.microsoft.com/office/powerpoint/2010/main" val="2697672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CA69-2EB3-362F-C936-EAF4ABE6F1EC}"/>
              </a:ext>
            </a:extLst>
          </p:cNvPr>
          <p:cNvSpPr>
            <a:spLocks noGrp="1"/>
          </p:cNvSpPr>
          <p:nvPr>
            <p:ph type="title"/>
          </p:nvPr>
        </p:nvSpPr>
        <p:spPr/>
        <p:txBody>
          <a:bodyPr>
            <a:normAutofit fontScale="90000"/>
          </a:bodyPr>
          <a:lstStyle/>
          <a:p>
            <a:r>
              <a:rPr lang="en-US" dirty="0"/>
              <a:t>Cooperative Skills and Positive Behavior Elementary Examples</a:t>
            </a:r>
          </a:p>
        </p:txBody>
      </p:sp>
      <p:graphicFrame>
        <p:nvGraphicFramePr>
          <p:cNvPr id="4" name="Table 4">
            <a:extLst>
              <a:ext uri="{FF2B5EF4-FFF2-40B4-BE49-F238E27FC236}">
                <a16:creationId xmlns:a16="http://schemas.microsoft.com/office/drawing/2014/main" id="{696071D8-3778-7FA5-797F-706959A89AD3}"/>
              </a:ext>
            </a:extLst>
          </p:cNvPr>
          <p:cNvGraphicFramePr>
            <a:graphicFrameLocks noGrp="1"/>
          </p:cNvGraphicFramePr>
          <p:nvPr>
            <p:ph idx="1"/>
            <p:extLst>
              <p:ext uri="{D42A27DB-BD31-4B8C-83A1-F6EECF244321}">
                <p14:modId xmlns:p14="http://schemas.microsoft.com/office/powerpoint/2010/main" val="3663568239"/>
              </p:ext>
            </p:extLst>
          </p:nvPr>
        </p:nvGraphicFramePr>
        <p:xfrm>
          <a:off x="1563688" y="1417638"/>
          <a:ext cx="10018712" cy="412496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567038230"/>
                    </a:ext>
                  </a:extLst>
                </a:gridCol>
                <a:gridCol w="5009356">
                  <a:extLst>
                    <a:ext uri="{9D8B030D-6E8A-4147-A177-3AD203B41FA5}">
                      <a16:colId xmlns:a16="http://schemas.microsoft.com/office/drawing/2014/main" val="3577482052"/>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2993890548"/>
                  </a:ext>
                </a:extLst>
              </a:tr>
              <a:tr h="370840">
                <a:tc>
                  <a:txBody>
                    <a:bodyPr/>
                    <a:lstStyle/>
                    <a:p>
                      <a:r>
                        <a:rPr lang="en-US" dirty="0"/>
                        <a:t>Personal Responsibility</a:t>
                      </a:r>
                    </a:p>
                  </a:txBody>
                  <a:tcPr/>
                </a:tc>
                <a:tc>
                  <a:txBody>
                    <a:bodyPr/>
                    <a:lstStyle/>
                    <a:p>
                      <a:r>
                        <a:rPr lang="en-US" dirty="0"/>
                        <a:t>Following directions and rules, using equipment properly, exhibits responsible interpersonal behavior during all activities</a:t>
                      </a:r>
                    </a:p>
                  </a:txBody>
                  <a:tcPr/>
                </a:tc>
                <a:extLst>
                  <a:ext uri="{0D108BD9-81ED-4DB2-BD59-A6C34878D82A}">
                    <a16:rowId xmlns:a16="http://schemas.microsoft.com/office/drawing/2014/main" val="4272924736"/>
                  </a:ext>
                </a:extLst>
              </a:tr>
              <a:tr h="370840">
                <a:tc>
                  <a:txBody>
                    <a:bodyPr/>
                    <a:lstStyle/>
                    <a:p>
                      <a:r>
                        <a:rPr lang="en-US" dirty="0"/>
                        <a:t>Accepting Feedback</a:t>
                      </a:r>
                    </a:p>
                  </a:txBody>
                  <a:tcPr/>
                </a:tc>
                <a:tc>
                  <a:txBody>
                    <a:bodyPr/>
                    <a:lstStyle/>
                    <a:p>
                      <a:r>
                        <a:rPr lang="en-US" dirty="0"/>
                        <a:t>Follows instruction and directions, accepts and implements specific feedback from others.</a:t>
                      </a:r>
                    </a:p>
                  </a:txBody>
                  <a:tcPr/>
                </a:tc>
                <a:extLst>
                  <a:ext uri="{0D108BD9-81ED-4DB2-BD59-A6C34878D82A}">
                    <a16:rowId xmlns:a16="http://schemas.microsoft.com/office/drawing/2014/main" val="1637416806"/>
                  </a:ext>
                </a:extLst>
              </a:tr>
              <a:tr h="370840">
                <a:tc>
                  <a:txBody>
                    <a:bodyPr/>
                    <a:lstStyle/>
                    <a:p>
                      <a:r>
                        <a:rPr lang="en-US" dirty="0"/>
                        <a:t>Working with Others</a:t>
                      </a:r>
                    </a:p>
                  </a:txBody>
                  <a:tcPr/>
                </a:tc>
                <a:tc>
                  <a:txBody>
                    <a:bodyPr/>
                    <a:lstStyle/>
                    <a:p>
                      <a:r>
                        <a:rPr lang="en-US" dirty="0"/>
                        <a:t>Shares equipment and space with others, works independently with others, works cooperatively with others, provides positive reinforcement to others.</a:t>
                      </a:r>
                    </a:p>
                  </a:txBody>
                  <a:tcPr/>
                </a:tc>
                <a:extLst>
                  <a:ext uri="{0D108BD9-81ED-4DB2-BD59-A6C34878D82A}">
                    <a16:rowId xmlns:a16="http://schemas.microsoft.com/office/drawing/2014/main" val="2454884395"/>
                  </a:ext>
                </a:extLst>
              </a:tr>
              <a:tr h="374092">
                <a:tc>
                  <a:txBody>
                    <a:bodyPr/>
                    <a:lstStyle/>
                    <a:p>
                      <a:r>
                        <a:rPr lang="en-US" dirty="0"/>
                        <a:t>Rules and Etiquette</a:t>
                      </a:r>
                    </a:p>
                  </a:txBody>
                  <a:tcPr/>
                </a:tc>
                <a:tc>
                  <a:txBody>
                    <a:bodyPr/>
                    <a:lstStyle/>
                    <a:p>
                      <a:r>
                        <a:rPr lang="en-US" dirty="0"/>
                        <a:t>Following directions and rules, using equipment properly.</a:t>
                      </a:r>
                    </a:p>
                  </a:txBody>
                  <a:tcPr/>
                </a:tc>
                <a:extLst>
                  <a:ext uri="{0D108BD9-81ED-4DB2-BD59-A6C34878D82A}">
                    <a16:rowId xmlns:a16="http://schemas.microsoft.com/office/drawing/2014/main" val="3969097645"/>
                  </a:ext>
                </a:extLst>
              </a:tr>
              <a:tr h="370840">
                <a:tc>
                  <a:txBody>
                    <a:bodyPr/>
                    <a:lstStyle/>
                    <a:p>
                      <a:r>
                        <a:rPr lang="en-US" dirty="0"/>
                        <a:t>Safety</a:t>
                      </a:r>
                    </a:p>
                  </a:txBody>
                  <a:tcPr/>
                </a:tc>
                <a:tc>
                  <a:txBody>
                    <a:bodyPr/>
                    <a:lstStyle/>
                    <a:p>
                      <a:r>
                        <a:rPr lang="en-US" dirty="0"/>
                        <a:t>Works safely in all physical activity settings.</a:t>
                      </a:r>
                    </a:p>
                  </a:txBody>
                  <a:tcPr/>
                </a:tc>
                <a:extLst>
                  <a:ext uri="{0D108BD9-81ED-4DB2-BD59-A6C34878D82A}">
                    <a16:rowId xmlns:a16="http://schemas.microsoft.com/office/drawing/2014/main" val="2516253927"/>
                  </a:ext>
                </a:extLst>
              </a:tr>
            </a:tbl>
          </a:graphicData>
        </a:graphic>
      </p:graphicFrame>
    </p:spTree>
    <p:extLst>
      <p:ext uri="{BB962C8B-B14F-4D97-AF65-F5344CB8AC3E}">
        <p14:creationId xmlns:p14="http://schemas.microsoft.com/office/powerpoint/2010/main" val="1959690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7646-45F0-5C20-BCA7-648CEC81169E}"/>
              </a:ext>
            </a:extLst>
          </p:cNvPr>
          <p:cNvSpPr>
            <a:spLocks noGrp="1"/>
          </p:cNvSpPr>
          <p:nvPr>
            <p:ph type="title"/>
          </p:nvPr>
        </p:nvSpPr>
        <p:spPr/>
        <p:txBody>
          <a:bodyPr>
            <a:normAutofit fontScale="90000"/>
          </a:bodyPr>
          <a:lstStyle/>
          <a:p>
            <a:r>
              <a:rPr lang="en-US" dirty="0"/>
              <a:t>Cooperative Skills and Positive Behavior Middle School Examples</a:t>
            </a:r>
          </a:p>
        </p:txBody>
      </p:sp>
      <p:graphicFrame>
        <p:nvGraphicFramePr>
          <p:cNvPr id="4" name="Table 4">
            <a:extLst>
              <a:ext uri="{FF2B5EF4-FFF2-40B4-BE49-F238E27FC236}">
                <a16:creationId xmlns:a16="http://schemas.microsoft.com/office/drawing/2014/main" id="{E542B0E3-E17E-06DD-C8E7-E266A0619F04}"/>
              </a:ext>
            </a:extLst>
          </p:cNvPr>
          <p:cNvGraphicFramePr>
            <a:graphicFrameLocks noGrp="1"/>
          </p:cNvGraphicFramePr>
          <p:nvPr>
            <p:ph idx="1"/>
            <p:extLst>
              <p:ext uri="{D42A27DB-BD31-4B8C-83A1-F6EECF244321}">
                <p14:modId xmlns:p14="http://schemas.microsoft.com/office/powerpoint/2010/main" val="1531554269"/>
              </p:ext>
            </p:extLst>
          </p:nvPr>
        </p:nvGraphicFramePr>
        <p:xfrm>
          <a:off x="1563688" y="1417638"/>
          <a:ext cx="10018712" cy="4947920"/>
        </p:xfrm>
        <a:graphic>
          <a:graphicData uri="http://schemas.openxmlformats.org/drawingml/2006/table">
            <a:tbl>
              <a:tblPr firstRow="1" bandRow="1">
                <a:tableStyleId>{5C22544A-7EE6-4342-B048-85BDC9FD1C3A}</a:tableStyleId>
              </a:tblPr>
              <a:tblGrid>
                <a:gridCol w="2958885">
                  <a:extLst>
                    <a:ext uri="{9D8B030D-6E8A-4147-A177-3AD203B41FA5}">
                      <a16:colId xmlns:a16="http://schemas.microsoft.com/office/drawing/2014/main" val="495782287"/>
                    </a:ext>
                  </a:extLst>
                </a:gridCol>
                <a:gridCol w="7059827">
                  <a:extLst>
                    <a:ext uri="{9D8B030D-6E8A-4147-A177-3AD203B41FA5}">
                      <a16:colId xmlns:a16="http://schemas.microsoft.com/office/drawing/2014/main" val="3591756820"/>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371583776"/>
                  </a:ext>
                </a:extLst>
              </a:tr>
              <a:tr h="370840">
                <a:tc>
                  <a:txBody>
                    <a:bodyPr/>
                    <a:lstStyle/>
                    <a:p>
                      <a:r>
                        <a:rPr lang="en-US" sz="1800" dirty="0"/>
                        <a:t>Personal Responsibility</a:t>
                      </a:r>
                    </a:p>
                  </a:txBody>
                  <a:tcPr/>
                </a:tc>
                <a:tc>
                  <a:txBody>
                    <a:bodyPr/>
                    <a:lstStyle/>
                    <a:p>
                      <a:r>
                        <a:rPr lang="en-US" sz="1800" b="1" u="sng" dirty="0"/>
                        <a:t>Personal Responsibility </a:t>
                      </a:r>
                      <a:r>
                        <a:rPr lang="en-US" sz="1800" dirty="0"/>
                        <a:t>(using appropriate etiquette, respect for facilities, exhibiting safe behaviors).</a:t>
                      </a:r>
                    </a:p>
                    <a:p>
                      <a:r>
                        <a:rPr lang="en-US" sz="1800" b="1" u="sng" dirty="0"/>
                        <a:t>Responsible social behaviors </a:t>
                      </a:r>
                      <a:r>
                        <a:rPr lang="en-US" sz="1800" dirty="0"/>
                        <a:t>(cooperating with classmates, supporting and including all classmates).</a:t>
                      </a:r>
                    </a:p>
                    <a:p>
                      <a:r>
                        <a:rPr lang="en-US" sz="1800" b="1" u="sng" dirty="0"/>
                        <a:t>Responsibility</a:t>
                      </a:r>
                      <a:r>
                        <a:rPr lang="en-US" sz="1800" dirty="0"/>
                        <a:t> for improving one’s own level of physical activity and fitness.</a:t>
                      </a:r>
                    </a:p>
                  </a:txBody>
                  <a:tcPr/>
                </a:tc>
                <a:extLst>
                  <a:ext uri="{0D108BD9-81ED-4DB2-BD59-A6C34878D82A}">
                    <a16:rowId xmlns:a16="http://schemas.microsoft.com/office/drawing/2014/main" val="2753960390"/>
                  </a:ext>
                </a:extLst>
              </a:tr>
              <a:tr h="370840">
                <a:tc>
                  <a:txBody>
                    <a:bodyPr/>
                    <a:lstStyle/>
                    <a:p>
                      <a:r>
                        <a:rPr lang="en-US" sz="1800" dirty="0"/>
                        <a:t>Accepting Feedback</a:t>
                      </a:r>
                    </a:p>
                  </a:txBody>
                  <a:tcPr/>
                </a:tc>
                <a:tc>
                  <a:txBody>
                    <a:bodyPr/>
                    <a:lstStyle/>
                    <a:p>
                      <a:r>
                        <a:rPr lang="en-US" sz="1800" dirty="0"/>
                        <a:t>Listening to feedback and using it to improve performance.</a:t>
                      </a:r>
                    </a:p>
                    <a:p>
                      <a:r>
                        <a:rPr lang="en-US" sz="1800" dirty="0"/>
                        <a:t>Provide corrective feedback to others.</a:t>
                      </a:r>
                    </a:p>
                    <a:p>
                      <a:r>
                        <a:rPr lang="en-US" sz="1800" dirty="0"/>
                        <a:t>Provide encouragement and feedback to others.</a:t>
                      </a:r>
                    </a:p>
                  </a:txBody>
                  <a:tcPr/>
                </a:tc>
                <a:extLst>
                  <a:ext uri="{0D108BD9-81ED-4DB2-BD59-A6C34878D82A}">
                    <a16:rowId xmlns:a16="http://schemas.microsoft.com/office/drawing/2014/main" val="2586706232"/>
                  </a:ext>
                </a:extLst>
              </a:tr>
              <a:tr h="370840">
                <a:tc>
                  <a:txBody>
                    <a:bodyPr/>
                    <a:lstStyle/>
                    <a:p>
                      <a:r>
                        <a:rPr lang="en-US" sz="1800" dirty="0"/>
                        <a:t>Working with Others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Provide encouragement and feedback to others.</a:t>
                      </a:r>
                    </a:p>
                    <a:p>
                      <a:r>
                        <a:rPr lang="en-US" sz="1800" dirty="0"/>
                        <a:t>Cooperates with others.</a:t>
                      </a:r>
                    </a:p>
                    <a:p>
                      <a:r>
                        <a:rPr lang="en-US" sz="1800" dirty="0"/>
                        <a:t>Problem solving with others in large group initiatives and game play.</a:t>
                      </a:r>
                    </a:p>
                  </a:txBody>
                  <a:tcPr/>
                </a:tc>
                <a:extLst>
                  <a:ext uri="{0D108BD9-81ED-4DB2-BD59-A6C34878D82A}">
                    <a16:rowId xmlns:a16="http://schemas.microsoft.com/office/drawing/2014/main" val="2512507930"/>
                  </a:ext>
                </a:extLst>
              </a:tr>
              <a:tr h="370840">
                <a:tc>
                  <a:txBody>
                    <a:bodyPr/>
                    <a:lstStyle/>
                    <a:p>
                      <a:r>
                        <a:rPr lang="en-US" sz="1800" dirty="0"/>
                        <a:t>Rules and Etiquette</a:t>
                      </a:r>
                    </a:p>
                  </a:txBody>
                  <a:tcPr/>
                </a:tc>
                <a:tc>
                  <a:txBody>
                    <a:bodyPr/>
                    <a:lstStyle/>
                    <a:p>
                      <a:r>
                        <a:rPr lang="en-US" sz="1800" dirty="0"/>
                        <a:t>Follows the rules and etiquette for physical activities, games and dance activities.</a:t>
                      </a:r>
                    </a:p>
                  </a:txBody>
                  <a:tcPr/>
                </a:tc>
                <a:extLst>
                  <a:ext uri="{0D108BD9-81ED-4DB2-BD59-A6C34878D82A}">
                    <a16:rowId xmlns:a16="http://schemas.microsoft.com/office/drawing/2014/main" val="4114882520"/>
                  </a:ext>
                </a:extLst>
              </a:tr>
              <a:tr h="370840">
                <a:tc>
                  <a:txBody>
                    <a:bodyPr/>
                    <a:lstStyle/>
                    <a:p>
                      <a:r>
                        <a:rPr lang="en-US" sz="1800" dirty="0"/>
                        <a:t>Safety</a:t>
                      </a:r>
                    </a:p>
                  </a:txBody>
                  <a:tcPr/>
                </a:tc>
                <a:tc>
                  <a:txBody>
                    <a:bodyPr/>
                    <a:lstStyle/>
                    <a:p>
                      <a:r>
                        <a:rPr lang="en-US" sz="1800" dirty="0"/>
                        <a:t>Uses physical activity and fitness equipment appropriately and safely</a:t>
                      </a:r>
                    </a:p>
                  </a:txBody>
                  <a:tcPr/>
                </a:tc>
                <a:extLst>
                  <a:ext uri="{0D108BD9-81ED-4DB2-BD59-A6C34878D82A}">
                    <a16:rowId xmlns:a16="http://schemas.microsoft.com/office/drawing/2014/main" val="817356502"/>
                  </a:ext>
                </a:extLst>
              </a:tr>
            </a:tbl>
          </a:graphicData>
        </a:graphic>
      </p:graphicFrame>
    </p:spTree>
    <p:extLst>
      <p:ext uri="{BB962C8B-B14F-4D97-AF65-F5344CB8AC3E}">
        <p14:creationId xmlns:p14="http://schemas.microsoft.com/office/powerpoint/2010/main" val="2142757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4F9D-3CDA-D5CF-09D2-6FC945FF159B}"/>
              </a:ext>
            </a:extLst>
          </p:cNvPr>
          <p:cNvSpPr>
            <a:spLocks noGrp="1"/>
          </p:cNvSpPr>
          <p:nvPr>
            <p:ph type="title"/>
          </p:nvPr>
        </p:nvSpPr>
        <p:spPr/>
        <p:txBody>
          <a:bodyPr>
            <a:normAutofit fontScale="90000"/>
          </a:bodyPr>
          <a:lstStyle/>
          <a:p>
            <a:r>
              <a:rPr lang="en-US" dirty="0"/>
              <a:t>Cooperative Skills and Positive Behavior High School Examples</a:t>
            </a:r>
          </a:p>
        </p:txBody>
      </p:sp>
      <p:graphicFrame>
        <p:nvGraphicFramePr>
          <p:cNvPr id="4" name="Table 4">
            <a:extLst>
              <a:ext uri="{FF2B5EF4-FFF2-40B4-BE49-F238E27FC236}">
                <a16:creationId xmlns:a16="http://schemas.microsoft.com/office/drawing/2014/main" id="{9390C5E7-8EEF-CB33-4C24-2C43B859C87B}"/>
              </a:ext>
            </a:extLst>
          </p:cNvPr>
          <p:cNvGraphicFramePr>
            <a:graphicFrameLocks noGrp="1"/>
          </p:cNvGraphicFramePr>
          <p:nvPr>
            <p:ph idx="1"/>
            <p:extLst>
              <p:ext uri="{D42A27DB-BD31-4B8C-83A1-F6EECF244321}">
                <p14:modId xmlns:p14="http://schemas.microsoft.com/office/powerpoint/2010/main" val="3731720785"/>
              </p:ext>
            </p:extLst>
          </p:nvPr>
        </p:nvGraphicFramePr>
        <p:xfrm>
          <a:off x="1563688" y="1417638"/>
          <a:ext cx="10018712" cy="4668520"/>
        </p:xfrm>
        <a:graphic>
          <a:graphicData uri="http://schemas.openxmlformats.org/drawingml/2006/table">
            <a:tbl>
              <a:tblPr firstRow="1" bandRow="1">
                <a:tableStyleId>{5C22544A-7EE6-4342-B048-85BDC9FD1C3A}</a:tableStyleId>
              </a:tblPr>
              <a:tblGrid>
                <a:gridCol w="3539653">
                  <a:extLst>
                    <a:ext uri="{9D8B030D-6E8A-4147-A177-3AD203B41FA5}">
                      <a16:colId xmlns:a16="http://schemas.microsoft.com/office/drawing/2014/main" val="605109010"/>
                    </a:ext>
                  </a:extLst>
                </a:gridCol>
                <a:gridCol w="6479059">
                  <a:extLst>
                    <a:ext uri="{9D8B030D-6E8A-4147-A177-3AD203B41FA5}">
                      <a16:colId xmlns:a16="http://schemas.microsoft.com/office/drawing/2014/main" val="359339767"/>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2200207924"/>
                  </a:ext>
                </a:extLst>
              </a:tr>
              <a:tr h="370840">
                <a:tc>
                  <a:txBody>
                    <a:bodyPr/>
                    <a:lstStyle/>
                    <a:p>
                      <a:r>
                        <a:rPr lang="en-US" dirty="0"/>
                        <a:t>Personal Responsibility</a:t>
                      </a:r>
                    </a:p>
                  </a:txBody>
                  <a:tcPr/>
                </a:tc>
                <a:tc>
                  <a:txBody>
                    <a:bodyPr/>
                    <a:lstStyle/>
                    <a:p>
                      <a:r>
                        <a:rPr lang="en-US" b="1" u="sng" dirty="0"/>
                        <a:t>Self Management: </a:t>
                      </a:r>
                      <a:r>
                        <a:rPr lang="en-US" dirty="0"/>
                        <a:t>Analyze barriers and modify physical activity patterns as needed.</a:t>
                      </a:r>
                    </a:p>
                    <a:p>
                      <a:endParaRPr lang="en-US" dirty="0"/>
                    </a:p>
                  </a:txBody>
                  <a:tcPr/>
                </a:tc>
                <a:extLst>
                  <a:ext uri="{0D108BD9-81ED-4DB2-BD59-A6C34878D82A}">
                    <a16:rowId xmlns:a16="http://schemas.microsoft.com/office/drawing/2014/main" val="3301114122"/>
                  </a:ext>
                </a:extLst>
              </a:tr>
              <a:tr h="370840">
                <a:tc>
                  <a:txBody>
                    <a:bodyPr/>
                    <a:lstStyle/>
                    <a:p>
                      <a:r>
                        <a:rPr lang="en-US" dirty="0"/>
                        <a:t>Accepting Feedback</a:t>
                      </a:r>
                    </a:p>
                  </a:txBody>
                  <a:tcPr/>
                </a:tc>
                <a:tc>
                  <a:txBody>
                    <a:bodyPr/>
                    <a:lstStyle/>
                    <a:p>
                      <a:r>
                        <a:rPr lang="en-US" sz="1800" dirty="0"/>
                        <a:t>Listening to feedback and using it to improve performance.</a:t>
                      </a:r>
                    </a:p>
                    <a:p>
                      <a:r>
                        <a:rPr lang="en-US" sz="1800" dirty="0"/>
                        <a:t>Provide corrective feedback to others.</a:t>
                      </a:r>
                    </a:p>
                    <a:p>
                      <a:r>
                        <a:rPr lang="en-US" sz="1800" dirty="0"/>
                        <a:t>Provide encouragement and feedback to others.</a:t>
                      </a:r>
                    </a:p>
                  </a:txBody>
                  <a:tcPr/>
                </a:tc>
                <a:extLst>
                  <a:ext uri="{0D108BD9-81ED-4DB2-BD59-A6C34878D82A}">
                    <a16:rowId xmlns:a16="http://schemas.microsoft.com/office/drawing/2014/main" val="1825669462"/>
                  </a:ext>
                </a:extLst>
              </a:tr>
              <a:tr h="370840">
                <a:tc>
                  <a:txBody>
                    <a:bodyPr/>
                    <a:lstStyle/>
                    <a:p>
                      <a:r>
                        <a:rPr lang="en-US" dirty="0"/>
                        <a:t>Working with Others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Provide encouragement and feedback to others.</a:t>
                      </a:r>
                    </a:p>
                    <a:p>
                      <a:r>
                        <a:rPr lang="en-US" sz="1800" dirty="0"/>
                        <a:t>Cooperates with others.</a:t>
                      </a:r>
                    </a:p>
                    <a:p>
                      <a:r>
                        <a:rPr lang="en-US" sz="1800" dirty="0"/>
                        <a:t>Problem solving with others in large group initiatives and game play.</a:t>
                      </a:r>
                    </a:p>
                  </a:txBody>
                  <a:tcPr/>
                </a:tc>
                <a:extLst>
                  <a:ext uri="{0D108BD9-81ED-4DB2-BD59-A6C34878D82A}">
                    <a16:rowId xmlns:a16="http://schemas.microsoft.com/office/drawing/2014/main" val="3051089944"/>
                  </a:ext>
                </a:extLst>
              </a:tr>
              <a:tr h="370840">
                <a:tc>
                  <a:txBody>
                    <a:bodyPr/>
                    <a:lstStyle/>
                    <a:p>
                      <a:r>
                        <a:rPr lang="en-US" dirty="0"/>
                        <a:t>Rules and Etiquette</a:t>
                      </a:r>
                    </a:p>
                  </a:txBody>
                  <a:tcPr/>
                </a:tc>
                <a:tc>
                  <a:txBody>
                    <a:bodyPr/>
                    <a:lstStyle/>
                    <a:p>
                      <a:r>
                        <a:rPr lang="en-US" sz="1800" dirty="0"/>
                        <a:t>Follows the rules and etiquette for physical activities, games and dance activities.</a:t>
                      </a:r>
                    </a:p>
                  </a:txBody>
                  <a:tcPr/>
                </a:tc>
                <a:extLst>
                  <a:ext uri="{0D108BD9-81ED-4DB2-BD59-A6C34878D82A}">
                    <a16:rowId xmlns:a16="http://schemas.microsoft.com/office/drawing/2014/main" val="1681807288"/>
                  </a:ext>
                </a:extLst>
              </a:tr>
              <a:tr h="370840">
                <a:tc>
                  <a:txBody>
                    <a:bodyPr/>
                    <a:lstStyle/>
                    <a:p>
                      <a:r>
                        <a:rPr lang="en-US" dirty="0"/>
                        <a:t>Safety</a:t>
                      </a:r>
                    </a:p>
                  </a:txBody>
                  <a:tcPr/>
                </a:tc>
                <a:tc>
                  <a:txBody>
                    <a:bodyPr/>
                    <a:lstStyle/>
                    <a:p>
                      <a:r>
                        <a:rPr lang="en-US" sz="1800" dirty="0"/>
                        <a:t>Uses physical activity and fitness equipment appropriately and safely</a:t>
                      </a:r>
                    </a:p>
                  </a:txBody>
                  <a:tcPr/>
                </a:tc>
                <a:extLst>
                  <a:ext uri="{0D108BD9-81ED-4DB2-BD59-A6C34878D82A}">
                    <a16:rowId xmlns:a16="http://schemas.microsoft.com/office/drawing/2014/main" val="3144790332"/>
                  </a:ext>
                </a:extLst>
              </a:tr>
            </a:tbl>
          </a:graphicData>
        </a:graphic>
      </p:graphicFrame>
    </p:spTree>
    <p:extLst>
      <p:ext uri="{BB962C8B-B14F-4D97-AF65-F5344CB8AC3E}">
        <p14:creationId xmlns:p14="http://schemas.microsoft.com/office/powerpoint/2010/main" val="361281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38D9A-58A1-DF3C-8EBD-DE697F4B1CE7}"/>
              </a:ext>
            </a:extLst>
          </p:cNvPr>
          <p:cNvSpPr>
            <a:spLocks noGrp="1"/>
          </p:cNvSpPr>
          <p:nvPr>
            <p:ph type="title"/>
          </p:nvPr>
        </p:nvSpPr>
        <p:spPr/>
        <p:txBody>
          <a:bodyPr/>
          <a:lstStyle/>
          <a:p>
            <a:r>
              <a:rPr lang="en-US" dirty="0"/>
              <a:t>Value of Physical Activity</a:t>
            </a:r>
          </a:p>
        </p:txBody>
      </p:sp>
      <p:sp>
        <p:nvSpPr>
          <p:cNvPr id="3" name="Content Placeholder 2">
            <a:extLst>
              <a:ext uri="{FF2B5EF4-FFF2-40B4-BE49-F238E27FC236}">
                <a16:creationId xmlns:a16="http://schemas.microsoft.com/office/drawing/2014/main" id="{0C0D7A5F-E2FA-8C2A-E160-A9070A8556E1}"/>
              </a:ext>
            </a:extLst>
          </p:cNvPr>
          <p:cNvSpPr>
            <a:spLocks noGrp="1"/>
          </p:cNvSpPr>
          <p:nvPr>
            <p:ph idx="1"/>
          </p:nvPr>
        </p:nvSpPr>
        <p:spPr/>
        <p:txBody>
          <a:bodyPr/>
          <a:lstStyle/>
          <a:p>
            <a:r>
              <a:rPr lang="en-US" b="1" u="sng" dirty="0"/>
              <a:t>Value of Physical Activity:  </a:t>
            </a:r>
            <a:r>
              <a:rPr lang="en-US" dirty="0"/>
              <a:t>Based on student development of an awareness of intrinsic values and benefits of participation in physical activity that provides personal meaning.  Physical activity provides opportunities for self-expression and social interaction and can be enjoyable, challenging, and fun.</a:t>
            </a:r>
          </a:p>
        </p:txBody>
      </p:sp>
    </p:spTree>
    <p:extLst>
      <p:ext uri="{BB962C8B-B14F-4D97-AF65-F5344CB8AC3E}">
        <p14:creationId xmlns:p14="http://schemas.microsoft.com/office/powerpoint/2010/main" val="843170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C3858-688D-5F48-067D-600F2ACB464D}"/>
              </a:ext>
            </a:extLst>
          </p:cNvPr>
          <p:cNvSpPr>
            <a:spLocks noGrp="1"/>
          </p:cNvSpPr>
          <p:nvPr>
            <p:ph type="title"/>
          </p:nvPr>
        </p:nvSpPr>
        <p:spPr/>
        <p:txBody>
          <a:bodyPr/>
          <a:lstStyle/>
          <a:p>
            <a:r>
              <a:rPr lang="en-US" dirty="0"/>
              <a:t>Value of Physical Activity</a:t>
            </a:r>
          </a:p>
        </p:txBody>
      </p:sp>
      <p:graphicFrame>
        <p:nvGraphicFramePr>
          <p:cNvPr id="4" name="Table 4">
            <a:extLst>
              <a:ext uri="{FF2B5EF4-FFF2-40B4-BE49-F238E27FC236}">
                <a16:creationId xmlns:a16="http://schemas.microsoft.com/office/drawing/2014/main" id="{0EFEE763-2C9D-D816-8BA4-2FFDD0BC7917}"/>
              </a:ext>
            </a:extLst>
          </p:cNvPr>
          <p:cNvGraphicFramePr>
            <a:graphicFrameLocks noGrp="1"/>
          </p:cNvGraphicFramePr>
          <p:nvPr>
            <p:ph idx="1"/>
            <p:extLst>
              <p:ext uri="{D42A27DB-BD31-4B8C-83A1-F6EECF244321}">
                <p14:modId xmlns:p14="http://schemas.microsoft.com/office/powerpoint/2010/main" val="2185292651"/>
              </p:ext>
            </p:extLst>
          </p:nvPr>
        </p:nvGraphicFramePr>
        <p:xfrm>
          <a:off x="1563688" y="1417638"/>
          <a:ext cx="10018712" cy="2656840"/>
        </p:xfrm>
        <a:graphic>
          <a:graphicData uri="http://schemas.openxmlformats.org/drawingml/2006/table">
            <a:tbl>
              <a:tblPr firstRow="1" bandRow="1">
                <a:tableStyleId>{5C22544A-7EE6-4342-B048-85BDC9FD1C3A}</a:tableStyleId>
              </a:tblPr>
              <a:tblGrid>
                <a:gridCol w="10018712">
                  <a:extLst>
                    <a:ext uri="{9D8B030D-6E8A-4147-A177-3AD203B41FA5}">
                      <a16:colId xmlns:a16="http://schemas.microsoft.com/office/drawing/2014/main" val="2526714167"/>
                    </a:ext>
                  </a:extLst>
                </a:gridCol>
              </a:tblGrid>
              <a:tr h="370840">
                <a:tc>
                  <a:txBody>
                    <a:bodyPr/>
                    <a:lstStyle/>
                    <a:p>
                      <a:pPr algn="ctr"/>
                      <a:r>
                        <a:rPr lang="en-US" dirty="0"/>
                        <a:t>K-12</a:t>
                      </a:r>
                    </a:p>
                  </a:txBody>
                  <a:tcPr/>
                </a:tc>
                <a:extLst>
                  <a:ext uri="{0D108BD9-81ED-4DB2-BD59-A6C34878D82A}">
                    <a16:rowId xmlns:a16="http://schemas.microsoft.com/office/drawing/2014/main" val="230911959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Health</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Challenge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Self Expression and Enjoyment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Social Interaction</a:t>
                      </a:r>
                    </a:p>
                    <a:p>
                      <a:endParaRPr lang="en-US" dirty="0"/>
                    </a:p>
                  </a:txBody>
                  <a:tcPr/>
                </a:tc>
                <a:extLst>
                  <a:ext uri="{0D108BD9-81ED-4DB2-BD59-A6C34878D82A}">
                    <a16:rowId xmlns:a16="http://schemas.microsoft.com/office/drawing/2014/main" val="1165462294"/>
                  </a:ext>
                </a:extLst>
              </a:tr>
            </a:tbl>
          </a:graphicData>
        </a:graphic>
      </p:graphicFrame>
    </p:spTree>
    <p:extLst>
      <p:ext uri="{BB962C8B-B14F-4D97-AF65-F5344CB8AC3E}">
        <p14:creationId xmlns:p14="http://schemas.microsoft.com/office/powerpoint/2010/main" val="1320555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CA69-2EB3-362F-C936-EAF4ABE6F1EC}"/>
              </a:ext>
            </a:extLst>
          </p:cNvPr>
          <p:cNvSpPr>
            <a:spLocks noGrp="1"/>
          </p:cNvSpPr>
          <p:nvPr>
            <p:ph type="title"/>
          </p:nvPr>
        </p:nvSpPr>
        <p:spPr/>
        <p:txBody>
          <a:bodyPr>
            <a:normAutofit fontScale="90000"/>
          </a:bodyPr>
          <a:lstStyle/>
          <a:p>
            <a:r>
              <a:rPr lang="en-US" dirty="0"/>
              <a:t>Value of Physical Activity Elementary Examples</a:t>
            </a:r>
          </a:p>
        </p:txBody>
      </p:sp>
      <p:graphicFrame>
        <p:nvGraphicFramePr>
          <p:cNvPr id="4" name="Table 4">
            <a:extLst>
              <a:ext uri="{FF2B5EF4-FFF2-40B4-BE49-F238E27FC236}">
                <a16:creationId xmlns:a16="http://schemas.microsoft.com/office/drawing/2014/main" id="{09CC0682-C063-36C1-6F30-04E3E2D9E949}"/>
              </a:ext>
            </a:extLst>
          </p:cNvPr>
          <p:cNvGraphicFramePr>
            <a:graphicFrameLocks noGrp="1"/>
          </p:cNvGraphicFramePr>
          <p:nvPr>
            <p:ph idx="1"/>
            <p:extLst>
              <p:ext uri="{D42A27DB-BD31-4B8C-83A1-F6EECF244321}">
                <p14:modId xmlns:p14="http://schemas.microsoft.com/office/powerpoint/2010/main" val="2797650227"/>
              </p:ext>
            </p:extLst>
          </p:nvPr>
        </p:nvGraphicFramePr>
        <p:xfrm>
          <a:off x="1563688" y="1417638"/>
          <a:ext cx="10018712" cy="393700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3596371454"/>
                    </a:ext>
                  </a:extLst>
                </a:gridCol>
                <a:gridCol w="5009356">
                  <a:extLst>
                    <a:ext uri="{9D8B030D-6E8A-4147-A177-3AD203B41FA5}">
                      <a16:colId xmlns:a16="http://schemas.microsoft.com/office/drawing/2014/main" val="138096597"/>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1032479205"/>
                  </a:ext>
                </a:extLst>
              </a:tr>
              <a:tr h="370840">
                <a:tc>
                  <a:txBody>
                    <a:bodyPr/>
                    <a:lstStyle/>
                    <a:p>
                      <a:r>
                        <a:rPr lang="en-US" dirty="0"/>
                        <a:t>Health</a:t>
                      </a:r>
                    </a:p>
                  </a:txBody>
                  <a:tcPr/>
                </a:tc>
                <a:tc>
                  <a:txBody>
                    <a:bodyPr/>
                    <a:lstStyle/>
                    <a:p>
                      <a:r>
                        <a:rPr lang="en-US" dirty="0"/>
                        <a:t>Discuss the relationship between physical activity and good health.</a:t>
                      </a:r>
                    </a:p>
                  </a:txBody>
                  <a:tcPr/>
                </a:tc>
                <a:extLst>
                  <a:ext uri="{0D108BD9-81ED-4DB2-BD59-A6C34878D82A}">
                    <a16:rowId xmlns:a16="http://schemas.microsoft.com/office/drawing/2014/main" val="1536522908"/>
                  </a:ext>
                </a:extLst>
              </a:tr>
              <a:tr h="370840">
                <a:tc>
                  <a:txBody>
                    <a:bodyPr/>
                    <a:lstStyle/>
                    <a:p>
                      <a:r>
                        <a:rPr lang="en-US" dirty="0"/>
                        <a:t>Challenge</a:t>
                      </a:r>
                    </a:p>
                  </a:txBody>
                  <a:tcPr/>
                </a:tc>
                <a:tc>
                  <a:txBody>
                    <a:bodyPr/>
                    <a:lstStyle/>
                    <a:p>
                      <a:r>
                        <a:rPr lang="en-US" dirty="0"/>
                        <a:t>Acknowledge that some physical activities are challenging. (New activity)</a:t>
                      </a:r>
                    </a:p>
                    <a:p>
                      <a:r>
                        <a:rPr lang="en-US" dirty="0"/>
                        <a:t>Physical activity challenges can lead to success.</a:t>
                      </a:r>
                    </a:p>
                  </a:txBody>
                  <a:tcPr/>
                </a:tc>
                <a:extLst>
                  <a:ext uri="{0D108BD9-81ED-4DB2-BD59-A6C34878D82A}">
                    <a16:rowId xmlns:a16="http://schemas.microsoft.com/office/drawing/2014/main" val="1035101490"/>
                  </a:ext>
                </a:extLst>
              </a:tr>
              <a:tr h="370840">
                <a:tc>
                  <a:txBody>
                    <a:bodyPr/>
                    <a:lstStyle/>
                    <a:p>
                      <a:r>
                        <a:rPr lang="en-US" dirty="0"/>
                        <a:t>Self-Expression and Enjoyment</a:t>
                      </a:r>
                    </a:p>
                  </a:txBody>
                  <a:tcPr/>
                </a:tc>
                <a:tc>
                  <a:txBody>
                    <a:bodyPr/>
                    <a:lstStyle/>
                    <a:p>
                      <a:r>
                        <a:rPr lang="en-US" dirty="0"/>
                        <a:t>Identify physical activities that are enjoyable.</a:t>
                      </a:r>
                    </a:p>
                    <a:p>
                      <a:r>
                        <a:rPr lang="en-US" dirty="0"/>
                        <a:t>Describe positive feelings that result from participating in physical activities.</a:t>
                      </a:r>
                    </a:p>
                    <a:p>
                      <a:r>
                        <a:rPr lang="en-US" dirty="0"/>
                        <a:t>Describe personal reasons for enjoying physical activity.</a:t>
                      </a:r>
                    </a:p>
                    <a:p>
                      <a:r>
                        <a:rPr lang="en-US" dirty="0"/>
                        <a:t>Identify physical activities that provide self-expression.</a:t>
                      </a:r>
                    </a:p>
                  </a:txBody>
                  <a:tcPr/>
                </a:tc>
                <a:extLst>
                  <a:ext uri="{0D108BD9-81ED-4DB2-BD59-A6C34878D82A}">
                    <a16:rowId xmlns:a16="http://schemas.microsoft.com/office/drawing/2014/main" val="1793932592"/>
                  </a:ext>
                </a:extLst>
              </a:tr>
            </a:tbl>
          </a:graphicData>
        </a:graphic>
      </p:graphicFrame>
    </p:spTree>
    <p:extLst>
      <p:ext uri="{BB962C8B-B14F-4D97-AF65-F5344CB8AC3E}">
        <p14:creationId xmlns:p14="http://schemas.microsoft.com/office/powerpoint/2010/main" val="206447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7646-45F0-5C20-BCA7-648CEC81169E}"/>
              </a:ext>
            </a:extLst>
          </p:cNvPr>
          <p:cNvSpPr>
            <a:spLocks noGrp="1"/>
          </p:cNvSpPr>
          <p:nvPr>
            <p:ph type="title"/>
          </p:nvPr>
        </p:nvSpPr>
        <p:spPr/>
        <p:txBody>
          <a:bodyPr>
            <a:normAutofit fontScale="90000"/>
          </a:bodyPr>
          <a:lstStyle/>
          <a:p>
            <a:r>
              <a:rPr lang="en-US" dirty="0"/>
              <a:t>Value of Physical Activity Middle School Examples</a:t>
            </a:r>
          </a:p>
        </p:txBody>
      </p:sp>
      <p:graphicFrame>
        <p:nvGraphicFramePr>
          <p:cNvPr id="4" name="Table 4">
            <a:extLst>
              <a:ext uri="{FF2B5EF4-FFF2-40B4-BE49-F238E27FC236}">
                <a16:creationId xmlns:a16="http://schemas.microsoft.com/office/drawing/2014/main" id="{0DDEA027-1D97-84A9-6533-34D537FC8D48}"/>
              </a:ext>
            </a:extLst>
          </p:cNvPr>
          <p:cNvGraphicFramePr>
            <a:graphicFrameLocks noGrp="1"/>
          </p:cNvGraphicFramePr>
          <p:nvPr>
            <p:ph idx="1"/>
            <p:extLst>
              <p:ext uri="{D42A27DB-BD31-4B8C-83A1-F6EECF244321}">
                <p14:modId xmlns:p14="http://schemas.microsoft.com/office/powerpoint/2010/main" val="2022951696"/>
              </p:ext>
            </p:extLst>
          </p:nvPr>
        </p:nvGraphicFramePr>
        <p:xfrm>
          <a:off x="1563688" y="1417638"/>
          <a:ext cx="10018712" cy="4363720"/>
        </p:xfrm>
        <a:graphic>
          <a:graphicData uri="http://schemas.openxmlformats.org/drawingml/2006/table">
            <a:tbl>
              <a:tblPr firstRow="1" bandRow="1">
                <a:tableStyleId>{5C22544A-7EE6-4342-B048-85BDC9FD1C3A}</a:tableStyleId>
              </a:tblPr>
              <a:tblGrid>
                <a:gridCol w="3230734">
                  <a:extLst>
                    <a:ext uri="{9D8B030D-6E8A-4147-A177-3AD203B41FA5}">
                      <a16:colId xmlns:a16="http://schemas.microsoft.com/office/drawing/2014/main" val="493104856"/>
                    </a:ext>
                  </a:extLst>
                </a:gridCol>
                <a:gridCol w="6787978">
                  <a:extLst>
                    <a:ext uri="{9D8B030D-6E8A-4147-A177-3AD203B41FA5}">
                      <a16:colId xmlns:a16="http://schemas.microsoft.com/office/drawing/2014/main" val="2031177190"/>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3000173329"/>
                  </a:ext>
                </a:extLst>
              </a:tr>
              <a:tr h="370840">
                <a:tc>
                  <a:txBody>
                    <a:bodyPr/>
                    <a:lstStyle/>
                    <a:p>
                      <a:r>
                        <a:rPr lang="en-US" sz="1400" dirty="0"/>
                        <a:t>Health</a:t>
                      </a:r>
                    </a:p>
                  </a:txBody>
                  <a:tcPr/>
                </a:tc>
                <a:tc>
                  <a:txBody>
                    <a:bodyPr/>
                    <a:lstStyle/>
                    <a:p>
                      <a:pPr marL="285750" indent="-285750">
                        <a:buFont typeface="Arial" panose="020B0604020202020204" pitchFamily="34" charset="0"/>
                        <a:buChar char="•"/>
                      </a:pPr>
                      <a:r>
                        <a:rPr lang="en-US" sz="1400" dirty="0"/>
                        <a:t>Identify how different types of physical activity  can provide a positive effect on health.</a:t>
                      </a:r>
                    </a:p>
                    <a:p>
                      <a:pPr marL="285750" indent="-285750">
                        <a:buFont typeface="Arial" panose="020B0604020202020204" pitchFamily="34" charset="0"/>
                        <a:buChar char="•"/>
                      </a:pPr>
                      <a:r>
                        <a:rPr lang="en-US" sz="1400" dirty="0"/>
                        <a:t>Identifies the 5 components of health-related fitness (muscular strength, muscular endurance, flexibility, cardiorespiratory endurance and body composition) and explains the connections between fitness and overall physical and mental health. </a:t>
                      </a:r>
                    </a:p>
                    <a:p>
                      <a:pPr marL="285750" indent="-285750">
                        <a:buFont typeface="Arial" panose="020B0604020202020204" pitchFamily="34" charset="0"/>
                        <a:buChar char="•"/>
                      </a:pPr>
                      <a:r>
                        <a:rPr lang="en-US" sz="1400" dirty="0"/>
                        <a:t>Identifies positive mental and emotional aspects of participating in a variety of physical activities. </a:t>
                      </a:r>
                    </a:p>
                  </a:txBody>
                  <a:tcPr/>
                </a:tc>
                <a:extLst>
                  <a:ext uri="{0D108BD9-81ED-4DB2-BD59-A6C34878D82A}">
                    <a16:rowId xmlns:a16="http://schemas.microsoft.com/office/drawing/2014/main" val="3409152028"/>
                  </a:ext>
                </a:extLst>
              </a:tr>
              <a:tr h="370840">
                <a:tc>
                  <a:txBody>
                    <a:bodyPr/>
                    <a:lstStyle/>
                    <a:p>
                      <a:r>
                        <a:rPr lang="en-US" sz="1400" dirty="0"/>
                        <a:t>Challenge</a:t>
                      </a:r>
                    </a:p>
                  </a:txBody>
                  <a:tcPr/>
                </a:tc>
                <a:tc>
                  <a:txBody>
                    <a:bodyPr/>
                    <a:lstStyle/>
                    <a:p>
                      <a:pPr marL="285750" indent="-285750">
                        <a:buFont typeface="Arial" panose="020B0604020202020204" pitchFamily="34" charset="0"/>
                        <a:buChar char="•"/>
                      </a:pPr>
                      <a:r>
                        <a:rPr lang="en-US" sz="1400" dirty="0"/>
                        <a:t>Recognizes individual challenges and copes in a positive way.</a:t>
                      </a:r>
                    </a:p>
                    <a:p>
                      <a:pPr marL="285750" indent="-285750">
                        <a:buFont typeface="Arial" panose="020B0604020202020204" pitchFamily="34" charset="0"/>
                        <a:buChar char="•"/>
                      </a:pPr>
                      <a:r>
                        <a:rPr lang="en-US" sz="1400" dirty="0"/>
                        <a:t>Generates positive strategies when faced with a group challenge.</a:t>
                      </a:r>
                    </a:p>
                  </a:txBody>
                  <a:tcPr/>
                </a:tc>
                <a:extLst>
                  <a:ext uri="{0D108BD9-81ED-4DB2-BD59-A6C34878D82A}">
                    <a16:rowId xmlns:a16="http://schemas.microsoft.com/office/drawing/2014/main" val="1160067254"/>
                  </a:ext>
                </a:extLst>
              </a:tr>
              <a:tr h="370840">
                <a:tc>
                  <a:txBody>
                    <a:bodyPr/>
                    <a:lstStyle/>
                    <a:p>
                      <a:r>
                        <a:rPr lang="en-US" sz="1400" dirty="0"/>
                        <a:t>Self-Expression and Enjoyment</a:t>
                      </a:r>
                    </a:p>
                  </a:txBody>
                  <a:tcPr/>
                </a:tc>
                <a:tc>
                  <a:txBody>
                    <a:bodyPr/>
                    <a:lstStyle/>
                    <a:p>
                      <a:pPr marL="285750" indent="-285750">
                        <a:buFont typeface="Arial" panose="020B0604020202020204" pitchFamily="34" charset="0"/>
                        <a:buChar char="•"/>
                      </a:pPr>
                      <a:r>
                        <a:rPr lang="en-US" sz="1400" dirty="0"/>
                        <a:t>Identifies how self-expression and physical activity are related.</a:t>
                      </a:r>
                    </a:p>
                    <a:p>
                      <a:pPr marL="285750" indent="-285750">
                        <a:buFont typeface="Arial" panose="020B0604020202020204" pitchFamily="34" charset="0"/>
                        <a:buChar char="•"/>
                      </a:pPr>
                      <a:r>
                        <a:rPr lang="en-US" sz="1400" dirty="0"/>
                        <a:t>Discusses how enjoyment could be increased in self-selected physical activities.</a:t>
                      </a:r>
                    </a:p>
                    <a:p>
                      <a:pPr marL="285750" indent="-285750">
                        <a:buFont typeface="Arial" panose="020B0604020202020204" pitchFamily="34" charset="0"/>
                        <a:buChar char="•"/>
                      </a:pPr>
                      <a:r>
                        <a:rPr lang="en-US" sz="1400" dirty="0"/>
                        <a:t>Identifies and participates in an enjoyable activity that prompts individual self-expression.</a:t>
                      </a:r>
                    </a:p>
                  </a:txBody>
                  <a:tcPr/>
                </a:tc>
                <a:extLst>
                  <a:ext uri="{0D108BD9-81ED-4DB2-BD59-A6C34878D82A}">
                    <a16:rowId xmlns:a16="http://schemas.microsoft.com/office/drawing/2014/main" val="2049238258"/>
                  </a:ext>
                </a:extLst>
              </a:tr>
              <a:tr h="370840">
                <a:tc>
                  <a:txBody>
                    <a:bodyPr/>
                    <a:lstStyle/>
                    <a:p>
                      <a:r>
                        <a:rPr lang="en-US" sz="1400" dirty="0"/>
                        <a:t>Social Interaction</a:t>
                      </a:r>
                    </a:p>
                  </a:txBody>
                  <a:tcPr/>
                </a:tc>
                <a:tc>
                  <a:txBody>
                    <a:bodyPr/>
                    <a:lstStyle/>
                    <a:p>
                      <a:pPr marL="285750" indent="-285750">
                        <a:buFont typeface="Arial" panose="020B0604020202020204" pitchFamily="34" charset="0"/>
                        <a:buChar char="•"/>
                      </a:pPr>
                      <a:r>
                        <a:rPr lang="en-US" sz="1400" dirty="0"/>
                        <a:t>Demonstrates respect for self and others in activities and games by following the rules, encouraging others and playing in the spirit of the game or activity.</a:t>
                      </a:r>
                    </a:p>
                    <a:p>
                      <a:pPr marL="285750" indent="-285750">
                        <a:buFont typeface="Arial" panose="020B0604020202020204" pitchFamily="34" charset="0"/>
                        <a:buChar char="•"/>
                      </a:pPr>
                      <a:r>
                        <a:rPr lang="en-US" sz="1400" dirty="0"/>
                        <a:t>Demonstrates the importance of social interaction by helping and encouraging others, avoiding trash talk and providing support to classmates.</a:t>
                      </a:r>
                    </a:p>
                  </a:txBody>
                  <a:tcPr/>
                </a:tc>
                <a:extLst>
                  <a:ext uri="{0D108BD9-81ED-4DB2-BD59-A6C34878D82A}">
                    <a16:rowId xmlns:a16="http://schemas.microsoft.com/office/drawing/2014/main" val="2269547438"/>
                  </a:ext>
                </a:extLst>
              </a:tr>
            </a:tbl>
          </a:graphicData>
        </a:graphic>
      </p:graphicFrame>
    </p:spTree>
    <p:extLst>
      <p:ext uri="{BB962C8B-B14F-4D97-AF65-F5344CB8AC3E}">
        <p14:creationId xmlns:p14="http://schemas.microsoft.com/office/powerpoint/2010/main" val="2435204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4F9D-3CDA-D5CF-09D2-6FC945FF159B}"/>
              </a:ext>
            </a:extLst>
          </p:cNvPr>
          <p:cNvSpPr>
            <a:spLocks noGrp="1"/>
          </p:cNvSpPr>
          <p:nvPr>
            <p:ph type="title"/>
          </p:nvPr>
        </p:nvSpPr>
        <p:spPr/>
        <p:txBody>
          <a:bodyPr>
            <a:normAutofit fontScale="90000"/>
          </a:bodyPr>
          <a:lstStyle/>
          <a:p>
            <a:r>
              <a:rPr lang="en-US" dirty="0"/>
              <a:t>Value of Physical Activity High School Examples</a:t>
            </a:r>
          </a:p>
        </p:txBody>
      </p:sp>
      <p:graphicFrame>
        <p:nvGraphicFramePr>
          <p:cNvPr id="4" name="Table 4">
            <a:extLst>
              <a:ext uri="{FF2B5EF4-FFF2-40B4-BE49-F238E27FC236}">
                <a16:creationId xmlns:a16="http://schemas.microsoft.com/office/drawing/2014/main" id="{0B734E78-D6DD-D05B-91E5-B531E2EC4133}"/>
              </a:ext>
            </a:extLst>
          </p:cNvPr>
          <p:cNvGraphicFramePr>
            <a:graphicFrameLocks noGrp="1"/>
          </p:cNvGraphicFramePr>
          <p:nvPr>
            <p:ph idx="1"/>
            <p:extLst>
              <p:ext uri="{D42A27DB-BD31-4B8C-83A1-F6EECF244321}">
                <p14:modId xmlns:p14="http://schemas.microsoft.com/office/powerpoint/2010/main" val="2981762340"/>
              </p:ext>
            </p:extLst>
          </p:nvPr>
        </p:nvGraphicFramePr>
        <p:xfrm>
          <a:off x="1563688" y="1417638"/>
          <a:ext cx="10018712" cy="4302760"/>
        </p:xfrm>
        <a:graphic>
          <a:graphicData uri="http://schemas.openxmlformats.org/drawingml/2006/table">
            <a:tbl>
              <a:tblPr firstRow="1" bandRow="1">
                <a:tableStyleId>{5C22544A-7EE6-4342-B048-85BDC9FD1C3A}</a:tableStyleId>
              </a:tblPr>
              <a:tblGrid>
                <a:gridCol w="3972139">
                  <a:extLst>
                    <a:ext uri="{9D8B030D-6E8A-4147-A177-3AD203B41FA5}">
                      <a16:colId xmlns:a16="http://schemas.microsoft.com/office/drawing/2014/main" val="3754355652"/>
                    </a:ext>
                  </a:extLst>
                </a:gridCol>
                <a:gridCol w="6046573">
                  <a:extLst>
                    <a:ext uri="{9D8B030D-6E8A-4147-A177-3AD203B41FA5}">
                      <a16:colId xmlns:a16="http://schemas.microsoft.com/office/drawing/2014/main" val="1996571044"/>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2487878013"/>
                  </a:ext>
                </a:extLst>
              </a:tr>
              <a:tr h="370840">
                <a:tc>
                  <a:txBody>
                    <a:bodyPr/>
                    <a:lstStyle/>
                    <a:p>
                      <a:r>
                        <a:rPr lang="en-US" dirty="0"/>
                        <a:t>Health</a:t>
                      </a:r>
                    </a:p>
                  </a:txBody>
                  <a:tcPr/>
                </a:tc>
                <a:tc>
                  <a:txBody>
                    <a:bodyPr/>
                    <a:lstStyle/>
                    <a:p>
                      <a:pPr marL="285750" indent="-285750">
                        <a:buFont typeface="Arial" panose="020B0604020202020204" pitchFamily="34" charset="0"/>
                        <a:buChar char="•"/>
                      </a:pPr>
                      <a:r>
                        <a:rPr lang="en-US" dirty="0"/>
                        <a:t>Analyzes the health benefits of a self-selected physical activity.</a:t>
                      </a:r>
                    </a:p>
                  </a:txBody>
                  <a:tcPr/>
                </a:tc>
                <a:extLst>
                  <a:ext uri="{0D108BD9-81ED-4DB2-BD59-A6C34878D82A}">
                    <a16:rowId xmlns:a16="http://schemas.microsoft.com/office/drawing/2014/main" val="2064445814"/>
                  </a:ext>
                </a:extLst>
              </a:tr>
              <a:tr h="370840">
                <a:tc>
                  <a:txBody>
                    <a:bodyPr/>
                    <a:lstStyle/>
                    <a:p>
                      <a:r>
                        <a:rPr lang="en-US" dirty="0"/>
                        <a:t>Challenge</a:t>
                      </a:r>
                    </a:p>
                  </a:txBody>
                  <a:tcPr/>
                </a:tc>
                <a:tc>
                  <a:txBody>
                    <a:bodyPr/>
                    <a:lstStyle/>
                    <a:p>
                      <a:pPr marL="285750" indent="-285750">
                        <a:buFont typeface="Arial" panose="020B0604020202020204" pitchFamily="34" charset="0"/>
                        <a:buChar char="•"/>
                      </a:pPr>
                      <a:r>
                        <a:rPr lang="en-US" dirty="0"/>
                        <a:t>Chooses an appropriate level of challenge to experience success and desire to participate in a self-selected physical activity.</a:t>
                      </a:r>
                    </a:p>
                  </a:txBody>
                  <a:tcPr/>
                </a:tc>
                <a:extLst>
                  <a:ext uri="{0D108BD9-81ED-4DB2-BD59-A6C34878D82A}">
                    <a16:rowId xmlns:a16="http://schemas.microsoft.com/office/drawing/2014/main" val="757870235"/>
                  </a:ext>
                </a:extLst>
              </a:tr>
              <a:tr h="370840">
                <a:tc>
                  <a:txBody>
                    <a:bodyPr/>
                    <a:lstStyle/>
                    <a:p>
                      <a:r>
                        <a:rPr lang="en-US" dirty="0"/>
                        <a:t>Self-Expression and Enjoyment</a:t>
                      </a:r>
                    </a:p>
                  </a:txBody>
                  <a:tcPr/>
                </a:tc>
                <a:tc>
                  <a:txBody>
                    <a:bodyPr/>
                    <a:lstStyle/>
                    <a:p>
                      <a:pPr marL="285750" indent="-285750">
                        <a:buFont typeface="Arial" panose="020B0604020202020204" pitchFamily="34" charset="0"/>
                        <a:buChar char="•"/>
                      </a:pPr>
                      <a:r>
                        <a:rPr lang="en-US" dirty="0"/>
                        <a:t>Selects and participates in physical activities or dance that meet the need for self-expression and enjoyment.</a:t>
                      </a:r>
                    </a:p>
                    <a:p>
                      <a:pPr marL="285750" indent="-285750">
                        <a:buFont typeface="Arial" panose="020B0604020202020204" pitchFamily="34" charset="0"/>
                        <a:buChar char="•"/>
                      </a:pPr>
                      <a:r>
                        <a:rPr lang="en-US" dirty="0"/>
                        <a:t>Identifies the uniqueness of creative dance as a means of self-expression.</a:t>
                      </a:r>
                    </a:p>
                  </a:txBody>
                  <a:tcPr/>
                </a:tc>
                <a:extLst>
                  <a:ext uri="{0D108BD9-81ED-4DB2-BD59-A6C34878D82A}">
                    <a16:rowId xmlns:a16="http://schemas.microsoft.com/office/drawing/2014/main" val="4187865331"/>
                  </a:ext>
                </a:extLst>
              </a:tr>
              <a:tr h="370840">
                <a:tc>
                  <a:txBody>
                    <a:bodyPr/>
                    <a:lstStyle/>
                    <a:p>
                      <a:r>
                        <a:rPr lang="en-US" dirty="0"/>
                        <a:t>Social Interaction</a:t>
                      </a:r>
                    </a:p>
                  </a:txBody>
                  <a:tcPr/>
                </a:tc>
                <a:tc>
                  <a:txBody>
                    <a:bodyPr/>
                    <a:lstStyle/>
                    <a:p>
                      <a:pPr marL="285750" indent="-285750">
                        <a:buFont typeface="Arial" panose="020B0604020202020204" pitchFamily="34" charset="0"/>
                        <a:buChar char="•"/>
                      </a:pPr>
                      <a:r>
                        <a:rPr lang="en-US" dirty="0"/>
                        <a:t>Identifies the opportunity for social support in a self-selected physical activity or dance.</a:t>
                      </a:r>
                    </a:p>
                    <a:p>
                      <a:pPr marL="285750" indent="-285750">
                        <a:buFont typeface="Arial" panose="020B0604020202020204" pitchFamily="34" charset="0"/>
                        <a:buChar char="•"/>
                      </a:pPr>
                      <a:r>
                        <a:rPr lang="en-US" dirty="0"/>
                        <a:t>Evaluates the opportunity for social interaction and social support in a self-selected physical activity or dance.</a:t>
                      </a:r>
                    </a:p>
                  </a:txBody>
                  <a:tcPr/>
                </a:tc>
                <a:extLst>
                  <a:ext uri="{0D108BD9-81ED-4DB2-BD59-A6C34878D82A}">
                    <a16:rowId xmlns:a16="http://schemas.microsoft.com/office/drawing/2014/main" val="2261222216"/>
                  </a:ext>
                </a:extLst>
              </a:tr>
            </a:tbl>
          </a:graphicData>
        </a:graphic>
      </p:graphicFrame>
    </p:spTree>
    <p:extLst>
      <p:ext uri="{BB962C8B-B14F-4D97-AF65-F5344CB8AC3E}">
        <p14:creationId xmlns:p14="http://schemas.microsoft.com/office/powerpoint/2010/main" val="3406114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5A049-1274-A56F-7BB3-9846D144ED1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6AF3ABC-3CE7-4EB2-9818-29D92B7E6839}"/>
              </a:ext>
            </a:extLst>
          </p:cNvPr>
          <p:cNvSpPr>
            <a:spLocks noGrp="1"/>
          </p:cNvSpPr>
          <p:nvPr>
            <p:ph idx="1"/>
          </p:nvPr>
        </p:nvSpPr>
        <p:spPr/>
        <p:txBody>
          <a:bodyPr/>
          <a:lstStyle/>
          <a:p>
            <a:r>
              <a:rPr lang="en-US" dirty="0"/>
              <a:t>It is recommended to implement 1 – 2 physical education outcomes in each lesson (outcomes can come from the same or more than one physical literacy component)</a:t>
            </a:r>
          </a:p>
          <a:p>
            <a:r>
              <a:rPr lang="en-US" dirty="0"/>
              <a:t>You can scaffold physical education component by focusing on 1 – 3 skill cues</a:t>
            </a:r>
          </a:p>
          <a:p>
            <a:r>
              <a:rPr lang="en-US" dirty="0"/>
              <a:t>Be sure to give students an adequate amount of time to practice </a:t>
            </a:r>
          </a:p>
          <a:p>
            <a:r>
              <a:rPr lang="en-US" dirty="0"/>
              <a:t>Engage students with a variety of prompts </a:t>
            </a:r>
          </a:p>
        </p:txBody>
      </p:sp>
    </p:spTree>
    <p:extLst>
      <p:ext uri="{BB962C8B-B14F-4D97-AF65-F5344CB8AC3E}">
        <p14:creationId xmlns:p14="http://schemas.microsoft.com/office/powerpoint/2010/main" val="277931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2584C-8109-798C-978D-C7305282EA92}"/>
              </a:ext>
            </a:extLst>
          </p:cNvPr>
          <p:cNvSpPr>
            <a:spLocks noGrp="1"/>
          </p:cNvSpPr>
          <p:nvPr>
            <p:ph type="title"/>
          </p:nvPr>
        </p:nvSpPr>
        <p:spPr/>
        <p:txBody>
          <a:bodyPr/>
          <a:lstStyle/>
          <a:p>
            <a:r>
              <a:rPr lang="en-US" dirty="0"/>
              <a:t>Motor Skills</a:t>
            </a:r>
          </a:p>
        </p:txBody>
      </p:sp>
      <p:sp>
        <p:nvSpPr>
          <p:cNvPr id="3" name="Content Placeholder 2">
            <a:extLst>
              <a:ext uri="{FF2B5EF4-FFF2-40B4-BE49-F238E27FC236}">
                <a16:creationId xmlns:a16="http://schemas.microsoft.com/office/drawing/2014/main" id="{5B70B084-19C8-2DE4-21B8-BDD01CD8ABF4}"/>
              </a:ext>
            </a:extLst>
          </p:cNvPr>
          <p:cNvSpPr>
            <a:spLocks noGrp="1"/>
          </p:cNvSpPr>
          <p:nvPr>
            <p:ph idx="1"/>
          </p:nvPr>
        </p:nvSpPr>
        <p:spPr/>
        <p:txBody>
          <a:bodyPr/>
          <a:lstStyle/>
          <a:p>
            <a:r>
              <a:rPr lang="en-US" b="1" u="sng" dirty="0"/>
              <a:t>Motor Skills:  </a:t>
            </a:r>
            <a:r>
              <a:rPr lang="en-US" dirty="0"/>
              <a:t>Physical activity that is directed toward a specific function or goal.  The term can be used to refer to one discrete skill (e.g., throwing) or a more general ability to perform physical skills completely (e.g., as in “The student has the motor skill needed to perform that sport”).</a:t>
            </a:r>
          </a:p>
        </p:txBody>
      </p:sp>
    </p:spTree>
    <p:extLst>
      <p:ext uri="{BB962C8B-B14F-4D97-AF65-F5344CB8AC3E}">
        <p14:creationId xmlns:p14="http://schemas.microsoft.com/office/powerpoint/2010/main" val="245252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1A79-D701-D9B3-D4BF-A7D8B4F65F66}"/>
              </a:ext>
            </a:extLst>
          </p:cNvPr>
          <p:cNvSpPr>
            <a:spLocks noGrp="1"/>
          </p:cNvSpPr>
          <p:nvPr>
            <p:ph type="title"/>
          </p:nvPr>
        </p:nvSpPr>
        <p:spPr/>
        <p:txBody>
          <a:bodyPr/>
          <a:lstStyle/>
          <a:p>
            <a:r>
              <a:rPr lang="en-US" dirty="0"/>
              <a:t>Motor Skills</a:t>
            </a:r>
          </a:p>
        </p:txBody>
      </p:sp>
      <p:graphicFrame>
        <p:nvGraphicFramePr>
          <p:cNvPr id="5" name="Table 5">
            <a:extLst>
              <a:ext uri="{FF2B5EF4-FFF2-40B4-BE49-F238E27FC236}">
                <a16:creationId xmlns:a16="http://schemas.microsoft.com/office/drawing/2014/main" id="{CDF36921-2820-C29F-C1D4-06307F131350}"/>
              </a:ext>
            </a:extLst>
          </p:cNvPr>
          <p:cNvGraphicFramePr>
            <a:graphicFrameLocks noGrp="1"/>
          </p:cNvGraphicFramePr>
          <p:nvPr>
            <p:ph idx="1"/>
            <p:extLst>
              <p:ext uri="{D42A27DB-BD31-4B8C-83A1-F6EECF244321}">
                <p14:modId xmlns:p14="http://schemas.microsoft.com/office/powerpoint/2010/main" val="3172476678"/>
              </p:ext>
            </p:extLst>
          </p:nvPr>
        </p:nvGraphicFramePr>
        <p:xfrm>
          <a:off x="1563688" y="1417638"/>
          <a:ext cx="10018710" cy="4072028"/>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1446843354"/>
                    </a:ext>
                  </a:extLst>
                </a:gridCol>
                <a:gridCol w="3339570">
                  <a:extLst>
                    <a:ext uri="{9D8B030D-6E8A-4147-A177-3AD203B41FA5}">
                      <a16:colId xmlns:a16="http://schemas.microsoft.com/office/drawing/2014/main" val="690162738"/>
                    </a:ext>
                  </a:extLst>
                </a:gridCol>
                <a:gridCol w="3339570">
                  <a:extLst>
                    <a:ext uri="{9D8B030D-6E8A-4147-A177-3AD203B41FA5}">
                      <a16:colId xmlns:a16="http://schemas.microsoft.com/office/drawing/2014/main" val="1576559962"/>
                    </a:ext>
                  </a:extLst>
                </a:gridCol>
              </a:tblGrid>
              <a:tr h="688748">
                <a:tc>
                  <a:txBody>
                    <a:bodyPr/>
                    <a:lstStyle/>
                    <a:p>
                      <a:r>
                        <a:rPr lang="en-US" dirty="0"/>
                        <a:t>K-6</a:t>
                      </a:r>
                    </a:p>
                  </a:txBody>
                  <a:tcPr/>
                </a:tc>
                <a:tc>
                  <a:txBody>
                    <a:bodyPr/>
                    <a:lstStyle/>
                    <a:p>
                      <a:r>
                        <a:rPr lang="en-US" dirty="0"/>
                        <a:t>7-9</a:t>
                      </a:r>
                    </a:p>
                  </a:txBody>
                  <a:tcPr/>
                </a:tc>
                <a:tc>
                  <a:txBody>
                    <a:bodyPr/>
                    <a:lstStyle/>
                    <a:p>
                      <a:r>
                        <a:rPr lang="en-US" dirty="0"/>
                        <a:t>10-12</a:t>
                      </a:r>
                    </a:p>
                  </a:txBody>
                  <a:tcPr/>
                </a:tc>
                <a:extLst>
                  <a:ext uri="{0D108BD9-81ED-4DB2-BD59-A6C34878D82A}">
                    <a16:rowId xmlns:a16="http://schemas.microsoft.com/office/drawing/2014/main" val="3417424378"/>
                  </a:ext>
                </a:extLst>
              </a:tr>
              <a:tr h="1087324">
                <a:tc>
                  <a:txBody>
                    <a:bodyPr/>
                    <a:lstStyle/>
                    <a:p>
                      <a:r>
                        <a:rPr lang="en-US" dirty="0"/>
                        <a:t>Locomotor</a:t>
                      </a:r>
                    </a:p>
                    <a:p>
                      <a:endParaRPr lang="en-US" dirty="0"/>
                    </a:p>
                    <a:p>
                      <a:r>
                        <a:rPr lang="en-US" dirty="0" err="1"/>
                        <a:t>Nonlocomotor</a:t>
                      </a:r>
                      <a:endParaRPr lang="en-US" dirty="0"/>
                    </a:p>
                    <a:p>
                      <a:endParaRPr lang="en-US" dirty="0"/>
                    </a:p>
                    <a:p>
                      <a:r>
                        <a:rPr lang="en-US" dirty="0"/>
                        <a:t>Manipulatives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Dance and Rhythms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Specialized Skills and Movement Patterns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Application of Specialized Manipulative Skills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Outdoor Pursuits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Individual Performance Activities</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Combined Movement Skills and Patterns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Specialized Skill Performance</a:t>
                      </a:r>
                    </a:p>
                    <a:p>
                      <a:endParaRPr lang="en-US" dirty="0"/>
                    </a:p>
                  </a:txBody>
                  <a:tcPr/>
                </a:tc>
                <a:extLst>
                  <a:ext uri="{0D108BD9-81ED-4DB2-BD59-A6C34878D82A}">
                    <a16:rowId xmlns:a16="http://schemas.microsoft.com/office/drawing/2014/main" val="126815239"/>
                  </a:ext>
                </a:extLst>
              </a:tr>
            </a:tbl>
          </a:graphicData>
        </a:graphic>
      </p:graphicFrame>
    </p:spTree>
    <p:extLst>
      <p:ext uri="{BB962C8B-B14F-4D97-AF65-F5344CB8AC3E}">
        <p14:creationId xmlns:p14="http://schemas.microsoft.com/office/powerpoint/2010/main" val="2185423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CA69-2EB3-362F-C936-EAF4ABE6F1EC}"/>
              </a:ext>
            </a:extLst>
          </p:cNvPr>
          <p:cNvSpPr>
            <a:spLocks noGrp="1"/>
          </p:cNvSpPr>
          <p:nvPr>
            <p:ph type="title"/>
          </p:nvPr>
        </p:nvSpPr>
        <p:spPr/>
        <p:txBody>
          <a:bodyPr/>
          <a:lstStyle/>
          <a:p>
            <a:r>
              <a:rPr lang="en-US" dirty="0"/>
              <a:t>Motor Skills Elementary Examples</a:t>
            </a:r>
          </a:p>
        </p:txBody>
      </p:sp>
      <p:graphicFrame>
        <p:nvGraphicFramePr>
          <p:cNvPr id="4" name="Table 4">
            <a:extLst>
              <a:ext uri="{FF2B5EF4-FFF2-40B4-BE49-F238E27FC236}">
                <a16:creationId xmlns:a16="http://schemas.microsoft.com/office/drawing/2014/main" id="{457BFA77-3D37-ECE2-DDF7-DECB130A0ADC}"/>
              </a:ext>
            </a:extLst>
          </p:cNvPr>
          <p:cNvGraphicFramePr>
            <a:graphicFrameLocks noGrp="1"/>
          </p:cNvGraphicFramePr>
          <p:nvPr>
            <p:ph idx="1"/>
            <p:extLst>
              <p:ext uri="{D42A27DB-BD31-4B8C-83A1-F6EECF244321}">
                <p14:modId xmlns:p14="http://schemas.microsoft.com/office/powerpoint/2010/main" val="4037679327"/>
              </p:ext>
            </p:extLst>
          </p:nvPr>
        </p:nvGraphicFramePr>
        <p:xfrm>
          <a:off x="1563688" y="1417638"/>
          <a:ext cx="10018712" cy="229108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55411605"/>
                    </a:ext>
                  </a:extLst>
                </a:gridCol>
                <a:gridCol w="5009356">
                  <a:extLst>
                    <a:ext uri="{9D8B030D-6E8A-4147-A177-3AD203B41FA5}">
                      <a16:colId xmlns:a16="http://schemas.microsoft.com/office/drawing/2014/main" val="3870455328"/>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1622275496"/>
                  </a:ext>
                </a:extLst>
              </a:tr>
              <a:tr h="370840">
                <a:tc>
                  <a:txBody>
                    <a:bodyPr/>
                    <a:lstStyle/>
                    <a:p>
                      <a:r>
                        <a:rPr lang="en-US" dirty="0"/>
                        <a:t>Locomotor</a:t>
                      </a:r>
                    </a:p>
                  </a:txBody>
                  <a:tcPr/>
                </a:tc>
                <a:tc>
                  <a:txBody>
                    <a:bodyPr/>
                    <a:lstStyle/>
                    <a:p>
                      <a:r>
                        <a:rPr lang="en-US" dirty="0"/>
                        <a:t>Skill Development, Lead up Games, Stations, Relay Races, Partner or Small Group Activities</a:t>
                      </a:r>
                    </a:p>
                  </a:txBody>
                  <a:tcPr/>
                </a:tc>
                <a:extLst>
                  <a:ext uri="{0D108BD9-81ED-4DB2-BD59-A6C34878D82A}">
                    <a16:rowId xmlns:a16="http://schemas.microsoft.com/office/drawing/2014/main" val="626566904"/>
                  </a:ext>
                </a:extLst>
              </a:tr>
              <a:tr h="370840">
                <a:tc>
                  <a:txBody>
                    <a:bodyPr/>
                    <a:lstStyle/>
                    <a:p>
                      <a:r>
                        <a:rPr lang="en-US" dirty="0" err="1"/>
                        <a:t>Nonlocomotor</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Skill Development, Lead up Games, Stations, Partner or Small Group Activities</a:t>
                      </a:r>
                    </a:p>
                  </a:txBody>
                  <a:tcPr/>
                </a:tc>
                <a:extLst>
                  <a:ext uri="{0D108BD9-81ED-4DB2-BD59-A6C34878D82A}">
                    <a16:rowId xmlns:a16="http://schemas.microsoft.com/office/drawing/2014/main" val="433693872"/>
                  </a:ext>
                </a:extLst>
              </a:tr>
              <a:tr h="370840">
                <a:tc>
                  <a:txBody>
                    <a:bodyPr/>
                    <a:lstStyle/>
                    <a:p>
                      <a:r>
                        <a:rPr lang="en-US" dirty="0"/>
                        <a:t>Manipulatives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Skill Development, Lead up Games, Stations, Relay Races, Partner or Small Group Activities</a:t>
                      </a:r>
                    </a:p>
                  </a:txBody>
                  <a:tcPr/>
                </a:tc>
                <a:extLst>
                  <a:ext uri="{0D108BD9-81ED-4DB2-BD59-A6C34878D82A}">
                    <a16:rowId xmlns:a16="http://schemas.microsoft.com/office/drawing/2014/main" val="1385710535"/>
                  </a:ext>
                </a:extLst>
              </a:tr>
            </a:tbl>
          </a:graphicData>
        </a:graphic>
      </p:graphicFrame>
    </p:spTree>
    <p:extLst>
      <p:ext uri="{BB962C8B-B14F-4D97-AF65-F5344CB8AC3E}">
        <p14:creationId xmlns:p14="http://schemas.microsoft.com/office/powerpoint/2010/main" val="1068713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7646-45F0-5C20-BCA7-648CEC81169E}"/>
              </a:ext>
            </a:extLst>
          </p:cNvPr>
          <p:cNvSpPr>
            <a:spLocks noGrp="1"/>
          </p:cNvSpPr>
          <p:nvPr>
            <p:ph type="title"/>
          </p:nvPr>
        </p:nvSpPr>
        <p:spPr/>
        <p:txBody>
          <a:bodyPr/>
          <a:lstStyle/>
          <a:p>
            <a:r>
              <a:rPr lang="en-US" dirty="0"/>
              <a:t>Motor Skills Middle School Examples</a:t>
            </a:r>
          </a:p>
        </p:txBody>
      </p:sp>
      <p:graphicFrame>
        <p:nvGraphicFramePr>
          <p:cNvPr id="4" name="Table 4">
            <a:extLst>
              <a:ext uri="{FF2B5EF4-FFF2-40B4-BE49-F238E27FC236}">
                <a16:creationId xmlns:a16="http://schemas.microsoft.com/office/drawing/2014/main" id="{08D5EC49-50C7-61F7-B066-106DB5D04067}"/>
              </a:ext>
            </a:extLst>
          </p:cNvPr>
          <p:cNvGraphicFramePr>
            <a:graphicFrameLocks noGrp="1"/>
          </p:cNvGraphicFramePr>
          <p:nvPr>
            <p:ph idx="1"/>
            <p:extLst>
              <p:ext uri="{D42A27DB-BD31-4B8C-83A1-F6EECF244321}">
                <p14:modId xmlns:p14="http://schemas.microsoft.com/office/powerpoint/2010/main" val="281254926"/>
              </p:ext>
            </p:extLst>
          </p:nvPr>
        </p:nvGraphicFramePr>
        <p:xfrm>
          <a:off x="1563688" y="1417638"/>
          <a:ext cx="10018712" cy="4925025"/>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823642937"/>
                    </a:ext>
                  </a:extLst>
                </a:gridCol>
                <a:gridCol w="5009356">
                  <a:extLst>
                    <a:ext uri="{9D8B030D-6E8A-4147-A177-3AD203B41FA5}">
                      <a16:colId xmlns:a16="http://schemas.microsoft.com/office/drawing/2014/main" val="99432271"/>
                    </a:ext>
                  </a:extLst>
                </a:gridCol>
              </a:tblGrid>
              <a:tr h="474128">
                <a:tc>
                  <a:txBody>
                    <a:bodyPr/>
                    <a:lstStyle/>
                    <a:p>
                      <a:r>
                        <a:rPr lang="en-US" dirty="0"/>
                        <a:t>Topic</a:t>
                      </a:r>
                    </a:p>
                  </a:txBody>
                  <a:tcPr/>
                </a:tc>
                <a:tc>
                  <a:txBody>
                    <a:bodyPr/>
                    <a:lstStyle/>
                    <a:p>
                      <a:r>
                        <a:rPr lang="en-US" dirty="0"/>
                        <a:t>Example</a:t>
                      </a:r>
                    </a:p>
                  </a:txBody>
                  <a:tcPr/>
                </a:tc>
                <a:extLst>
                  <a:ext uri="{0D108BD9-81ED-4DB2-BD59-A6C34878D82A}">
                    <a16:rowId xmlns:a16="http://schemas.microsoft.com/office/drawing/2014/main" val="3506352714"/>
                  </a:ext>
                </a:extLst>
              </a:tr>
              <a:tr h="818357">
                <a:tc>
                  <a:txBody>
                    <a:bodyPr/>
                    <a:lstStyle/>
                    <a:p>
                      <a:r>
                        <a:rPr lang="en-US" sz="1400" dirty="0"/>
                        <a:t>Dance and Rhythms</a:t>
                      </a:r>
                    </a:p>
                  </a:txBody>
                  <a:tcPr/>
                </a:tc>
                <a:tc>
                  <a:txBody>
                    <a:bodyPr/>
                    <a:lstStyle/>
                    <a:p>
                      <a:r>
                        <a:rPr lang="en-US" sz="1400" dirty="0"/>
                        <a:t>Individual, partner, or group dance forms including but not limited to creative movement and dance, ballet, modern, ethnic/folk, hip hop, Latin, line, ballroom, social and square.</a:t>
                      </a:r>
                    </a:p>
                  </a:txBody>
                  <a:tcPr/>
                </a:tc>
                <a:extLst>
                  <a:ext uri="{0D108BD9-81ED-4DB2-BD59-A6C34878D82A}">
                    <a16:rowId xmlns:a16="http://schemas.microsoft.com/office/drawing/2014/main" val="2610131459"/>
                  </a:ext>
                </a:extLst>
              </a:tr>
              <a:tr h="584540">
                <a:tc>
                  <a:txBody>
                    <a:bodyPr/>
                    <a:lstStyle/>
                    <a:p>
                      <a:r>
                        <a:rPr lang="en-US" sz="1400" dirty="0"/>
                        <a:t>Specialized Skills and Movement Patterns</a:t>
                      </a:r>
                    </a:p>
                  </a:txBody>
                  <a:tcPr/>
                </a:tc>
                <a:tc>
                  <a:txBody>
                    <a:bodyPr/>
                    <a:lstStyle/>
                    <a:p>
                      <a:r>
                        <a:rPr lang="en-US" sz="1400" dirty="0"/>
                        <a:t>Skill Development activities, Stations, Lead up Games (games categories of invasion, net/wall, target and fielding/striking), Individual or Group Skill Assessment Testing, etc. </a:t>
                      </a:r>
                    </a:p>
                  </a:txBody>
                  <a:tcPr/>
                </a:tc>
                <a:extLst>
                  <a:ext uri="{0D108BD9-81ED-4DB2-BD59-A6C34878D82A}">
                    <a16:rowId xmlns:a16="http://schemas.microsoft.com/office/drawing/2014/main" val="2982427444"/>
                  </a:ext>
                </a:extLst>
              </a:tr>
              <a:tr h="584540">
                <a:tc>
                  <a:txBody>
                    <a:bodyPr/>
                    <a:lstStyle/>
                    <a:p>
                      <a:r>
                        <a:rPr lang="en-US" sz="1400" dirty="0"/>
                        <a:t>Application of specialized Manipulative Skills</a:t>
                      </a:r>
                    </a:p>
                  </a:txBody>
                  <a:tcPr/>
                </a:tc>
                <a:tc>
                  <a:txBody>
                    <a:bodyPr/>
                    <a:lstStyle/>
                    <a:p>
                      <a:r>
                        <a:rPr lang="en-US" sz="1400" dirty="0"/>
                        <a:t>Skill Development activities, Stations, Lead up Games (games categories of invasion, net/wall, target and fielding/striking), Individual or Group Skill Assessment Testing, etc. </a:t>
                      </a:r>
                    </a:p>
                  </a:txBody>
                  <a:tcPr/>
                </a:tc>
                <a:extLst>
                  <a:ext uri="{0D108BD9-81ED-4DB2-BD59-A6C34878D82A}">
                    <a16:rowId xmlns:a16="http://schemas.microsoft.com/office/drawing/2014/main" val="1643122912"/>
                  </a:ext>
                </a:extLst>
              </a:tr>
              <a:tr h="1519807">
                <a:tc>
                  <a:txBody>
                    <a:bodyPr/>
                    <a:lstStyle/>
                    <a:p>
                      <a:r>
                        <a:rPr lang="en-US" sz="1400" dirty="0"/>
                        <a:t>Outdoor Pursuits</a:t>
                      </a:r>
                    </a:p>
                  </a:txBody>
                  <a:tcPr/>
                </a:tc>
                <a:tc>
                  <a:txBody>
                    <a:bodyPr/>
                    <a:lstStyle/>
                    <a:p>
                      <a:r>
                        <a:rPr lang="en-US" sz="1400" dirty="0"/>
                        <a:t>Activities might include, but are not limited to recreational boating (e.g., kayaking, canoeing, sailing, rowing), hiking, backpacking, fishing, orienteering/geocaching, ice skating, skateboarding, snow skiing, snowboarding, snowshoeing, bouldering/traversing/climbing, mountain biking, adventure activities and ropes courses. Selection of activities depends on the environmental opportunities within the geographical region</a:t>
                      </a:r>
                    </a:p>
                  </a:txBody>
                  <a:tcPr/>
                </a:tc>
                <a:extLst>
                  <a:ext uri="{0D108BD9-81ED-4DB2-BD59-A6C34878D82A}">
                    <a16:rowId xmlns:a16="http://schemas.microsoft.com/office/drawing/2014/main" val="1640226060"/>
                  </a:ext>
                </a:extLst>
              </a:tr>
              <a:tr h="584540">
                <a:tc>
                  <a:txBody>
                    <a:bodyPr/>
                    <a:lstStyle/>
                    <a:p>
                      <a:r>
                        <a:rPr lang="en-US" sz="1400" dirty="0"/>
                        <a:t>Individual Performance Activities</a:t>
                      </a:r>
                    </a:p>
                  </a:txBody>
                  <a:tcPr/>
                </a:tc>
                <a:tc>
                  <a:txBody>
                    <a:bodyPr/>
                    <a:lstStyle/>
                    <a:p>
                      <a:r>
                        <a:rPr lang="en-US" sz="1400" dirty="0"/>
                        <a:t>Gymnastics, figure skating, track and field, multi-sport events, in-line skating, wrestling, self-defense and skateboarding.</a:t>
                      </a:r>
                    </a:p>
                  </a:txBody>
                  <a:tcPr/>
                </a:tc>
                <a:extLst>
                  <a:ext uri="{0D108BD9-81ED-4DB2-BD59-A6C34878D82A}">
                    <a16:rowId xmlns:a16="http://schemas.microsoft.com/office/drawing/2014/main" val="715605559"/>
                  </a:ext>
                </a:extLst>
              </a:tr>
            </a:tbl>
          </a:graphicData>
        </a:graphic>
      </p:graphicFrame>
    </p:spTree>
    <p:extLst>
      <p:ext uri="{BB962C8B-B14F-4D97-AF65-F5344CB8AC3E}">
        <p14:creationId xmlns:p14="http://schemas.microsoft.com/office/powerpoint/2010/main" val="2704079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4F9D-3CDA-D5CF-09D2-6FC945FF159B}"/>
              </a:ext>
            </a:extLst>
          </p:cNvPr>
          <p:cNvSpPr>
            <a:spLocks noGrp="1"/>
          </p:cNvSpPr>
          <p:nvPr>
            <p:ph type="title"/>
          </p:nvPr>
        </p:nvSpPr>
        <p:spPr/>
        <p:txBody>
          <a:bodyPr>
            <a:normAutofit/>
          </a:bodyPr>
          <a:lstStyle/>
          <a:p>
            <a:r>
              <a:rPr lang="en-US" dirty="0"/>
              <a:t>Motor Skills High School Examples</a:t>
            </a:r>
          </a:p>
        </p:txBody>
      </p:sp>
      <p:graphicFrame>
        <p:nvGraphicFramePr>
          <p:cNvPr id="4" name="Table 4">
            <a:extLst>
              <a:ext uri="{FF2B5EF4-FFF2-40B4-BE49-F238E27FC236}">
                <a16:creationId xmlns:a16="http://schemas.microsoft.com/office/drawing/2014/main" id="{2F3E8012-D5D8-FF42-4902-D26C81A35EEF}"/>
              </a:ext>
            </a:extLst>
          </p:cNvPr>
          <p:cNvGraphicFramePr>
            <a:graphicFrameLocks noGrp="1"/>
          </p:cNvGraphicFramePr>
          <p:nvPr>
            <p:ph idx="1"/>
            <p:extLst>
              <p:ext uri="{D42A27DB-BD31-4B8C-83A1-F6EECF244321}">
                <p14:modId xmlns:p14="http://schemas.microsoft.com/office/powerpoint/2010/main" val="1364665978"/>
              </p:ext>
            </p:extLst>
          </p:nvPr>
        </p:nvGraphicFramePr>
        <p:xfrm>
          <a:off x="1563688" y="1417638"/>
          <a:ext cx="10018712" cy="5247640"/>
        </p:xfrm>
        <a:graphic>
          <a:graphicData uri="http://schemas.openxmlformats.org/drawingml/2006/table">
            <a:tbl>
              <a:tblPr firstRow="1" bandRow="1">
                <a:tableStyleId>{5C22544A-7EE6-4342-B048-85BDC9FD1C3A}</a:tableStyleId>
              </a:tblPr>
              <a:tblGrid>
                <a:gridCol w="2761177">
                  <a:extLst>
                    <a:ext uri="{9D8B030D-6E8A-4147-A177-3AD203B41FA5}">
                      <a16:colId xmlns:a16="http://schemas.microsoft.com/office/drawing/2014/main" val="559871352"/>
                    </a:ext>
                  </a:extLst>
                </a:gridCol>
                <a:gridCol w="7257535">
                  <a:extLst>
                    <a:ext uri="{9D8B030D-6E8A-4147-A177-3AD203B41FA5}">
                      <a16:colId xmlns:a16="http://schemas.microsoft.com/office/drawing/2014/main" val="1589279011"/>
                    </a:ext>
                  </a:extLst>
                </a:gridCol>
              </a:tblGrid>
              <a:tr h="370840">
                <a:tc>
                  <a:txBody>
                    <a:bodyPr/>
                    <a:lstStyle/>
                    <a:p>
                      <a:r>
                        <a:rPr lang="en-US" dirty="0"/>
                        <a:t>Topic</a:t>
                      </a:r>
                    </a:p>
                  </a:txBody>
                  <a:tcPr/>
                </a:tc>
                <a:tc>
                  <a:txBody>
                    <a:bodyPr/>
                    <a:lstStyle/>
                    <a:p>
                      <a:r>
                        <a:rPr lang="en-US" dirty="0"/>
                        <a:t>Examples</a:t>
                      </a:r>
                    </a:p>
                  </a:txBody>
                  <a:tcPr/>
                </a:tc>
                <a:extLst>
                  <a:ext uri="{0D108BD9-81ED-4DB2-BD59-A6C34878D82A}">
                    <a16:rowId xmlns:a16="http://schemas.microsoft.com/office/drawing/2014/main" val="965420100"/>
                  </a:ext>
                </a:extLst>
              </a:tr>
              <a:tr h="370840">
                <a:tc>
                  <a:txBody>
                    <a:bodyPr/>
                    <a:lstStyle/>
                    <a:p>
                      <a:r>
                        <a:rPr lang="en-US" sz="1400" dirty="0"/>
                        <a:t>Combined Movement Skills and Patterns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Lifetime Activities </a:t>
                      </a:r>
                      <a:r>
                        <a:rPr lang="en-US" sz="1400" dirty="0"/>
                        <a:t>(Outdoor Pursuits recreational boating (e.g., kayaking, canoeing, sailing, rowing), hiking, backpacking, fishing, orienteering/geocaching, ice skating, skateboarding, snow skiing, snowboarding, snowshoeing, bouldering/traversing/climbing, mountain biking, adventure activities and ropes courses), (Individual Performance Activities gymnastics, figure skating, track and field, multi-sport events, in-line skating, wrestling, self-defense and skateboarding, and net/wall and target games)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Dance and rhythms </a:t>
                      </a:r>
                      <a:r>
                        <a:rPr lang="en-US" sz="1400" dirty="0"/>
                        <a:t>(Individual, partner, or group dance forms including but not limited to creative movement and dance, ballet, modern, ethnic/folk, hip hop, Latin, line, ballroom, social and square)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Fitness activities </a:t>
                      </a:r>
                      <a:r>
                        <a:rPr lang="en-US" sz="1400" dirty="0"/>
                        <a:t>(yoga, Pilates, resistance training, spinning, running, fitness walking, fitness swimming, kickboxing, cardio-kick, Zumba and exergaming).</a:t>
                      </a:r>
                    </a:p>
                  </a:txBody>
                  <a:tcPr/>
                </a:tc>
                <a:extLst>
                  <a:ext uri="{0D108BD9-81ED-4DB2-BD59-A6C34878D82A}">
                    <a16:rowId xmlns:a16="http://schemas.microsoft.com/office/drawing/2014/main" val="1987454223"/>
                  </a:ext>
                </a:extLst>
              </a:tr>
              <a:tr h="370840">
                <a:tc>
                  <a:txBody>
                    <a:bodyPr/>
                    <a:lstStyle/>
                    <a:p>
                      <a:r>
                        <a:rPr lang="en-US" sz="1400" dirty="0"/>
                        <a:t>Specialized Skill Performance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Lifetime Activities </a:t>
                      </a:r>
                      <a:r>
                        <a:rPr lang="en-US" sz="1400" dirty="0"/>
                        <a:t>(Outdoor Pursuits recreational boating (e.g., kayaking, canoeing, sailing, rowing), hiking, backpacking, fishing, orienteering/geocaching, ice skating, skateboarding, snow skiing, snowboarding, snowshoeing, bouldering/traversing/climbing, mountain biking, adventure activities and ropes courses), (Individual Performance Activities gymnastics, figure skating, track and field, multi-sport events, in-line skating, wrestling, self-defense and skateboarding, and net/wall and target games)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Dance and rhythms </a:t>
                      </a:r>
                      <a:r>
                        <a:rPr lang="en-US" sz="1400" dirty="0"/>
                        <a:t>(Individual, partner, or group dance forms including but not limited to creative movement and dance, ballet, modern, ethnic/folk, hip hop, Latin, line, ballroom, social and square)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t>Fitness activities </a:t>
                      </a:r>
                      <a:r>
                        <a:rPr lang="en-US" sz="1400" dirty="0"/>
                        <a:t>(yoga, Pilates, resistance training, spinning, running, fitness walking, fitness swimming, kickboxing, cardio-kick, Zumba and exergaming).</a:t>
                      </a:r>
                    </a:p>
                  </a:txBody>
                  <a:tcPr/>
                </a:tc>
                <a:extLst>
                  <a:ext uri="{0D108BD9-81ED-4DB2-BD59-A6C34878D82A}">
                    <a16:rowId xmlns:a16="http://schemas.microsoft.com/office/drawing/2014/main" val="1494920598"/>
                  </a:ext>
                </a:extLst>
              </a:tr>
            </a:tbl>
          </a:graphicData>
        </a:graphic>
      </p:graphicFrame>
    </p:spTree>
    <p:extLst>
      <p:ext uri="{BB962C8B-B14F-4D97-AF65-F5344CB8AC3E}">
        <p14:creationId xmlns:p14="http://schemas.microsoft.com/office/powerpoint/2010/main" val="279989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CDA7-66B9-FAD2-FF12-2CE74F29C432}"/>
              </a:ext>
            </a:extLst>
          </p:cNvPr>
          <p:cNvSpPr>
            <a:spLocks noGrp="1"/>
          </p:cNvSpPr>
          <p:nvPr>
            <p:ph type="title"/>
          </p:nvPr>
        </p:nvSpPr>
        <p:spPr/>
        <p:txBody>
          <a:bodyPr>
            <a:normAutofit fontScale="90000"/>
          </a:bodyPr>
          <a:lstStyle/>
          <a:p>
            <a:r>
              <a:rPr lang="en-US" dirty="0"/>
              <a:t>Movement Concepts and Performance</a:t>
            </a:r>
          </a:p>
        </p:txBody>
      </p:sp>
      <p:sp>
        <p:nvSpPr>
          <p:cNvPr id="3" name="Content Placeholder 2">
            <a:extLst>
              <a:ext uri="{FF2B5EF4-FFF2-40B4-BE49-F238E27FC236}">
                <a16:creationId xmlns:a16="http://schemas.microsoft.com/office/drawing/2014/main" id="{2B933BBA-5DA2-385C-0C53-49B26E87E3DB}"/>
              </a:ext>
            </a:extLst>
          </p:cNvPr>
          <p:cNvSpPr>
            <a:spLocks noGrp="1"/>
          </p:cNvSpPr>
          <p:nvPr>
            <p:ph idx="1"/>
          </p:nvPr>
        </p:nvSpPr>
        <p:spPr/>
        <p:txBody>
          <a:bodyPr/>
          <a:lstStyle/>
          <a:p>
            <a:r>
              <a:rPr lang="en-US" b="1" u="sng" dirty="0"/>
              <a:t>Movement Concepts and Performance:  </a:t>
            </a:r>
            <a:r>
              <a:rPr lang="en-US" dirty="0"/>
              <a:t>The learners’ ability to use cognitive information to understand and enhance motor skill acquisition and performance.  It enhances the ability to use the mind to control or direct ones’ performance.   </a:t>
            </a:r>
          </a:p>
        </p:txBody>
      </p:sp>
    </p:spTree>
    <p:extLst>
      <p:ext uri="{BB962C8B-B14F-4D97-AF65-F5344CB8AC3E}">
        <p14:creationId xmlns:p14="http://schemas.microsoft.com/office/powerpoint/2010/main" val="2091127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E7E7-D3CD-453C-816A-9B60B0AFD7BC}"/>
              </a:ext>
            </a:extLst>
          </p:cNvPr>
          <p:cNvSpPr>
            <a:spLocks noGrp="1"/>
          </p:cNvSpPr>
          <p:nvPr>
            <p:ph type="title"/>
          </p:nvPr>
        </p:nvSpPr>
        <p:spPr/>
        <p:txBody>
          <a:bodyPr>
            <a:normAutofit fontScale="90000"/>
          </a:bodyPr>
          <a:lstStyle/>
          <a:p>
            <a:r>
              <a:rPr lang="en-US" dirty="0"/>
              <a:t>Movement Concepts and Performance</a:t>
            </a:r>
          </a:p>
        </p:txBody>
      </p:sp>
      <p:graphicFrame>
        <p:nvGraphicFramePr>
          <p:cNvPr id="4" name="Table 4">
            <a:extLst>
              <a:ext uri="{FF2B5EF4-FFF2-40B4-BE49-F238E27FC236}">
                <a16:creationId xmlns:a16="http://schemas.microsoft.com/office/drawing/2014/main" id="{E039985B-8C61-B6AB-8A28-E568F3BFB949}"/>
              </a:ext>
            </a:extLst>
          </p:cNvPr>
          <p:cNvGraphicFramePr>
            <a:graphicFrameLocks noGrp="1"/>
          </p:cNvGraphicFramePr>
          <p:nvPr>
            <p:ph idx="1"/>
            <p:extLst>
              <p:ext uri="{D42A27DB-BD31-4B8C-83A1-F6EECF244321}">
                <p14:modId xmlns:p14="http://schemas.microsoft.com/office/powerpoint/2010/main" val="3880910412"/>
              </p:ext>
            </p:extLst>
          </p:nvPr>
        </p:nvGraphicFramePr>
        <p:xfrm>
          <a:off x="2334986" y="1417638"/>
          <a:ext cx="8605157" cy="4851400"/>
        </p:xfrm>
        <a:graphic>
          <a:graphicData uri="http://schemas.openxmlformats.org/drawingml/2006/table">
            <a:tbl>
              <a:tblPr firstRow="1" bandRow="1">
                <a:tableStyleId>{5C22544A-7EE6-4342-B048-85BDC9FD1C3A}</a:tableStyleId>
              </a:tblPr>
              <a:tblGrid>
                <a:gridCol w="2868386">
                  <a:extLst>
                    <a:ext uri="{9D8B030D-6E8A-4147-A177-3AD203B41FA5}">
                      <a16:colId xmlns:a16="http://schemas.microsoft.com/office/drawing/2014/main" val="3526476914"/>
                    </a:ext>
                  </a:extLst>
                </a:gridCol>
                <a:gridCol w="2556055">
                  <a:extLst>
                    <a:ext uri="{9D8B030D-6E8A-4147-A177-3AD203B41FA5}">
                      <a16:colId xmlns:a16="http://schemas.microsoft.com/office/drawing/2014/main" val="80358949"/>
                    </a:ext>
                  </a:extLst>
                </a:gridCol>
                <a:gridCol w="3180716">
                  <a:extLst>
                    <a:ext uri="{9D8B030D-6E8A-4147-A177-3AD203B41FA5}">
                      <a16:colId xmlns:a16="http://schemas.microsoft.com/office/drawing/2014/main" val="2979053211"/>
                    </a:ext>
                  </a:extLst>
                </a:gridCol>
              </a:tblGrid>
              <a:tr h="370840">
                <a:tc>
                  <a:txBody>
                    <a:bodyPr/>
                    <a:lstStyle/>
                    <a:p>
                      <a:r>
                        <a:rPr lang="en-US" dirty="0"/>
                        <a:t>K-3</a:t>
                      </a:r>
                    </a:p>
                  </a:txBody>
                  <a:tcPr/>
                </a:tc>
                <a:tc>
                  <a:txBody>
                    <a:bodyPr/>
                    <a:lstStyle/>
                    <a:p>
                      <a:r>
                        <a:rPr lang="en-US" dirty="0"/>
                        <a:t>7-9</a:t>
                      </a:r>
                    </a:p>
                  </a:txBody>
                  <a:tcPr/>
                </a:tc>
                <a:tc>
                  <a:txBody>
                    <a:bodyPr/>
                    <a:lstStyle/>
                    <a:p>
                      <a:r>
                        <a:rPr lang="en-US" dirty="0"/>
                        <a:t>10-12</a:t>
                      </a:r>
                    </a:p>
                  </a:txBody>
                  <a:tcPr/>
                </a:tc>
                <a:extLst>
                  <a:ext uri="{0D108BD9-81ED-4DB2-BD59-A6C34878D82A}">
                    <a16:rowId xmlns:a16="http://schemas.microsoft.com/office/drawing/2014/main" val="194524685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Space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Pathways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Shape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Levels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Speed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Direction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Force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Strategies and Tactics</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Tactics and Principles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 Principles and Critical Elements</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Strategies and Tactics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Principles and Critical Elements</a:t>
                      </a:r>
                    </a:p>
                    <a:p>
                      <a:endParaRPr lang="en-US" dirty="0"/>
                    </a:p>
                  </a:txBody>
                  <a:tcPr/>
                </a:tc>
                <a:extLst>
                  <a:ext uri="{0D108BD9-81ED-4DB2-BD59-A6C34878D82A}">
                    <a16:rowId xmlns:a16="http://schemas.microsoft.com/office/drawing/2014/main" val="1539564266"/>
                  </a:ext>
                </a:extLst>
              </a:tr>
            </a:tbl>
          </a:graphicData>
        </a:graphic>
      </p:graphicFrame>
    </p:spTree>
    <p:extLst>
      <p:ext uri="{BB962C8B-B14F-4D97-AF65-F5344CB8AC3E}">
        <p14:creationId xmlns:p14="http://schemas.microsoft.com/office/powerpoint/2010/main" val="2569336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Theme1" id="{E4999321-706C-4E89-8663-09C9FBAB5F82}" vid="{619A3898-A7E2-4CF4-8922-21EECEDA0D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30978</TotalTime>
  <Words>2969</Words>
  <Application>Microsoft Office PowerPoint</Application>
  <PresentationFormat>Widescreen</PresentationFormat>
  <Paragraphs>357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Corbel</vt:lpstr>
      <vt:lpstr>Theme1</vt:lpstr>
      <vt:lpstr> PE Training Fall 2023</vt:lpstr>
      <vt:lpstr>PE Components</vt:lpstr>
      <vt:lpstr>Motor Skills</vt:lpstr>
      <vt:lpstr>Motor Skills</vt:lpstr>
      <vt:lpstr>Motor Skills Elementary Examples</vt:lpstr>
      <vt:lpstr>Motor Skills Middle School Examples</vt:lpstr>
      <vt:lpstr>Motor Skills High School Examples</vt:lpstr>
      <vt:lpstr>Movement Concepts and Performance</vt:lpstr>
      <vt:lpstr>Movement Concepts and Performance</vt:lpstr>
      <vt:lpstr>Movement Concepts and Performance Elementary Examples</vt:lpstr>
      <vt:lpstr>Movement Concepts and Performance Middle School Examples</vt:lpstr>
      <vt:lpstr>Movement Concepts and Performance High School Examples</vt:lpstr>
      <vt:lpstr>Level of Fitness</vt:lpstr>
      <vt:lpstr>Level of Fitness</vt:lpstr>
      <vt:lpstr>Level of Fitness Elementary Examples</vt:lpstr>
      <vt:lpstr>Level of Fitness Middle School Examples</vt:lpstr>
      <vt:lpstr>Level of Fitness High School Examples</vt:lpstr>
      <vt:lpstr>Cooperative Skills and Positive Behavior</vt:lpstr>
      <vt:lpstr>Cooperative Skills and Positive Behavior</vt:lpstr>
      <vt:lpstr>Cooperative Skills and Positive Behavior Elementary Examples</vt:lpstr>
      <vt:lpstr>Cooperative Skills and Positive Behavior Middle School Examples</vt:lpstr>
      <vt:lpstr>Cooperative Skills and Positive Behavior High School Examples</vt:lpstr>
      <vt:lpstr>Value of Physical Activity</vt:lpstr>
      <vt:lpstr>Value of Physical Activity</vt:lpstr>
      <vt:lpstr>Value of Physical Activity Elementary Examples</vt:lpstr>
      <vt:lpstr>Value of Physical Activity Middle School Examples</vt:lpstr>
      <vt:lpstr>Value of Physical Activity High School Examples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Mapping for Physical Education</dc:title>
  <dc:creator>Rudella, Jennifer L. (jlr1147)</dc:creator>
  <cp:lastModifiedBy>Rudella, Jennifer L. (jlr1147)</cp:lastModifiedBy>
  <cp:revision>4</cp:revision>
  <dcterms:created xsi:type="dcterms:W3CDTF">2023-05-05T13:53:19Z</dcterms:created>
  <dcterms:modified xsi:type="dcterms:W3CDTF">2023-10-06T14:19:28Z</dcterms:modified>
</cp:coreProperties>
</file>