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308" r:id="rId3"/>
    <p:sldId id="348" r:id="rId4"/>
    <p:sldId id="335" r:id="rId5"/>
    <p:sldId id="313" r:id="rId6"/>
    <p:sldId id="309" r:id="rId7"/>
    <p:sldId id="310" r:id="rId8"/>
    <p:sldId id="311" r:id="rId9"/>
    <p:sldId id="312" r:id="rId10"/>
    <p:sldId id="314" r:id="rId11"/>
    <p:sldId id="315" r:id="rId12"/>
    <p:sldId id="316" r:id="rId13"/>
    <p:sldId id="317" r:id="rId14"/>
    <p:sldId id="318" r:id="rId15"/>
    <p:sldId id="324" r:id="rId16"/>
    <p:sldId id="326" r:id="rId17"/>
    <p:sldId id="329" r:id="rId18"/>
    <p:sldId id="330" r:id="rId19"/>
    <p:sldId id="333" r:id="rId20"/>
    <p:sldId id="331" r:id="rId21"/>
    <p:sldId id="327" r:id="rId22"/>
    <p:sldId id="328" r:id="rId23"/>
    <p:sldId id="332" r:id="rId24"/>
    <p:sldId id="349" r:id="rId25"/>
    <p:sldId id="282" r:id="rId26"/>
    <p:sldId id="350" r:id="rId27"/>
    <p:sldId id="301" r:id="rId28"/>
    <p:sldId id="260" r:id="rId29"/>
    <p:sldId id="339" r:id="rId30"/>
    <p:sldId id="296" r:id="rId31"/>
    <p:sldId id="352" r:id="rId32"/>
    <p:sldId id="353" r:id="rId33"/>
    <p:sldId id="354" r:id="rId34"/>
    <p:sldId id="356" r:id="rId35"/>
    <p:sldId id="297" r:id="rId36"/>
    <p:sldId id="298" r:id="rId37"/>
    <p:sldId id="341" r:id="rId38"/>
    <p:sldId id="347" r:id="rId39"/>
    <p:sldId id="342" r:id="rId40"/>
    <p:sldId id="343" r:id="rId41"/>
    <p:sldId id="345" r:id="rId42"/>
    <p:sldId id="304" r:id="rId43"/>
    <p:sldId id="287" r:id="rId44"/>
    <p:sldId id="289" r:id="rId45"/>
    <p:sldId id="290" r:id="rId46"/>
    <p:sldId id="293" r:id="rId47"/>
    <p:sldId id="305" r:id="rId48"/>
    <p:sldId id="284" r:id="rId49"/>
    <p:sldId id="266" r:id="rId50"/>
    <p:sldId id="285" r:id="rId51"/>
    <p:sldId id="281"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30" autoAdjust="0"/>
    <p:restoredTop sz="94660"/>
  </p:normalViewPr>
  <p:slideViewPr>
    <p:cSldViewPr snapToGrid="0">
      <p:cViewPr varScale="1">
        <p:scale>
          <a:sx n="86" d="100"/>
          <a:sy n="86" d="100"/>
        </p:scale>
        <p:origin x="682" y="58"/>
      </p:cViewPr>
      <p:guideLst/>
    </p:cSldViewPr>
  </p:slideViewPr>
  <p:notesTextViewPr>
    <p:cViewPr>
      <p:scale>
        <a:sx n="1" d="1"/>
        <a:sy n="1" d="1"/>
      </p:scale>
      <p:origin x="0" y="0"/>
    </p:cViewPr>
  </p:notesTextViewPr>
  <p:notesViewPr>
    <p:cSldViewPr snapToGrid="0">
      <p:cViewPr varScale="1">
        <p:scale>
          <a:sx n="85" d="100"/>
          <a:sy n="85" d="100"/>
        </p:scale>
        <p:origin x="2910" y="6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hyperlink" Target="https://www.pdesas.org/Community/communitycontent?communityid=14" TargetMode="Externa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diagrams/_rels/drawing1.xml.rels><?xml version="1.0" encoding="UTF-8" standalone="yes"?>
<Relationships xmlns="http://schemas.openxmlformats.org/package/2006/relationships"><Relationship Id="rId3" Type="http://schemas.openxmlformats.org/officeDocument/2006/relationships/hyperlink" Target="https://www.pdesas.org/Community/communitycontent?communityid=14" TargetMode="External"/><Relationship Id="rId7" Type="http://schemas.openxmlformats.org/officeDocument/2006/relationships/image" Target="../media/image10.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3DF525-4E1C-44D6-B758-044E6E7B156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1847A87-96FE-4BBB-9BF1-23F3FDE5967B}">
      <dgm:prSet/>
      <dgm:spPr/>
      <dgm:t>
        <a:bodyPr/>
        <a:lstStyle/>
        <a:p>
          <a:pPr>
            <a:lnSpc>
              <a:spcPct val="100000"/>
            </a:lnSpc>
          </a:pPr>
          <a:r>
            <a:rPr lang="en-US">
              <a:hlinkClick xmlns:r="http://schemas.openxmlformats.org/officeDocument/2006/relationships" r:id="rId1"/>
            </a:rPr>
            <a:t>K-12 Physical Education Knowledge and Skills Development Outcomes</a:t>
          </a:r>
          <a:endParaRPr lang="en-US"/>
        </a:p>
      </dgm:t>
    </dgm:pt>
    <dgm:pt modelId="{BFB62E4D-1CC6-4278-BA54-F359734CDC77}" type="parTrans" cxnId="{40A3E631-83D5-4F46-96E0-1360C290D3FA}">
      <dgm:prSet/>
      <dgm:spPr/>
      <dgm:t>
        <a:bodyPr/>
        <a:lstStyle/>
        <a:p>
          <a:endParaRPr lang="en-US"/>
        </a:p>
      </dgm:t>
    </dgm:pt>
    <dgm:pt modelId="{E27F459B-E1FD-4640-8F97-16C2BDDBA055}" type="sibTrans" cxnId="{40A3E631-83D5-4F46-96E0-1360C290D3FA}">
      <dgm:prSet/>
      <dgm:spPr/>
      <dgm:t>
        <a:bodyPr/>
        <a:lstStyle/>
        <a:p>
          <a:endParaRPr lang="en-US"/>
        </a:p>
      </dgm:t>
    </dgm:pt>
    <dgm:pt modelId="{68056172-A609-435A-AD72-A41CDA4AF101}">
      <dgm:prSet/>
      <dgm:spPr/>
      <dgm:t>
        <a:bodyPr/>
        <a:lstStyle/>
        <a:p>
          <a:pPr>
            <a:lnSpc>
              <a:spcPct val="100000"/>
            </a:lnSpc>
          </a:pPr>
          <a:r>
            <a:rPr lang="en-US" dirty="0">
              <a:hlinkClick xmlns:r="http://schemas.openxmlformats.org/officeDocument/2006/relationships" r:id="rId1"/>
            </a:rPr>
            <a:t>K-12 Health Knowledge and Skills Development Outcomes (By grade level)</a:t>
          </a:r>
          <a:endParaRPr lang="en-US" dirty="0"/>
        </a:p>
      </dgm:t>
    </dgm:pt>
    <dgm:pt modelId="{9B52B095-8464-4C98-9F29-7CC2793B15B0}" type="parTrans" cxnId="{0EC8885B-8DAE-454E-9508-60A5F567EC57}">
      <dgm:prSet/>
      <dgm:spPr/>
      <dgm:t>
        <a:bodyPr/>
        <a:lstStyle/>
        <a:p>
          <a:endParaRPr lang="en-US"/>
        </a:p>
      </dgm:t>
    </dgm:pt>
    <dgm:pt modelId="{9CCC4518-C3AC-40C2-8AD3-3411E352BCCF}" type="sibTrans" cxnId="{0EC8885B-8DAE-454E-9508-60A5F567EC57}">
      <dgm:prSet/>
      <dgm:spPr/>
      <dgm:t>
        <a:bodyPr/>
        <a:lstStyle/>
        <a:p>
          <a:endParaRPr lang="en-US"/>
        </a:p>
      </dgm:t>
    </dgm:pt>
    <dgm:pt modelId="{5278AA14-1000-456D-8865-289CD983504F}">
      <dgm:prSet/>
      <dgm:spPr/>
      <dgm:t>
        <a:bodyPr/>
        <a:lstStyle/>
        <a:p>
          <a:pPr>
            <a:lnSpc>
              <a:spcPct val="100000"/>
            </a:lnSpc>
          </a:pPr>
          <a:r>
            <a:rPr lang="en-US" dirty="0">
              <a:hlinkClick xmlns:r="http://schemas.openxmlformats.org/officeDocument/2006/relationships" r:id="rId1"/>
            </a:rPr>
            <a:t>K-12 Health Knowledge and Skills Development Outcomes (By Health Topic</a:t>
          </a:r>
          <a:endParaRPr lang="en-US" dirty="0"/>
        </a:p>
      </dgm:t>
    </dgm:pt>
    <dgm:pt modelId="{658E5E76-2403-43F9-BB7C-4978EC1BA334}" type="parTrans" cxnId="{D5D07093-7C9C-490E-9D51-4F3F652C73DB}">
      <dgm:prSet/>
      <dgm:spPr/>
      <dgm:t>
        <a:bodyPr/>
        <a:lstStyle/>
        <a:p>
          <a:endParaRPr lang="en-US"/>
        </a:p>
      </dgm:t>
    </dgm:pt>
    <dgm:pt modelId="{5185DAB9-C068-4836-B0E2-B42F89F0B9BD}" type="sibTrans" cxnId="{D5D07093-7C9C-490E-9D51-4F3F652C73DB}">
      <dgm:prSet/>
      <dgm:spPr/>
      <dgm:t>
        <a:bodyPr/>
        <a:lstStyle/>
        <a:p>
          <a:endParaRPr lang="en-US"/>
        </a:p>
      </dgm:t>
    </dgm:pt>
    <dgm:pt modelId="{5F38D197-C567-4674-867E-8DA51BAB4282}">
      <dgm:prSet/>
      <dgm:spPr/>
      <dgm:t>
        <a:bodyPr/>
        <a:lstStyle/>
        <a:p>
          <a:pPr>
            <a:lnSpc>
              <a:spcPct val="100000"/>
            </a:lnSpc>
          </a:pPr>
          <a:r>
            <a:rPr lang="en-US" dirty="0">
              <a:hlinkClick xmlns:r="http://schemas.openxmlformats.org/officeDocument/2006/relationships" r:id="rId1"/>
            </a:rPr>
            <a:t>2022-2023 K-12 Knowledge and Skills Based Outcomes Professional Development Documents</a:t>
          </a:r>
          <a:endParaRPr lang="en-US" dirty="0"/>
        </a:p>
      </dgm:t>
    </dgm:pt>
    <dgm:pt modelId="{103DC7AC-52F6-4A7C-A92C-D239405D2CBE}" type="parTrans" cxnId="{5E81E771-B730-4C0A-8F63-DAA1F35FFDB0}">
      <dgm:prSet/>
      <dgm:spPr/>
      <dgm:t>
        <a:bodyPr/>
        <a:lstStyle/>
        <a:p>
          <a:endParaRPr lang="en-US"/>
        </a:p>
      </dgm:t>
    </dgm:pt>
    <dgm:pt modelId="{4BB61C4C-FB96-443E-850B-646D4E5E2823}" type="sibTrans" cxnId="{5E81E771-B730-4C0A-8F63-DAA1F35FFDB0}">
      <dgm:prSet/>
      <dgm:spPr/>
      <dgm:t>
        <a:bodyPr/>
        <a:lstStyle/>
        <a:p>
          <a:endParaRPr lang="en-US"/>
        </a:p>
      </dgm:t>
    </dgm:pt>
    <dgm:pt modelId="{0B627F7E-6A82-4B40-9D9B-9F9AF9F9EEBB}" type="pres">
      <dgm:prSet presAssocID="{233DF525-4E1C-44D6-B758-044E6E7B1562}" presName="root" presStyleCnt="0">
        <dgm:presLayoutVars>
          <dgm:dir/>
          <dgm:resizeHandles val="exact"/>
        </dgm:presLayoutVars>
      </dgm:prSet>
      <dgm:spPr/>
    </dgm:pt>
    <dgm:pt modelId="{8A8E2CC4-E140-49D0-A10F-386560712416}" type="pres">
      <dgm:prSet presAssocID="{81847A87-96FE-4BBB-9BF1-23F3FDE5967B}" presName="compNode" presStyleCnt="0"/>
      <dgm:spPr/>
    </dgm:pt>
    <dgm:pt modelId="{BDAE596F-C661-4F6F-B986-545EB9A35663}" type="pres">
      <dgm:prSet presAssocID="{81847A87-96FE-4BBB-9BF1-23F3FDE5967B}" presName="bgRect" presStyleLbl="bgShp" presStyleIdx="0" presStyleCnt="4"/>
      <dgm:spPr/>
    </dgm:pt>
    <dgm:pt modelId="{910137CF-C2B1-43C9-AD34-5527E88B4680}" type="pres">
      <dgm:prSet presAssocID="{81847A87-96FE-4BBB-9BF1-23F3FDE5967B}" presName="iconRect" presStyleLbl="node1" presStyleIdx="0" presStyleCnt="4"/>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Books"/>
        </a:ext>
      </dgm:extLst>
    </dgm:pt>
    <dgm:pt modelId="{ABA42546-64F0-488A-8AB8-673BDDA83C4D}" type="pres">
      <dgm:prSet presAssocID="{81847A87-96FE-4BBB-9BF1-23F3FDE5967B}" presName="spaceRect" presStyleCnt="0"/>
      <dgm:spPr/>
    </dgm:pt>
    <dgm:pt modelId="{8F5C94CB-E771-4D75-A862-6B6C1DF4EB26}" type="pres">
      <dgm:prSet presAssocID="{81847A87-96FE-4BBB-9BF1-23F3FDE5967B}" presName="parTx" presStyleLbl="revTx" presStyleIdx="0" presStyleCnt="4">
        <dgm:presLayoutVars>
          <dgm:chMax val="0"/>
          <dgm:chPref val="0"/>
        </dgm:presLayoutVars>
      </dgm:prSet>
      <dgm:spPr/>
    </dgm:pt>
    <dgm:pt modelId="{6BF2846C-7878-445B-B7AB-BB53ABF18767}" type="pres">
      <dgm:prSet presAssocID="{E27F459B-E1FD-4640-8F97-16C2BDDBA055}" presName="sibTrans" presStyleCnt="0"/>
      <dgm:spPr/>
    </dgm:pt>
    <dgm:pt modelId="{C99A141B-9674-4557-91C1-5E02171342FA}" type="pres">
      <dgm:prSet presAssocID="{68056172-A609-435A-AD72-A41CDA4AF101}" presName="compNode" presStyleCnt="0"/>
      <dgm:spPr/>
    </dgm:pt>
    <dgm:pt modelId="{F2744919-98B7-4A68-A38E-B56F02EB5754}" type="pres">
      <dgm:prSet presAssocID="{68056172-A609-435A-AD72-A41CDA4AF101}" presName="bgRect" presStyleLbl="bgShp" presStyleIdx="1" presStyleCnt="4"/>
      <dgm:spPr/>
    </dgm:pt>
    <dgm:pt modelId="{F6DB2FB1-3FD4-47AF-BEDB-BE1976181681}" type="pres">
      <dgm:prSet presAssocID="{68056172-A609-435A-AD72-A41CDA4AF101}" presName="iconRect" presStyleLbl="node1" presStyleIdx="1"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Classroom"/>
        </a:ext>
      </dgm:extLst>
    </dgm:pt>
    <dgm:pt modelId="{D44BA4DC-AD54-4B9D-B33E-8E76FD49D5F2}" type="pres">
      <dgm:prSet presAssocID="{68056172-A609-435A-AD72-A41CDA4AF101}" presName="spaceRect" presStyleCnt="0"/>
      <dgm:spPr/>
    </dgm:pt>
    <dgm:pt modelId="{1DF878C4-C951-4D62-8DF4-2F1B5E238995}" type="pres">
      <dgm:prSet presAssocID="{68056172-A609-435A-AD72-A41CDA4AF101}" presName="parTx" presStyleLbl="revTx" presStyleIdx="1" presStyleCnt="4">
        <dgm:presLayoutVars>
          <dgm:chMax val="0"/>
          <dgm:chPref val="0"/>
        </dgm:presLayoutVars>
      </dgm:prSet>
      <dgm:spPr/>
    </dgm:pt>
    <dgm:pt modelId="{E23F2DAD-F5C6-470B-8491-526FF4ECC49B}" type="pres">
      <dgm:prSet presAssocID="{9CCC4518-C3AC-40C2-8AD3-3411E352BCCF}" presName="sibTrans" presStyleCnt="0"/>
      <dgm:spPr/>
    </dgm:pt>
    <dgm:pt modelId="{1EEE6783-8233-49B6-A511-88791D8A7873}" type="pres">
      <dgm:prSet presAssocID="{5278AA14-1000-456D-8865-289CD983504F}" presName="compNode" presStyleCnt="0"/>
      <dgm:spPr/>
    </dgm:pt>
    <dgm:pt modelId="{16AFE8AD-ABC1-40E5-9FE9-18119618CFEC}" type="pres">
      <dgm:prSet presAssocID="{5278AA14-1000-456D-8865-289CD983504F}" presName="bgRect" presStyleLbl="bgShp" presStyleIdx="2" presStyleCnt="4"/>
      <dgm:spPr/>
    </dgm:pt>
    <dgm:pt modelId="{2B53202A-6C6B-4C10-8CC7-1A7358D699FB}" type="pres">
      <dgm:prSet presAssocID="{5278AA14-1000-456D-8865-289CD983504F}" presName="iconRect" presStyleLbl="node1" presStyleIdx="2"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Diploma Roll"/>
        </a:ext>
      </dgm:extLst>
    </dgm:pt>
    <dgm:pt modelId="{92014075-FDCA-4200-9A84-DC2A525C834C}" type="pres">
      <dgm:prSet presAssocID="{5278AA14-1000-456D-8865-289CD983504F}" presName="spaceRect" presStyleCnt="0"/>
      <dgm:spPr/>
    </dgm:pt>
    <dgm:pt modelId="{60E9CBF5-8936-4695-856A-128778186857}" type="pres">
      <dgm:prSet presAssocID="{5278AA14-1000-456D-8865-289CD983504F}" presName="parTx" presStyleLbl="revTx" presStyleIdx="2" presStyleCnt="4">
        <dgm:presLayoutVars>
          <dgm:chMax val="0"/>
          <dgm:chPref val="0"/>
        </dgm:presLayoutVars>
      </dgm:prSet>
      <dgm:spPr/>
    </dgm:pt>
    <dgm:pt modelId="{068A8DDB-6470-4612-B25F-273633D75137}" type="pres">
      <dgm:prSet presAssocID="{5185DAB9-C068-4836-B0E2-B42F89F0B9BD}" presName="sibTrans" presStyleCnt="0"/>
      <dgm:spPr/>
    </dgm:pt>
    <dgm:pt modelId="{98E187CF-48EE-45C3-B88F-58227ACAF45D}" type="pres">
      <dgm:prSet presAssocID="{5F38D197-C567-4674-867E-8DA51BAB4282}" presName="compNode" presStyleCnt="0"/>
      <dgm:spPr/>
    </dgm:pt>
    <dgm:pt modelId="{EBDF99A8-C982-45D3-BC39-DCADDC1B3F28}" type="pres">
      <dgm:prSet presAssocID="{5F38D197-C567-4674-867E-8DA51BAB4282}" presName="bgRect" presStyleLbl="bgShp" presStyleIdx="3" presStyleCnt="4" custLinFactNeighborX="-5131" custLinFactNeighborY="-7124"/>
      <dgm:spPr/>
    </dgm:pt>
    <dgm:pt modelId="{9B755B1C-764D-407A-947A-61D19A7E1E20}" type="pres">
      <dgm:prSet presAssocID="{5F38D197-C567-4674-867E-8DA51BAB4282}" presName="iconRect" presStyleLbl="node1" presStyleIdx="3" presStyleCnt="4"/>
      <dgm:spPr/>
    </dgm:pt>
    <dgm:pt modelId="{86946498-F110-4B2D-86A3-15608A29840D}" type="pres">
      <dgm:prSet presAssocID="{5F38D197-C567-4674-867E-8DA51BAB4282}" presName="spaceRect" presStyleCnt="0"/>
      <dgm:spPr/>
    </dgm:pt>
    <dgm:pt modelId="{EC4BBBD3-F11A-484A-9D36-40121471557B}" type="pres">
      <dgm:prSet presAssocID="{5F38D197-C567-4674-867E-8DA51BAB4282}" presName="parTx" presStyleLbl="revTx" presStyleIdx="3" presStyleCnt="4">
        <dgm:presLayoutVars>
          <dgm:chMax val="0"/>
          <dgm:chPref val="0"/>
        </dgm:presLayoutVars>
      </dgm:prSet>
      <dgm:spPr/>
    </dgm:pt>
  </dgm:ptLst>
  <dgm:cxnLst>
    <dgm:cxn modelId="{0CE43C1C-648E-4227-B7FE-FB90D1DC38EB}" type="presOf" srcId="{81847A87-96FE-4BBB-9BF1-23F3FDE5967B}" destId="{8F5C94CB-E771-4D75-A862-6B6C1DF4EB26}" srcOrd="0" destOrd="0" presId="urn:microsoft.com/office/officeart/2018/2/layout/IconVerticalSolidList"/>
    <dgm:cxn modelId="{7F2C6E30-80F8-46BB-B6A4-D6A5BF1DD0A9}" type="presOf" srcId="{233DF525-4E1C-44D6-B758-044E6E7B1562}" destId="{0B627F7E-6A82-4B40-9D9B-9F9AF9F9EEBB}" srcOrd="0" destOrd="0" presId="urn:microsoft.com/office/officeart/2018/2/layout/IconVerticalSolidList"/>
    <dgm:cxn modelId="{40A3E631-83D5-4F46-96E0-1360C290D3FA}" srcId="{233DF525-4E1C-44D6-B758-044E6E7B1562}" destId="{81847A87-96FE-4BBB-9BF1-23F3FDE5967B}" srcOrd="0" destOrd="0" parTransId="{BFB62E4D-1CC6-4278-BA54-F359734CDC77}" sibTransId="{E27F459B-E1FD-4640-8F97-16C2BDDBA055}"/>
    <dgm:cxn modelId="{0EC8885B-8DAE-454E-9508-60A5F567EC57}" srcId="{233DF525-4E1C-44D6-B758-044E6E7B1562}" destId="{68056172-A609-435A-AD72-A41CDA4AF101}" srcOrd="1" destOrd="0" parTransId="{9B52B095-8464-4C98-9F29-7CC2793B15B0}" sibTransId="{9CCC4518-C3AC-40C2-8AD3-3411E352BCCF}"/>
    <dgm:cxn modelId="{FC694165-E819-4A76-B550-9F308DF4E95D}" type="presOf" srcId="{5F38D197-C567-4674-867E-8DA51BAB4282}" destId="{EC4BBBD3-F11A-484A-9D36-40121471557B}" srcOrd="0" destOrd="0" presId="urn:microsoft.com/office/officeart/2018/2/layout/IconVerticalSolidList"/>
    <dgm:cxn modelId="{5E81E771-B730-4C0A-8F63-DAA1F35FFDB0}" srcId="{233DF525-4E1C-44D6-B758-044E6E7B1562}" destId="{5F38D197-C567-4674-867E-8DA51BAB4282}" srcOrd="3" destOrd="0" parTransId="{103DC7AC-52F6-4A7C-A92C-D239405D2CBE}" sibTransId="{4BB61C4C-FB96-443E-850B-646D4E5E2823}"/>
    <dgm:cxn modelId="{8D4FA583-2DCD-4402-8B2F-575A6DD154C1}" type="presOf" srcId="{5278AA14-1000-456D-8865-289CD983504F}" destId="{60E9CBF5-8936-4695-856A-128778186857}" srcOrd="0" destOrd="0" presId="urn:microsoft.com/office/officeart/2018/2/layout/IconVerticalSolidList"/>
    <dgm:cxn modelId="{D5D07093-7C9C-490E-9D51-4F3F652C73DB}" srcId="{233DF525-4E1C-44D6-B758-044E6E7B1562}" destId="{5278AA14-1000-456D-8865-289CD983504F}" srcOrd="2" destOrd="0" parTransId="{658E5E76-2403-43F9-BB7C-4978EC1BA334}" sibTransId="{5185DAB9-C068-4836-B0E2-B42F89F0B9BD}"/>
    <dgm:cxn modelId="{27C4B3D3-5EE1-4FAD-B4D1-4449AB4C3C42}" type="presOf" srcId="{68056172-A609-435A-AD72-A41CDA4AF101}" destId="{1DF878C4-C951-4D62-8DF4-2F1B5E238995}" srcOrd="0" destOrd="0" presId="urn:microsoft.com/office/officeart/2018/2/layout/IconVerticalSolidList"/>
    <dgm:cxn modelId="{B6F7623E-9495-4620-9C43-3618B1B9FD2C}" type="presParOf" srcId="{0B627F7E-6A82-4B40-9D9B-9F9AF9F9EEBB}" destId="{8A8E2CC4-E140-49D0-A10F-386560712416}" srcOrd="0" destOrd="0" presId="urn:microsoft.com/office/officeart/2018/2/layout/IconVerticalSolidList"/>
    <dgm:cxn modelId="{882D4997-5D97-4C4D-A413-5FC2A838A62C}" type="presParOf" srcId="{8A8E2CC4-E140-49D0-A10F-386560712416}" destId="{BDAE596F-C661-4F6F-B986-545EB9A35663}" srcOrd="0" destOrd="0" presId="urn:microsoft.com/office/officeart/2018/2/layout/IconVerticalSolidList"/>
    <dgm:cxn modelId="{F44CC035-70D8-44F3-9415-984DB28F4649}" type="presParOf" srcId="{8A8E2CC4-E140-49D0-A10F-386560712416}" destId="{910137CF-C2B1-43C9-AD34-5527E88B4680}" srcOrd="1" destOrd="0" presId="urn:microsoft.com/office/officeart/2018/2/layout/IconVerticalSolidList"/>
    <dgm:cxn modelId="{79A2B994-9FB0-44A5-BBF6-6D9FDB3CF700}" type="presParOf" srcId="{8A8E2CC4-E140-49D0-A10F-386560712416}" destId="{ABA42546-64F0-488A-8AB8-673BDDA83C4D}" srcOrd="2" destOrd="0" presId="urn:microsoft.com/office/officeart/2018/2/layout/IconVerticalSolidList"/>
    <dgm:cxn modelId="{64377DB5-EEB0-45FC-A0BC-D35E372F791B}" type="presParOf" srcId="{8A8E2CC4-E140-49D0-A10F-386560712416}" destId="{8F5C94CB-E771-4D75-A862-6B6C1DF4EB26}" srcOrd="3" destOrd="0" presId="urn:microsoft.com/office/officeart/2018/2/layout/IconVerticalSolidList"/>
    <dgm:cxn modelId="{2E08C2A6-C07F-4495-A2D1-DD8A4013F1BD}" type="presParOf" srcId="{0B627F7E-6A82-4B40-9D9B-9F9AF9F9EEBB}" destId="{6BF2846C-7878-445B-B7AB-BB53ABF18767}" srcOrd="1" destOrd="0" presId="urn:microsoft.com/office/officeart/2018/2/layout/IconVerticalSolidList"/>
    <dgm:cxn modelId="{267B5E1E-D37F-4A8D-8690-6F2A3D1F19FD}" type="presParOf" srcId="{0B627F7E-6A82-4B40-9D9B-9F9AF9F9EEBB}" destId="{C99A141B-9674-4557-91C1-5E02171342FA}" srcOrd="2" destOrd="0" presId="urn:microsoft.com/office/officeart/2018/2/layout/IconVerticalSolidList"/>
    <dgm:cxn modelId="{997AA703-8C7D-4C47-ADEB-34F8F90BFEE2}" type="presParOf" srcId="{C99A141B-9674-4557-91C1-5E02171342FA}" destId="{F2744919-98B7-4A68-A38E-B56F02EB5754}" srcOrd="0" destOrd="0" presId="urn:microsoft.com/office/officeart/2018/2/layout/IconVerticalSolidList"/>
    <dgm:cxn modelId="{4D7C6361-372D-47FD-97F1-74DA81B148D8}" type="presParOf" srcId="{C99A141B-9674-4557-91C1-5E02171342FA}" destId="{F6DB2FB1-3FD4-47AF-BEDB-BE1976181681}" srcOrd="1" destOrd="0" presId="urn:microsoft.com/office/officeart/2018/2/layout/IconVerticalSolidList"/>
    <dgm:cxn modelId="{3CB60102-EFEC-4D8A-B0BC-4A0F19A2E4E8}" type="presParOf" srcId="{C99A141B-9674-4557-91C1-5E02171342FA}" destId="{D44BA4DC-AD54-4B9D-B33E-8E76FD49D5F2}" srcOrd="2" destOrd="0" presId="urn:microsoft.com/office/officeart/2018/2/layout/IconVerticalSolidList"/>
    <dgm:cxn modelId="{AF7E206F-7419-47EA-9C12-C693EA990073}" type="presParOf" srcId="{C99A141B-9674-4557-91C1-5E02171342FA}" destId="{1DF878C4-C951-4D62-8DF4-2F1B5E238995}" srcOrd="3" destOrd="0" presId="urn:microsoft.com/office/officeart/2018/2/layout/IconVerticalSolidList"/>
    <dgm:cxn modelId="{D532580C-F0E2-4B32-AE13-2AC46023134B}" type="presParOf" srcId="{0B627F7E-6A82-4B40-9D9B-9F9AF9F9EEBB}" destId="{E23F2DAD-F5C6-470B-8491-526FF4ECC49B}" srcOrd="3" destOrd="0" presId="urn:microsoft.com/office/officeart/2018/2/layout/IconVerticalSolidList"/>
    <dgm:cxn modelId="{5D9D70E9-4297-4829-8BC5-F22475E02524}" type="presParOf" srcId="{0B627F7E-6A82-4B40-9D9B-9F9AF9F9EEBB}" destId="{1EEE6783-8233-49B6-A511-88791D8A7873}" srcOrd="4" destOrd="0" presId="urn:microsoft.com/office/officeart/2018/2/layout/IconVerticalSolidList"/>
    <dgm:cxn modelId="{0C876D69-042C-4BAF-861A-8C248D3DEA61}" type="presParOf" srcId="{1EEE6783-8233-49B6-A511-88791D8A7873}" destId="{16AFE8AD-ABC1-40E5-9FE9-18119618CFEC}" srcOrd="0" destOrd="0" presId="urn:microsoft.com/office/officeart/2018/2/layout/IconVerticalSolidList"/>
    <dgm:cxn modelId="{602B4873-4A69-4AFA-AFA0-CADA81D00FD3}" type="presParOf" srcId="{1EEE6783-8233-49B6-A511-88791D8A7873}" destId="{2B53202A-6C6B-4C10-8CC7-1A7358D699FB}" srcOrd="1" destOrd="0" presId="urn:microsoft.com/office/officeart/2018/2/layout/IconVerticalSolidList"/>
    <dgm:cxn modelId="{C0FB314A-7622-4B60-911E-E5001C61EF48}" type="presParOf" srcId="{1EEE6783-8233-49B6-A511-88791D8A7873}" destId="{92014075-FDCA-4200-9A84-DC2A525C834C}" srcOrd="2" destOrd="0" presId="urn:microsoft.com/office/officeart/2018/2/layout/IconVerticalSolidList"/>
    <dgm:cxn modelId="{8FF3278E-8CDC-40E4-93B1-F32EBC29FF1A}" type="presParOf" srcId="{1EEE6783-8233-49B6-A511-88791D8A7873}" destId="{60E9CBF5-8936-4695-856A-128778186857}" srcOrd="3" destOrd="0" presId="urn:microsoft.com/office/officeart/2018/2/layout/IconVerticalSolidList"/>
    <dgm:cxn modelId="{717AD668-2699-48ED-AAB6-C8039F48D5AC}" type="presParOf" srcId="{0B627F7E-6A82-4B40-9D9B-9F9AF9F9EEBB}" destId="{068A8DDB-6470-4612-B25F-273633D75137}" srcOrd="5" destOrd="0" presId="urn:microsoft.com/office/officeart/2018/2/layout/IconVerticalSolidList"/>
    <dgm:cxn modelId="{6AA1C886-E086-4595-A11C-3DDA2876044C}" type="presParOf" srcId="{0B627F7E-6A82-4B40-9D9B-9F9AF9F9EEBB}" destId="{98E187CF-48EE-45C3-B88F-58227ACAF45D}" srcOrd="6" destOrd="0" presId="urn:microsoft.com/office/officeart/2018/2/layout/IconVerticalSolidList"/>
    <dgm:cxn modelId="{C234FD15-7391-4322-B993-6B22A526BE24}" type="presParOf" srcId="{98E187CF-48EE-45C3-B88F-58227ACAF45D}" destId="{EBDF99A8-C982-45D3-BC39-DCADDC1B3F28}" srcOrd="0" destOrd="0" presId="urn:microsoft.com/office/officeart/2018/2/layout/IconVerticalSolidList"/>
    <dgm:cxn modelId="{1E4D8E20-9C6B-440A-9D46-2420A5880072}" type="presParOf" srcId="{98E187CF-48EE-45C3-B88F-58227ACAF45D}" destId="{9B755B1C-764D-407A-947A-61D19A7E1E20}" srcOrd="1" destOrd="0" presId="urn:microsoft.com/office/officeart/2018/2/layout/IconVerticalSolidList"/>
    <dgm:cxn modelId="{070AC3E8-A0C3-490F-AED1-7C7114A29A63}" type="presParOf" srcId="{98E187CF-48EE-45C3-B88F-58227ACAF45D}" destId="{86946498-F110-4B2D-86A3-15608A29840D}" srcOrd="2" destOrd="0" presId="urn:microsoft.com/office/officeart/2018/2/layout/IconVerticalSolidList"/>
    <dgm:cxn modelId="{4E6C49A8-CF45-44D3-B48E-97D2838CE7A9}" type="presParOf" srcId="{98E187CF-48EE-45C3-B88F-58227ACAF45D}" destId="{EC4BBBD3-F11A-484A-9D36-40121471557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E596F-C661-4F6F-B986-545EB9A35663}">
      <dsp:nvSpPr>
        <dsp:cNvPr id="0" name=""/>
        <dsp:cNvSpPr/>
      </dsp:nvSpPr>
      <dsp:spPr>
        <a:xfrm>
          <a:off x="0" y="1895"/>
          <a:ext cx="6237359" cy="9605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0137CF-C2B1-43C9-AD34-5527E88B4680}">
      <dsp:nvSpPr>
        <dsp:cNvPr id="0" name=""/>
        <dsp:cNvSpPr/>
      </dsp:nvSpPr>
      <dsp:spPr>
        <a:xfrm>
          <a:off x="290559" y="218013"/>
          <a:ext cx="528289" cy="52828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F5C94CB-E771-4D75-A862-6B6C1DF4EB26}">
      <dsp:nvSpPr>
        <dsp:cNvPr id="0" name=""/>
        <dsp:cNvSpPr/>
      </dsp:nvSpPr>
      <dsp:spPr>
        <a:xfrm>
          <a:off x="1109408" y="1895"/>
          <a:ext cx="5127950" cy="9605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56" tIns="101656" rIns="101656" bIns="101656" numCol="1" spcCol="1270" anchor="ctr" anchorCtr="0">
          <a:noAutofit/>
        </a:bodyPr>
        <a:lstStyle/>
        <a:p>
          <a:pPr marL="0" lvl="0" indent="0" algn="l" defTabSz="844550">
            <a:lnSpc>
              <a:spcPct val="100000"/>
            </a:lnSpc>
            <a:spcBef>
              <a:spcPct val="0"/>
            </a:spcBef>
            <a:spcAft>
              <a:spcPct val="35000"/>
            </a:spcAft>
            <a:buNone/>
          </a:pPr>
          <a:r>
            <a:rPr lang="en-US" sz="1900" kern="1200">
              <a:hlinkClick xmlns:r="http://schemas.openxmlformats.org/officeDocument/2006/relationships" r:id="rId3"/>
            </a:rPr>
            <a:t>K-12 Physical Education Knowledge and Skills Development Outcomes</a:t>
          </a:r>
          <a:endParaRPr lang="en-US" sz="1900" kern="1200"/>
        </a:p>
      </dsp:txBody>
      <dsp:txXfrm>
        <a:off x="1109408" y="1895"/>
        <a:ext cx="5127950" cy="960526"/>
      </dsp:txXfrm>
    </dsp:sp>
    <dsp:sp modelId="{F2744919-98B7-4A68-A38E-B56F02EB5754}">
      <dsp:nvSpPr>
        <dsp:cNvPr id="0" name=""/>
        <dsp:cNvSpPr/>
      </dsp:nvSpPr>
      <dsp:spPr>
        <a:xfrm>
          <a:off x="0" y="1202553"/>
          <a:ext cx="6237359" cy="9605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DB2FB1-3FD4-47AF-BEDB-BE1976181681}">
      <dsp:nvSpPr>
        <dsp:cNvPr id="0" name=""/>
        <dsp:cNvSpPr/>
      </dsp:nvSpPr>
      <dsp:spPr>
        <a:xfrm>
          <a:off x="290559" y="1418671"/>
          <a:ext cx="528289" cy="528289"/>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DF878C4-C951-4D62-8DF4-2F1B5E238995}">
      <dsp:nvSpPr>
        <dsp:cNvPr id="0" name=""/>
        <dsp:cNvSpPr/>
      </dsp:nvSpPr>
      <dsp:spPr>
        <a:xfrm>
          <a:off x="1109408" y="1202553"/>
          <a:ext cx="5127950" cy="9605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56" tIns="101656" rIns="101656" bIns="101656" numCol="1" spcCol="1270" anchor="ctr" anchorCtr="0">
          <a:noAutofit/>
        </a:bodyPr>
        <a:lstStyle/>
        <a:p>
          <a:pPr marL="0" lvl="0" indent="0" algn="l" defTabSz="844550">
            <a:lnSpc>
              <a:spcPct val="100000"/>
            </a:lnSpc>
            <a:spcBef>
              <a:spcPct val="0"/>
            </a:spcBef>
            <a:spcAft>
              <a:spcPct val="35000"/>
            </a:spcAft>
            <a:buNone/>
          </a:pPr>
          <a:r>
            <a:rPr lang="en-US" sz="1900" kern="1200" dirty="0">
              <a:hlinkClick xmlns:r="http://schemas.openxmlformats.org/officeDocument/2006/relationships" r:id="rId3"/>
            </a:rPr>
            <a:t>K-12 Health Knowledge and Skills Development Outcomes (By grade level)</a:t>
          </a:r>
          <a:endParaRPr lang="en-US" sz="1900" kern="1200" dirty="0"/>
        </a:p>
      </dsp:txBody>
      <dsp:txXfrm>
        <a:off x="1109408" y="1202553"/>
        <a:ext cx="5127950" cy="960526"/>
      </dsp:txXfrm>
    </dsp:sp>
    <dsp:sp modelId="{16AFE8AD-ABC1-40E5-9FE9-18119618CFEC}">
      <dsp:nvSpPr>
        <dsp:cNvPr id="0" name=""/>
        <dsp:cNvSpPr/>
      </dsp:nvSpPr>
      <dsp:spPr>
        <a:xfrm>
          <a:off x="0" y="2403211"/>
          <a:ext cx="6237359" cy="9605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53202A-6C6B-4C10-8CC7-1A7358D699FB}">
      <dsp:nvSpPr>
        <dsp:cNvPr id="0" name=""/>
        <dsp:cNvSpPr/>
      </dsp:nvSpPr>
      <dsp:spPr>
        <a:xfrm>
          <a:off x="290559" y="2619329"/>
          <a:ext cx="528289" cy="528289"/>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0E9CBF5-8936-4695-856A-128778186857}">
      <dsp:nvSpPr>
        <dsp:cNvPr id="0" name=""/>
        <dsp:cNvSpPr/>
      </dsp:nvSpPr>
      <dsp:spPr>
        <a:xfrm>
          <a:off x="1109408" y="2403211"/>
          <a:ext cx="5127950" cy="9605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56" tIns="101656" rIns="101656" bIns="101656" numCol="1" spcCol="1270" anchor="ctr" anchorCtr="0">
          <a:noAutofit/>
        </a:bodyPr>
        <a:lstStyle/>
        <a:p>
          <a:pPr marL="0" lvl="0" indent="0" algn="l" defTabSz="844550">
            <a:lnSpc>
              <a:spcPct val="100000"/>
            </a:lnSpc>
            <a:spcBef>
              <a:spcPct val="0"/>
            </a:spcBef>
            <a:spcAft>
              <a:spcPct val="35000"/>
            </a:spcAft>
            <a:buNone/>
          </a:pPr>
          <a:r>
            <a:rPr lang="en-US" sz="1900" kern="1200" dirty="0">
              <a:hlinkClick xmlns:r="http://schemas.openxmlformats.org/officeDocument/2006/relationships" r:id="rId3"/>
            </a:rPr>
            <a:t>K-12 Health Knowledge and Skills Development Outcomes (By Health Topic</a:t>
          </a:r>
          <a:endParaRPr lang="en-US" sz="1900" kern="1200" dirty="0"/>
        </a:p>
      </dsp:txBody>
      <dsp:txXfrm>
        <a:off x="1109408" y="2403211"/>
        <a:ext cx="5127950" cy="960526"/>
      </dsp:txXfrm>
    </dsp:sp>
    <dsp:sp modelId="{EBDF99A8-C982-45D3-BC39-DCADDC1B3F28}">
      <dsp:nvSpPr>
        <dsp:cNvPr id="0" name=""/>
        <dsp:cNvSpPr/>
      </dsp:nvSpPr>
      <dsp:spPr>
        <a:xfrm>
          <a:off x="0" y="3535441"/>
          <a:ext cx="6237359" cy="9605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755B1C-764D-407A-947A-61D19A7E1E20}">
      <dsp:nvSpPr>
        <dsp:cNvPr id="0" name=""/>
        <dsp:cNvSpPr/>
      </dsp:nvSpPr>
      <dsp:spPr>
        <a:xfrm>
          <a:off x="290559" y="3819987"/>
          <a:ext cx="528289" cy="528289"/>
        </a:xfrm>
        <a:prstGeom prst="rect">
          <a:avLst/>
        </a:prstGeom>
        <a:solidFill>
          <a:schemeClr val="accent5">
            <a:hueOff val="0"/>
            <a:satOff val="0"/>
            <a:lumOff val="0"/>
            <a:alphaOff val="0"/>
          </a:schemeClr>
        </a:solidFill>
        <a:ln w="1587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4BBBD3-F11A-484A-9D36-40121471557B}">
      <dsp:nvSpPr>
        <dsp:cNvPr id="0" name=""/>
        <dsp:cNvSpPr/>
      </dsp:nvSpPr>
      <dsp:spPr>
        <a:xfrm>
          <a:off x="1109408" y="3603869"/>
          <a:ext cx="5127950" cy="9605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56" tIns="101656" rIns="101656" bIns="101656" numCol="1" spcCol="1270" anchor="ctr" anchorCtr="0">
          <a:noAutofit/>
        </a:bodyPr>
        <a:lstStyle/>
        <a:p>
          <a:pPr marL="0" lvl="0" indent="0" algn="l" defTabSz="844550">
            <a:lnSpc>
              <a:spcPct val="100000"/>
            </a:lnSpc>
            <a:spcBef>
              <a:spcPct val="0"/>
            </a:spcBef>
            <a:spcAft>
              <a:spcPct val="35000"/>
            </a:spcAft>
            <a:buNone/>
          </a:pPr>
          <a:r>
            <a:rPr lang="en-US" sz="1900" kern="1200" dirty="0">
              <a:hlinkClick xmlns:r="http://schemas.openxmlformats.org/officeDocument/2006/relationships" r:id="rId3"/>
            </a:rPr>
            <a:t>2022-2023 K-12 Knowledge and Skills Based Outcomes Professional Development Documents</a:t>
          </a:r>
          <a:endParaRPr lang="en-US" sz="1900" kern="1200" dirty="0"/>
        </a:p>
      </dsp:txBody>
      <dsp:txXfrm>
        <a:off x="1109408" y="3603869"/>
        <a:ext cx="5127950" cy="96052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EA112B-82C0-4545-A3FE-B9A4518AA95D}" type="datetimeFigureOut">
              <a:rPr lang="en-US" smtClean="0"/>
              <a:t>11/17/2023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268ED6-F942-40D5-BDF2-7EDEC13553CE}" type="slidenum">
              <a:rPr lang="en-US" smtClean="0"/>
              <a:t>‹#›</a:t>
            </a:fld>
            <a:endParaRPr lang="en-US"/>
          </a:p>
        </p:txBody>
      </p:sp>
    </p:spTree>
    <p:extLst>
      <p:ext uri="{BB962C8B-B14F-4D97-AF65-F5344CB8AC3E}">
        <p14:creationId xmlns:p14="http://schemas.microsoft.com/office/powerpoint/2010/main" val="59264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E59D06-4488-4139-A6C0-8F3E80EE01DE}" type="datetime1">
              <a:rPr lang="en-US" smtClean="0"/>
              <a:t>11/17/2023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pic>
        <p:nvPicPr>
          <p:cNvPr id="11" name="Picture 10" descr="Icon&#10;&#10;Description automatically generated">
            <a:extLst>
              <a:ext uri="{FF2B5EF4-FFF2-40B4-BE49-F238E27FC236}">
                <a16:creationId xmlns:a16="http://schemas.microsoft.com/office/drawing/2014/main" id="{8942988C-9A0D-4024-BFD4-9C4682398F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3444" y="-153981"/>
            <a:ext cx="3068099" cy="1534049"/>
          </a:xfrm>
          <a:prstGeom prst="rect">
            <a:avLst/>
          </a:prstGeom>
        </p:spPr>
      </p:pic>
    </p:spTree>
    <p:extLst>
      <p:ext uri="{BB962C8B-B14F-4D97-AF65-F5344CB8AC3E}">
        <p14:creationId xmlns:p14="http://schemas.microsoft.com/office/powerpoint/2010/main" val="156900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70B01D-83BE-49DA-BDEB-40E4B7E75CE9}" type="datetime1">
              <a:rPr lang="en-US" smtClean="0"/>
              <a:t>11/17/2023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09144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29A324-566A-416B-B233-424FF92BAE76}" type="datetime1">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940174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7D0F1-23F2-4B01-93D8-E0926D81114B}" type="datetime1">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44494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095E42-EFF8-43CD-8F1A-49144AA2C140}" type="datetime1">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967322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CA1A91-CFBC-4A1A-9DB9-14D86AB05215}" type="datetime1">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204154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CFDEE-0BAF-4C09-9A27-891C5330CC9D}" type="datetime1">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460554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4DB77D-B074-4D33-8988-7C9CC7EF04C6}" type="datetime1">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003908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FF7F8-6711-4FCF-B6CB-E04C3A64302E}" type="datetime1">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68377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63442" y="1046622"/>
            <a:ext cx="9242304" cy="984603"/>
          </a:xfrm>
        </p:spPr>
        <p:txBody>
          <a:bodyPr/>
          <a:lstStyle/>
          <a:p>
            <a:r>
              <a:rPr lang="en-US" dirty="0"/>
              <a:t>Click to edit Master title style</a:t>
            </a:r>
          </a:p>
        </p:txBody>
      </p:sp>
      <p:sp>
        <p:nvSpPr>
          <p:cNvPr id="3" name="Content Placeholder 2"/>
          <p:cNvSpPr>
            <a:spLocks noGrp="1"/>
          </p:cNvSpPr>
          <p:nvPr>
            <p:ph idx="1"/>
          </p:nvPr>
        </p:nvSpPr>
        <p:spPr>
          <a:xfrm>
            <a:off x="1563442" y="2159978"/>
            <a:ext cx="10018713" cy="3086099"/>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A83D5D8-7E67-4C10-94B7-BCEAA7B45177}" type="datetime1">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854909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69BBEE-706A-4535-ACA3-92A1FAF3D187}" type="datetime1">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08071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926756-F725-4B20-AD5A-C0EF323A98B6}" type="datetime1">
              <a:rPr lang="en-US" smtClean="0"/>
              <a:t>11/17/2023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474861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27B60F-D494-426E-BB46-2A11E7DBB3B7}" type="datetime1">
              <a:rPr lang="en-US" smtClean="0"/>
              <a:t>11/17/2023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926599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B03EBF-BD6E-42F6-93EB-185C09E15854}" type="datetime1">
              <a:rPr lang="en-US" smtClean="0"/>
              <a:t>11/17/2023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08867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3C960-C935-4394-9DCA-C70AF1BE2B31}" type="datetime1">
              <a:rPr lang="en-US" smtClean="0"/>
              <a:t>11/17/2023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538934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620509-D14C-4904-BD91-48BD4B1D0A62}" type="datetime1">
              <a:rPr lang="en-US" smtClean="0"/>
              <a:t>11/17/2023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48857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3DAE69-0F32-4722-9614-25DB21D1BEAB}" type="datetime1">
              <a:rPr lang="en-US" smtClean="0"/>
              <a:t>11/17/2023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80386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780D265-729C-4701-B5B6-4D8EE74C834B}" type="datetime1">
              <a:rPr lang="en-US" smtClean="0"/>
              <a:t>11/17/2023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CDD5F53-4EB8-48C9-BCD0-B4A2DBF0048B}" type="slidenum">
              <a:rPr lang="en-US" smtClean="0"/>
              <a:t>‹#›</a:t>
            </a:fld>
            <a:endParaRPr lang="en-US"/>
          </a:p>
        </p:txBody>
      </p:sp>
      <p:pic>
        <p:nvPicPr>
          <p:cNvPr id="14" name="Picture 13" descr="Icon&#10;&#10;Description automatically generated">
            <a:extLst>
              <a:ext uri="{FF2B5EF4-FFF2-40B4-BE49-F238E27FC236}">
                <a16:creationId xmlns:a16="http://schemas.microsoft.com/office/drawing/2014/main" id="{0B63776B-F13A-49D0-9AEE-789130C5081B}"/>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689794" y="-77784"/>
            <a:ext cx="2597139" cy="1298569"/>
          </a:xfrm>
          <a:prstGeom prst="rect">
            <a:avLst/>
          </a:prstGeom>
        </p:spPr>
      </p:pic>
    </p:spTree>
    <p:extLst>
      <p:ext uri="{BB962C8B-B14F-4D97-AF65-F5344CB8AC3E}">
        <p14:creationId xmlns:p14="http://schemas.microsoft.com/office/powerpoint/2010/main" val="1812235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education.pa.gov/Documents/Teachers-Administrators/Certification%20Preparation%20Programs/Specific%20Program%20Guidelines/HealthandPhysicalEducation.pdf" TargetMode="External"/><Relationship Id="rId2" Type="http://schemas.openxmlformats.org/officeDocument/2006/relationships/hyperlink" Target="https://www.education.pa.gov/Educators/Certification/Staffing%20Guidelines/Pages/CSPG47.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education.pa.gov/Teachers%20-%20Administrators/Curriculum/HealthPhysicalEd/Pages/default.asp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hyperlink" Target="http://www.pdesas.org/"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1.xml.rels><?xml version="1.0" encoding="UTF-8" standalone="yes"?>
<Relationships xmlns="http://schemas.openxmlformats.org/package/2006/relationships"><Relationship Id="rId3" Type="http://schemas.openxmlformats.org/officeDocument/2006/relationships/hyperlink" Target="mailto:nslotterba@pa.gov" TargetMode="External"/><Relationship Id="rId7" Type="http://schemas.openxmlformats.org/officeDocument/2006/relationships/hyperlink" Target="mailto:jbutz@nlsd.org" TargetMode="External"/><Relationship Id="rId2" Type="http://schemas.openxmlformats.org/officeDocument/2006/relationships/hyperlink" Target="mailto:krazzano@esu.edu" TargetMode="External"/><Relationship Id="rId1" Type="http://schemas.openxmlformats.org/officeDocument/2006/relationships/slideLayout" Target="../slideLayouts/slideLayout2.xml"/><Relationship Id="rId6" Type="http://schemas.openxmlformats.org/officeDocument/2006/relationships/hyperlink" Target="mailto:callen2@lockhaven.edu" TargetMode="External"/><Relationship Id="rId5" Type="http://schemas.openxmlformats.org/officeDocument/2006/relationships/hyperlink" Target="mailto:jlr1147@lockhaven.edu" TargetMode="External"/><Relationship Id="rId4" Type="http://schemas.openxmlformats.org/officeDocument/2006/relationships/hyperlink" Target="mailto:jjacobshpe@gmail.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42BD4-9057-4156-BD89-9C707B98F0FF}"/>
              </a:ext>
            </a:extLst>
          </p:cNvPr>
          <p:cNvSpPr>
            <a:spLocks noGrp="1"/>
          </p:cNvSpPr>
          <p:nvPr>
            <p:ph type="ctrTitle"/>
          </p:nvPr>
        </p:nvSpPr>
        <p:spPr>
          <a:xfrm>
            <a:off x="2438399" y="1380068"/>
            <a:ext cx="9230086" cy="2616199"/>
          </a:xfrm>
        </p:spPr>
        <p:txBody>
          <a:bodyPr>
            <a:noAutofit/>
          </a:bodyPr>
          <a:lstStyle/>
          <a:p>
            <a:r>
              <a:rPr lang="en-US" sz="3600" dirty="0"/>
              <a:t>Administrators Guide to Health and Physical Education in PA</a:t>
            </a:r>
          </a:p>
        </p:txBody>
      </p:sp>
      <p:sp>
        <p:nvSpPr>
          <p:cNvPr id="3" name="Subtitle 2">
            <a:extLst>
              <a:ext uri="{FF2B5EF4-FFF2-40B4-BE49-F238E27FC236}">
                <a16:creationId xmlns:a16="http://schemas.microsoft.com/office/drawing/2014/main" id="{B6EF9F63-89AD-47E5-8727-3E8BC1B1CE7D}"/>
              </a:ext>
            </a:extLst>
          </p:cNvPr>
          <p:cNvSpPr>
            <a:spLocks noGrp="1"/>
          </p:cNvSpPr>
          <p:nvPr>
            <p:ph type="subTitle" idx="1"/>
          </p:nvPr>
        </p:nvSpPr>
        <p:spPr/>
        <p:txBody>
          <a:bodyPr>
            <a:normAutofit fontScale="77500" lnSpcReduction="20000"/>
          </a:bodyPr>
          <a:lstStyle/>
          <a:p>
            <a:pPr algn="l"/>
            <a:r>
              <a:rPr lang="en-US" dirty="0"/>
              <a:t>Presentation by:</a:t>
            </a:r>
          </a:p>
          <a:p>
            <a:pPr algn="l"/>
            <a:r>
              <a:rPr lang="en-US" dirty="0"/>
              <a:t>PA Health and Physical Education Program Improvement Committee  </a:t>
            </a:r>
          </a:p>
          <a:p>
            <a:pPr algn="l"/>
            <a:endParaRPr lang="en-US" dirty="0"/>
          </a:p>
          <a:p>
            <a:pPr algn="l"/>
            <a:r>
              <a:rPr lang="en-US" dirty="0"/>
              <a:t>          					</a:t>
            </a:r>
          </a:p>
          <a:p>
            <a:endParaRPr lang="en-US" dirty="0"/>
          </a:p>
        </p:txBody>
      </p:sp>
      <p:sp>
        <p:nvSpPr>
          <p:cNvPr id="4" name="Footer Placeholder 3">
            <a:extLst>
              <a:ext uri="{FF2B5EF4-FFF2-40B4-BE49-F238E27FC236}">
                <a16:creationId xmlns:a16="http://schemas.microsoft.com/office/drawing/2014/main" id="{DC223B62-DDD4-46E1-8FC9-9D4A7825F5DD}"/>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34866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8D000-8C2C-731D-320A-FDD0569DB3F4}"/>
              </a:ext>
            </a:extLst>
          </p:cNvPr>
          <p:cNvSpPr>
            <a:spLocks noGrp="1"/>
          </p:cNvSpPr>
          <p:nvPr>
            <p:ph type="title"/>
          </p:nvPr>
        </p:nvSpPr>
        <p:spPr/>
        <p:txBody>
          <a:bodyPr>
            <a:normAutofit fontScale="90000"/>
          </a:bodyPr>
          <a:lstStyle/>
          <a:p>
            <a:r>
              <a:rPr lang="en-US" sz="4000" b="1" i="0" dirty="0">
                <a:solidFill>
                  <a:srgbClr val="333333"/>
                </a:solidFill>
                <a:effectLst/>
                <a:latin typeface="New Century Schoolbook"/>
              </a:rPr>
              <a:t>4.21. Elementary education: primary and intermediate levels.</a:t>
            </a:r>
            <a:endParaRPr lang="en-US" dirty="0"/>
          </a:p>
        </p:txBody>
      </p:sp>
      <p:sp>
        <p:nvSpPr>
          <p:cNvPr id="3" name="Content Placeholder 2">
            <a:extLst>
              <a:ext uri="{FF2B5EF4-FFF2-40B4-BE49-F238E27FC236}">
                <a16:creationId xmlns:a16="http://schemas.microsoft.com/office/drawing/2014/main" id="{B5FA6967-D20E-F210-F219-884054DFAEEB}"/>
              </a:ext>
            </a:extLst>
          </p:cNvPr>
          <p:cNvSpPr>
            <a:spLocks noGrp="1"/>
          </p:cNvSpPr>
          <p:nvPr>
            <p:ph idx="1"/>
          </p:nvPr>
        </p:nvSpPr>
        <p:spPr/>
        <p:txBody>
          <a:bodyPr>
            <a:normAutofit fontScale="70000" lnSpcReduction="20000"/>
          </a:bodyPr>
          <a:lstStyle/>
          <a:p>
            <a:r>
              <a:rPr lang="en-US" b="0" i="0" dirty="0">
                <a:solidFill>
                  <a:srgbClr val="333333"/>
                </a:solidFill>
                <a:effectLst/>
                <a:latin typeface="New Century Schoolbook"/>
              </a:rPr>
              <a:t>(e)  Planned instruction aligned with academic standards in the following areas shall be provided to every student every year in the primary program. Planned instruction may be provided as separate course or other interdisciplinary activity.</a:t>
            </a:r>
          </a:p>
          <a:p>
            <a:pPr lvl="1"/>
            <a:r>
              <a:rPr lang="en-US" b="0" i="0" dirty="0">
                <a:solidFill>
                  <a:srgbClr val="333333"/>
                </a:solidFill>
                <a:effectLst/>
                <a:latin typeface="New Century Schoolbook"/>
              </a:rPr>
              <a:t>   (6)  Health, safety and physical education, including instruction in concepts and skills which affect personal, family and community health and safety, nutrition, the prevention of alcohol, chemical and tobacco abuse, knowledge and practice of lifetime physical activities, personal fitness, basic movement skills and concepts, motor skill development, principles and strategies of movement, and safety practices in physical activity settings.</a:t>
            </a:r>
            <a:endParaRPr lang="en-US" dirty="0"/>
          </a:p>
          <a:p>
            <a:r>
              <a:rPr lang="en-US" b="0" i="0" dirty="0">
                <a:solidFill>
                  <a:srgbClr val="333333"/>
                </a:solidFill>
                <a:effectLst/>
                <a:latin typeface="New Century Schoolbook"/>
              </a:rPr>
              <a:t> (f)  Planned instruction in the following areas shall be provided to every student every year in the intermediate level program. Planned instruction may be provided as a separate course or as an instructional unit within another course or other interdisciplinary instructional activity:</a:t>
            </a:r>
          </a:p>
          <a:p>
            <a:pPr lvl="1"/>
            <a:r>
              <a:rPr lang="en-US" b="0" i="0" dirty="0">
                <a:solidFill>
                  <a:srgbClr val="333333"/>
                </a:solidFill>
                <a:effectLst/>
                <a:latin typeface="New Century Schoolbook"/>
              </a:rPr>
              <a:t>  (8)  Health, safety and physical education, including instruction in concepts and skills which affect personal, family and community health and safety, nutrition, the prevention of alcohol, chemical and tobacco abuse, knowledge and practice of lifetime physical activities, personal fitness, basic movement skills and concepts, motor skill development, principles and strategies of movement and safety practices in physical activity settings.</a:t>
            </a:r>
            <a:endParaRPr lang="en-US" dirty="0"/>
          </a:p>
        </p:txBody>
      </p:sp>
      <p:sp>
        <p:nvSpPr>
          <p:cNvPr id="4" name="Footer Placeholder 3">
            <a:extLst>
              <a:ext uri="{FF2B5EF4-FFF2-40B4-BE49-F238E27FC236}">
                <a16:creationId xmlns:a16="http://schemas.microsoft.com/office/drawing/2014/main" id="{ACDFDD61-BF3E-C049-CB62-1FEA1B29C986}"/>
              </a:ext>
            </a:extLst>
          </p:cNvPr>
          <p:cNvSpPr>
            <a:spLocks noGrp="1"/>
          </p:cNvSpPr>
          <p:nvPr>
            <p:ph type="ftr" sz="quarter" idx="11"/>
          </p:nvPr>
        </p:nvSpPr>
        <p:spPr/>
        <p:txBody>
          <a:bodyPr/>
          <a:lstStyle/>
          <a:p>
            <a:r>
              <a:rPr lang="en-US" dirty="0"/>
              <a:t>Every student/Every Year</a:t>
            </a:r>
          </a:p>
        </p:txBody>
      </p:sp>
    </p:spTree>
    <p:extLst>
      <p:ext uri="{BB962C8B-B14F-4D97-AF65-F5344CB8AC3E}">
        <p14:creationId xmlns:p14="http://schemas.microsoft.com/office/powerpoint/2010/main" val="1273918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BA90A-3FAC-DD66-3B48-B8EEF00C95DB}"/>
              </a:ext>
            </a:extLst>
          </p:cNvPr>
          <p:cNvSpPr>
            <a:spLocks noGrp="1"/>
          </p:cNvSpPr>
          <p:nvPr>
            <p:ph type="title"/>
          </p:nvPr>
        </p:nvSpPr>
        <p:spPr/>
        <p:txBody>
          <a:bodyPr>
            <a:normAutofit fontScale="90000"/>
          </a:bodyPr>
          <a:lstStyle/>
          <a:p>
            <a:r>
              <a:rPr lang="en-US" b="1" i="0" dirty="0">
                <a:solidFill>
                  <a:srgbClr val="333333"/>
                </a:solidFill>
                <a:effectLst/>
                <a:latin typeface="New Century Schoolbook"/>
              </a:rPr>
              <a:t> 4.22. Middle level education.</a:t>
            </a:r>
            <a:br>
              <a:rPr lang="en-US" b="1" i="0" dirty="0">
                <a:solidFill>
                  <a:srgbClr val="333333"/>
                </a:solidFill>
                <a:effectLst/>
                <a:latin typeface="New Century Schoolbook"/>
              </a:rPr>
            </a:br>
            <a:endParaRPr lang="en-US" dirty="0"/>
          </a:p>
        </p:txBody>
      </p:sp>
      <p:sp>
        <p:nvSpPr>
          <p:cNvPr id="3" name="Content Placeholder 2">
            <a:extLst>
              <a:ext uri="{FF2B5EF4-FFF2-40B4-BE49-F238E27FC236}">
                <a16:creationId xmlns:a16="http://schemas.microsoft.com/office/drawing/2014/main" id="{D54EC235-4711-DFB0-5992-921B340B9E5B}"/>
              </a:ext>
            </a:extLst>
          </p:cNvPr>
          <p:cNvSpPr>
            <a:spLocks noGrp="1"/>
          </p:cNvSpPr>
          <p:nvPr>
            <p:ph idx="1"/>
          </p:nvPr>
        </p:nvSpPr>
        <p:spPr/>
        <p:txBody>
          <a:bodyPr>
            <a:normAutofit lnSpcReduction="10000"/>
          </a:bodyPr>
          <a:lstStyle/>
          <a:p>
            <a:pPr algn="l"/>
            <a:r>
              <a:rPr lang="en-US" b="0" i="0" dirty="0">
                <a:solidFill>
                  <a:srgbClr val="333333"/>
                </a:solidFill>
                <a:effectLst/>
                <a:latin typeface="New Century Schoolbook"/>
              </a:rPr>
              <a:t>(a)  The middle level planned instruction aligned with academic standards serves children who are approximately 11—14 years of age. School entities may modify the grouping of students based upon student needs identified by the school entity.</a:t>
            </a:r>
          </a:p>
          <a:p>
            <a:pPr algn="l"/>
            <a:r>
              <a:rPr lang="en-US" b="0" i="0" dirty="0">
                <a:solidFill>
                  <a:srgbClr val="333333"/>
                </a:solidFill>
                <a:effectLst/>
                <a:latin typeface="New Century Schoolbook"/>
              </a:rPr>
              <a:t> (b)  Curriculum and instruction in the middle level program must be standards-based and focus on mastery of academic subjects, the development of critical and creative thinking, information literacy, good health and encourage active participation in the school and community.</a:t>
            </a:r>
          </a:p>
        </p:txBody>
      </p:sp>
      <p:sp>
        <p:nvSpPr>
          <p:cNvPr id="4" name="Footer Placeholder 3">
            <a:extLst>
              <a:ext uri="{FF2B5EF4-FFF2-40B4-BE49-F238E27FC236}">
                <a16:creationId xmlns:a16="http://schemas.microsoft.com/office/drawing/2014/main" id="{91E91737-43C4-EFCA-5A1A-09107E45E48C}"/>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7537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9F568-28FE-6515-B0CB-3DC9229A92A3}"/>
              </a:ext>
            </a:extLst>
          </p:cNvPr>
          <p:cNvSpPr>
            <a:spLocks noGrp="1"/>
          </p:cNvSpPr>
          <p:nvPr>
            <p:ph type="title"/>
          </p:nvPr>
        </p:nvSpPr>
        <p:spPr/>
        <p:txBody>
          <a:bodyPr/>
          <a:lstStyle/>
          <a:p>
            <a:r>
              <a:rPr lang="en-US" b="1" i="0" dirty="0">
                <a:solidFill>
                  <a:srgbClr val="333333"/>
                </a:solidFill>
                <a:effectLst/>
                <a:latin typeface="New Century Schoolbook"/>
              </a:rPr>
              <a:t>4.22. Middle level education.</a:t>
            </a:r>
            <a:endParaRPr lang="en-US" dirty="0"/>
          </a:p>
        </p:txBody>
      </p:sp>
      <p:sp>
        <p:nvSpPr>
          <p:cNvPr id="3" name="Content Placeholder 2">
            <a:extLst>
              <a:ext uri="{FF2B5EF4-FFF2-40B4-BE49-F238E27FC236}">
                <a16:creationId xmlns:a16="http://schemas.microsoft.com/office/drawing/2014/main" id="{76B18F37-0EF1-AC46-EA7E-5E31E6A9405B}"/>
              </a:ext>
            </a:extLst>
          </p:cNvPr>
          <p:cNvSpPr>
            <a:spLocks noGrp="1"/>
          </p:cNvSpPr>
          <p:nvPr>
            <p:ph idx="1"/>
          </p:nvPr>
        </p:nvSpPr>
        <p:spPr/>
        <p:txBody>
          <a:bodyPr>
            <a:normAutofit fontScale="92500" lnSpcReduction="10000"/>
          </a:bodyPr>
          <a:lstStyle/>
          <a:p>
            <a:endParaRPr lang="en-US" dirty="0"/>
          </a:p>
          <a:p>
            <a:r>
              <a:rPr lang="en-US" b="0" i="0" dirty="0">
                <a:solidFill>
                  <a:srgbClr val="333333"/>
                </a:solidFill>
                <a:effectLst/>
                <a:latin typeface="New Century Schoolbook"/>
              </a:rPr>
              <a:t>    (c)  Planned instruction aligned with academic standards in the following areas shall be provided to every student in the middle level program. Planned instruction may be provided as a separate course or as an instructional unit within a course or other interdisciplinary instructional activity: </a:t>
            </a:r>
          </a:p>
          <a:p>
            <a:pPr lvl="1"/>
            <a:r>
              <a:rPr lang="en-US" b="0" i="0" dirty="0">
                <a:solidFill>
                  <a:srgbClr val="333333"/>
                </a:solidFill>
                <a:effectLst/>
                <a:latin typeface="New Century Schoolbook"/>
              </a:rPr>
              <a:t> (7)  Health, safety and physical education, including instruction in concepts and skills which affect personal, family and community health and safety, nutrition, physical fitness, movement concepts, motor skill development, safety in physical activity settings, and the prevention of alcohol, chemical and tobacco abuse.</a:t>
            </a:r>
            <a:endParaRPr lang="en-US" dirty="0"/>
          </a:p>
        </p:txBody>
      </p:sp>
      <p:sp>
        <p:nvSpPr>
          <p:cNvPr id="4" name="Footer Placeholder 3">
            <a:extLst>
              <a:ext uri="{FF2B5EF4-FFF2-40B4-BE49-F238E27FC236}">
                <a16:creationId xmlns:a16="http://schemas.microsoft.com/office/drawing/2014/main" id="{DE790277-95B3-057C-21D8-1C77CA5C06F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52225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33705-1100-CA08-D16E-A6AEE921B5BC}"/>
              </a:ext>
            </a:extLst>
          </p:cNvPr>
          <p:cNvSpPr>
            <a:spLocks noGrp="1"/>
          </p:cNvSpPr>
          <p:nvPr>
            <p:ph type="title"/>
          </p:nvPr>
        </p:nvSpPr>
        <p:spPr/>
        <p:txBody>
          <a:bodyPr>
            <a:normAutofit fontScale="90000"/>
          </a:bodyPr>
          <a:lstStyle/>
          <a:p>
            <a:r>
              <a:rPr lang="en-US" b="1" i="0" dirty="0">
                <a:solidFill>
                  <a:srgbClr val="333333"/>
                </a:solidFill>
                <a:effectLst/>
                <a:latin typeface="New Century Schoolbook"/>
              </a:rPr>
              <a:t> 4.23. High school education.</a:t>
            </a:r>
            <a:br>
              <a:rPr lang="en-US" b="1" i="0" dirty="0">
                <a:solidFill>
                  <a:srgbClr val="333333"/>
                </a:solidFill>
                <a:effectLst/>
                <a:latin typeface="New Century Schoolbook"/>
              </a:rPr>
            </a:br>
            <a:endParaRPr lang="en-US" dirty="0"/>
          </a:p>
        </p:txBody>
      </p:sp>
      <p:sp>
        <p:nvSpPr>
          <p:cNvPr id="3" name="Content Placeholder 2">
            <a:extLst>
              <a:ext uri="{FF2B5EF4-FFF2-40B4-BE49-F238E27FC236}">
                <a16:creationId xmlns:a16="http://schemas.microsoft.com/office/drawing/2014/main" id="{DD354C68-2961-37FF-7F89-07C69D3ACADE}"/>
              </a:ext>
            </a:extLst>
          </p:cNvPr>
          <p:cNvSpPr>
            <a:spLocks noGrp="1"/>
          </p:cNvSpPr>
          <p:nvPr>
            <p:ph idx="1"/>
          </p:nvPr>
        </p:nvSpPr>
        <p:spPr/>
        <p:txBody>
          <a:bodyPr/>
          <a:lstStyle/>
          <a:p>
            <a:pPr algn="l"/>
            <a:r>
              <a:rPr lang="en-US" b="0" i="0" dirty="0">
                <a:solidFill>
                  <a:srgbClr val="333333"/>
                </a:solidFill>
                <a:effectLst/>
                <a:latin typeface="New Century Schoolbook"/>
              </a:rPr>
              <a:t>(a)  Instruction in the high school program must focus on the development of abilities needed to succeed in work and advanced education through planned instruction.</a:t>
            </a:r>
          </a:p>
          <a:p>
            <a:pPr algn="l"/>
            <a:r>
              <a:rPr lang="en-US" b="0" i="0" dirty="0">
                <a:solidFill>
                  <a:srgbClr val="333333"/>
                </a:solidFill>
                <a:effectLst/>
                <a:latin typeface="New Century Schoolbook"/>
              </a:rPr>
              <a:t> (b)  Curriculum and instruction in the high school must be standards-based and provide all students opportunities to develop the skills of analysis, synthesis, evaluation and problem-solving and information literacy.</a:t>
            </a:r>
          </a:p>
          <a:p>
            <a:endParaRPr lang="en-US" dirty="0"/>
          </a:p>
        </p:txBody>
      </p:sp>
      <p:sp>
        <p:nvSpPr>
          <p:cNvPr id="4" name="Footer Placeholder 3">
            <a:extLst>
              <a:ext uri="{FF2B5EF4-FFF2-40B4-BE49-F238E27FC236}">
                <a16:creationId xmlns:a16="http://schemas.microsoft.com/office/drawing/2014/main" id="{C45DD52C-8F00-817D-1CA4-5F784FFBD8B0}"/>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20277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DD2D6-545F-792B-CC85-E7787E2A6103}"/>
              </a:ext>
            </a:extLst>
          </p:cNvPr>
          <p:cNvSpPr>
            <a:spLocks noGrp="1"/>
          </p:cNvSpPr>
          <p:nvPr>
            <p:ph type="title"/>
          </p:nvPr>
        </p:nvSpPr>
        <p:spPr/>
        <p:txBody>
          <a:bodyPr/>
          <a:lstStyle/>
          <a:p>
            <a:r>
              <a:rPr lang="en-US" b="1" i="0" dirty="0">
                <a:solidFill>
                  <a:srgbClr val="333333"/>
                </a:solidFill>
                <a:effectLst/>
                <a:latin typeface="New Century Schoolbook"/>
              </a:rPr>
              <a:t>4.23. High school education.</a:t>
            </a:r>
            <a:endParaRPr lang="en-US" dirty="0"/>
          </a:p>
        </p:txBody>
      </p:sp>
      <p:sp>
        <p:nvSpPr>
          <p:cNvPr id="3" name="Content Placeholder 2">
            <a:extLst>
              <a:ext uri="{FF2B5EF4-FFF2-40B4-BE49-F238E27FC236}">
                <a16:creationId xmlns:a16="http://schemas.microsoft.com/office/drawing/2014/main" id="{9A38ED28-FD05-ECAC-3FB1-31BD2E0DDE07}"/>
              </a:ext>
            </a:extLst>
          </p:cNvPr>
          <p:cNvSpPr>
            <a:spLocks noGrp="1"/>
          </p:cNvSpPr>
          <p:nvPr>
            <p:ph idx="1"/>
          </p:nvPr>
        </p:nvSpPr>
        <p:spPr/>
        <p:txBody>
          <a:bodyPr>
            <a:normAutofit/>
          </a:bodyPr>
          <a:lstStyle/>
          <a:p>
            <a:r>
              <a:rPr lang="en-US" b="0" i="0" dirty="0">
                <a:solidFill>
                  <a:srgbClr val="333333"/>
                </a:solidFill>
                <a:effectLst/>
                <a:latin typeface="New Century Schoolbook"/>
              </a:rPr>
              <a:t> (c)  Planned instruction aligned with academic standards in the following areas shall be provided to every student in the high school program. Planned instruction may be provided as a separate course or as an instructional unit within a course or other interdisciplinary instructional activity:</a:t>
            </a:r>
          </a:p>
          <a:p>
            <a:pPr lvl="1"/>
            <a:r>
              <a:rPr lang="en-US" b="0" i="0" dirty="0">
                <a:solidFill>
                  <a:srgbClr val="333333"/>
                </a:solidFill>
                <a:effectLst/>
                <a:latin typeface="New Century Schoolbook"/>
              </a:rPr>
              <a:t>(8)  Health, safety and physical education, including instruction in concepts and skills which affect personal, family and community health and safety, nutrition, physical fitness, movement concepts, motor skill development, safety in physical activity settings, and the prevention of alcohol, chemical and tobacco abuse.</a:t>
            </a:r>
            <a:endParaRPr lang="en-US" dirty="0"/>
          </a:p>
        </p:txBody>
      </p:sp>
      <p:sp>
        <p:nvSpPr>
          <p:cNvPr id="4" name="Footer Placeholder 3">
            <a:extLst>
              <a:ext uri="{FF2B5EF4-FFF2-40B4-BE49-F238E27FC236}">
                <a16:creationId xmlns:a16="http://schemas.microsoft.com/office/drawing/2014/main" id="{75E641FF-FD96-26D9-27F8-46F7D3D72538}"/>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72619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F4680-9257-4AC8-7277-1B2DCDFD9CDD}"/>
              </a:ext>
            </a:extLst>
          </p:cNvPr>
          <p:cNvSpPr>
            <a:spLocks noGrp="1"/>
          </p:cNvSpPr>
          <p:nvPr>
            <p:ph type="title"/>
          </p:nvPr>
        </p:nvSpPr>
        <p:spPr/>
        <p:txBody>
          <a:bodyPr>
            <a:normAutofit fontScale="90000"/>
          </a:bodyPr>
          <a:lstStyle/>
          <a:p>
            <a:r>
              <a:rPr lang="en-US" b="1" i="0" dirty="0">
                <a:solidFill>
                  <a:srgbClr val="333333"/>
                </a:solidFill>
                <a:effectLst/>
                <a:latin typeface="New Century Schoolbook"/>
              </a:rPr>
              <a:t>§ 4.27. Physical education and athletics.</a:t>
            </a:r>
            <a:br>
              <a:rPr lang="en-US" b="1" i="0" dirty="0">
                <a:solidFill>
                  <a:srgbClr val="333333"/>
                </a:solidFill>
                <a:effectLst/>
                <a:latin typeface="New Century Schoolbook"/>
              </a:rPr>
            </a:br>
            <a:endParaRPr lang="en-US" dirty="0"/>
          </a:p>
        </p:txBody>
      </p:sp>
      <p:sp>
        <p:nvSpPr>
          <p:cNvPr id="3" name="Content Placeholder 2">
            <a:extLst>
              <a:ext uri="{FF2B5EF4-FFF2-40B4-BE49-F238E27FC236}">
                <a16:creationId xmlns:a16="http://schemas.microsoft.com/office/drawing/2014/main" id="{8B58F3D4-C206-22B1-9D00-ABB7FEB2653C}"/>
              </a:ext>
            </a:extLst>
          </p:cNvPr>
          <p:cNvSpPr>
            <a:spLocks noGrp="1"/>
          </p:cNvSpPr>
          <p:nvPr>
            <p:ph idx="1"/>
          </p:nvPr>
        </p:nvSpPr>
        <p:spPr/>
        <p:txBody>
          <a:bodyPr>
            <a:normAutofit fontScale="92500" lnSpcReduction="20000"/>
          </a:bodyPr>
          <a:lstStyle/>
          <a:p>
            <a:pPr algn="l"/>
            <a:r>
              <a:rPr lang="en-US" b="0" i="0" dirty="0">
                <a:solidFill>
                  <a:srgbClr val="333333"/>
                </a:solidFill>
                <a:effectLst/>
                <a:latin typeface="New Century Schoolbook"/>
              </a:rPr>
              <a:t> (a)  Physical education shall be taught as required under § §  4.21(e)(6) and (f)(8), 4.22(c)(7) and 4.23(c)(8) (relating to elementary education: primary and intermediate levels; middle level education; and high school education).</a:t>
            </a:r>
          </a:p>
          <a:p>
            <a:pPr algn="l"/>
            <a:r>
              <a:rPr lang="en-US" b="0" i="0" dirty="0">
                <a:solidFill>
                  <a:srgbClr val="333333"/>
                </a:solidFill>
                <a:effectLst/>
                <a:latin typeface="New Century Schoolbook"/>
              </a:rPr>
              <a:t> (b)  The physical education program must be adapted for students who are medically unable to participate in the regular physical education program.</a:t>
            </a:r>
          </a:p>
          <a:p>
            <a:pPr algn="l"/>
            <a:r>
              <a:rPr lang="en-US" b="0" i="0" dirty="0">
                <a:solidFill>
                  <a:srgbClr val="333333"/>
                </a:solidFill>
                <a:effectLst/>
                <a:latin typeface="New Century Schoolbook"/>
              </a:rPr>
              <a:t> (c)  The physical education program shall provide coeducational instruction, except that separation by sex may be permitted in courses involving contact sports. Separation by sex may not be used to exclude students of either sex from participating in any physical education instruction.</a:t>
            </a:r>
          </a:p>
        </p:txBody>
      </p:sp>
      <p:sp>
        <p:nvSpPr>
          <p:cNvPr id="4" name="Footer Placeholder 3">
            <a:extLst>
              <a:ext uri="{FF2B5EF4-FFF2-40B4-BE49-F238E27FC236}">
                <a16:creationId xmlns:a16="http://schemas.microsoft.com/office/drawing/2014/main" id="{FAEB9C85-ABB6-E270-2831-2470E245066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09504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38F-BCE4-83D1-4B05-4ADFAEBB48D0}"/>
              </a:ext>
            </a:extLst>
          </p:cNvPr>
          <p:cNvSpPr>
            <a:spLocks noGrp="1"/>
          </p:cNvSpPr>
          <p:nvPr>
            <p:ph type="title"/>
          </p:nvPr>
        </p:nvSpPr>
        <p:spPr/>
        <p:txBody>
          <a:bodyPr>
            <a:normAutofit fontScale="90000"/>
          </a:bodyPr>
          <a:lstStyle/>
          <a:p>
            <a:r>
              <a:rPr lang="en-US" b="1" i="0" dirty="0">
                <a:solidFill>
                  <a:srgbClr val="333333"/>
                </a:solidFill>
                <a:effectLst/>
                <a:latin typeface="New Century Schoolbook"/>
              </a:rPr>
              <a:t> 4.29. HIV/AIDS and other life-threatening and communicable diseases.</a:t>
            </a:r>
            <a:br>
              <a:rPr lang="en-US" b="1" i="0" dirty="0">
                <a:solidFill>
                  <a:srgbClr val="333333"/>
                </a:solidFill>
                <a:effectLst/>
                <a:latin typeface="New Century Schoolbook"/>
              </a:rPr>
            </a:br>
            <a:endParaRPr lang="en-US" dirty="0"/>
          </a:p>
        </p:txBody>
      </p:sp>
      <p:sp>
        <p:nvSpPr>
          <p:cNvPr id="3" name="Content Placeholder 2">
            <a:extLst>
              <a:ext uri="{FF2B5EF4-FFF2-40B4-BE49-F238E27FC236}">
                <a16:creationId xmlns:a16="http://schemas.microsoft.com/office/drawing/2014/main" id="{D7489076-A708-8C7F-EBB5-BC2AA9E90DFE}"/>
              </a:ext>
            </a:extLst>
          </p:cNvPr>
          <p:cNvSpPr>
            <a:spLocks noGrp="1"/>
          </p:cNvSpPr>
          <p:nvPr>
            <p:ph idx="1"/>
          </p:nvPr>
        </p:nvSpPr>
        <p:spPr/>
        <p:txBody>
          <a:bodyPr>
            <a:normAutofit fontScale="70000" lnSpcReduction="20000"/>
          </a:bodyPr>
          <a:lstStyle/>
          <a:p>
            <a:pPr algn="l"/>
            <a:r>
              <a:rPr lang="en-US" b="0" i="0" dirty="0">
                <a:solidFill>
                  <a:srgbClr val="333333"/>
                </a:solidFill>
                <a:effectLst/>
                <a:latin typeface="New Century Schoolbook"/>
              </a:rPr>
              <a:t> (a)  Instruction regarding prevention of human immunodeficiency virus (HIV) infection/acquired immunodeficiency syndrome (AIDS) and other life-threatening and communicable diseases shall be given for primary, intermediate, middle school and high school education and shall follow the requirements of subsections (b) and (c).</a:t>
            </a:r>
          </a:p>
          <a:p>
            <a:pPr algn="l"/>
            <a:r>
              <a:rPr lang="en-US" b="0" i="0" dirty="0">
                <a:solidFill>
                  <a:srgbClr val="333333"/>
                </a:solidFill>
                <a:effectLst/>
                <a:latin typeface="New Century Schoolbook"/>
              </a:rPr>
              <a:t> (b)  Educational materials and instruction shall be determined by the local school district and be appropriate to the age group being taught. The program of instruction must include information about the nature of the diseases, treatments and cures, methods of transmission and how infection can be prevented. The school district may omit instruction in the elementary grades on transmission of disease through sexual activity. Programs discussing transmission through sexual activity must stress that abstinence from sexual activity is the only completely reliable means of preventing sexual transmission. Programs must stress that avoidance of illegal drug use is the only completely reliable means of preventing transmission of disease through shared drug paraphernalia.</a:t>
            </a:r>
          </a:p>
        </p:txBody>
      </p:sp>
      <p:sp>
        <p:nvSpPr>
          <p:cNvPr id="4" name="Footer Placeholder 3">
            <a:extLst>
              <a:ext uri="{FF2B5EF4-FFF2-40B4-BE49-F238E27FC236}">
                <a16:creationId xmlns:a16="http://schemas.microsoft.com/office/drawing/2014/main" id="{59454421-B60F-CB0A-DB60-D3E65EBFA5CF}"/>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159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E81F3-87A0-DBFC-AD86-4E1871F24A5B}"/>
              </a:ext>
            </a:extLst>
          </p:cNvPr>
          <p:cNvSpPr>
            <a:spLocks noGrp="1"/>
          </p:cNvSpPr>
          <p:nvPr>
            <p:ph type="title"/>
          </p:nvPr>
        </p:nvSpPr>
        <p:spPr/>
        <p:txBody>
          <a:bodyPr>
            <a:normAutofit fontScale="90000"/>
          </a:bodyPr>
          <a:lstStyle/>
          <a:p>
            <a:r>
              <a:rPr lang="en-US" b="1" i="0" dirty="0">
                <a:solidFill>
                  <a:srgbClr val="333333"/>
                </a:solidFill>
                <a:effectLst/>
                <a:latin typeface="New Century Schoolbook"/>
              </a:rPr>
              <a:t> 4.29. HIV/AIDS and other life-threatening and communicable diseases.</a:t>
            </a:r>
            <a:endParaRPr lang="en-US" dirty="0"/>
          </a:p>
        </p:txBody>
      </p:sp>
      <p:sp>
        <p:nvSpPr>
          <p:cNvPr id="3" name="Content Placeholder 2">
            <a:extLst>
              <a:ext uri="{FF2B5EF4-FFF2-40B4-BE49-F238E27FC236}">
                <a16:creationId xmlns:a16="http://schemas.microsoft.com/office/drawing/2014/main" id="{C1014DD0-1DEF-CF3A-A4BB-24DA5549DE3F}"/>
              </a:ext>
            </a:extLst>
          </p:cNvPr>
          <p:cNvSpPr>
            <a:spLocks noGrp="1"/>
          </p:cNvSpPr>
          <p:nvPr>
            <p:ph idx="1"/>
          </p:nvPr>
        </p:nvSpPr>
        <p:spPr/>
        <p:txBody>
          <a:bodyPr>
            <a:normAutofit fontScale="92500" lnSpcReduction="10000"/>
          </a:bodyPr>
          <a:lstStyle/>
          <a:p>
            <a:r>
              <a:rPr lang="en-US" b="0" i="0" dirty="0">
                <a:solidFill>
                  <a:srgbClr val="333333"/>
                </a:solidFill>
                <a:effectLst/>
                <a:latin typeface="New Century Schoolbook"/>
              </a:rPr>
              <a:t> (c)  A school entity shall excuse a pupil from HIV/AIDS instruction when the instruction conflicts with the religious beliefs or principles of the pupil or parent or guardian of the pupil and when excusal is requested in writing. Prior to the commencement of instruction, a school district shall publicize that detailed curriculum outlines and curricular materials used in conjunction with the instruction are available to parents and guardians during normal school hours or at teacher-parent conferences. Curricular materials, if practical, shall be made available by the school entity for home instructional use by a parent or guardian if the student has been excused from the school entity’s HIV/AIDS instruction.</a:t>
            </a:r>
            <a:endParaRPr lang="en-US" dirty="0"/>
          </a:p>
        </p:txBody>
      </p:sp>
      <p:sp>
        <p:nvSpPr>
          <p:cNvPr id="4" name="Footer Placeholder 3">
            <a:extLst>
              <a:ext uri="{FF2B5EF4-FFF2-40B4-BE49-F238E27FC236}">
                <a16:creationId xmlns:a16="http://schemas.microsoft.com/office/drawing/2014/main" id="{CC6FCB57-E2A9-B947-450D-9C0C7F3016D6}"/>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3185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7447-59A6-7B05-B435-1C290FD4618D}"/>
              </a:ext>
            </a:extLst>
          </p:cNvPr>
          <p:cNvSpPr>
            <a:spLocks noGrp="1"/>
          </p:cNvSpPr>
          <p:nvPr>
            <p:ph type="title"/>
          </p:nvPr>
        </p:nvSpPr>
        <p:spPr/>
        <p:txBody>
          <a:bodyPr/>
          <a:lstStyle/>
          <a:p>
            <a:r>
              <a:rPr lang="en-US" dirty="0"/>
              <a:t>Teacher Certification </a:t>
            </a:r>
          </a:p>
        </p:txBody>
      </p:sp>
      <p:sp>
        <p:nvSpPr>
          <p:cNvPr id="3" name="Content Placeholder 2">
            <a:extLst>
              <a:ext uri="{FF2B5EF4-FFF2-40B4-BE49-F238E27FC236}">
                <a16:creationId xmlns:a16="http://schemas.microsoft.com/office/drawing/2014/main" id="{33078585-9B94-CCED-B557-D19B8CC01279}"/>
              </a:ext>
            </a:extLst>
          </p:cNvPr>
          <p:cNvSpPr>
            <a:spLocks noGrp="1"/>
          </p:cNvSpPr>
          <p:nvPr>
            <p:ph idx="1"/>
          </p:nvPr>
        </p:nvSpPr>
        <p:spPr/>
        <p:txBody>
          <a:bodyPr/>
          <a:lstStyle/>
          <a:p>
            <a:r>
              <a:rPr lang="en-US" dirty="0">
                <a:hlinkClick r:id="rId2"/>
              </a:rPr>
              <a:t>​CSPG 47 - Health and Health and Physical Education (K-12) (pa.gov)</a:t>
            </a:r>
            <a:endParaRPr lang="en-US" dirty="0"/>
          </a:p>
          <a:p>
            <a:endParaRPr lang="en-US" dirty="0"/>
          </a:p>
          <a:p>
            <a:r>
              <a:rPr lang="en-US" dirty="0">
                <a:hlinkClick r:id="rId3"/>
              </a:rPr>
              <a:t>Health and Physical Education (pa.gov)</a:t>
            </a:r>
            <a:endParaRPr lang="en-US" dirty="0"/>
          </a:p>
          <a:p>
            <a:endParaRPr lang="en-US" dirty="0"/>
          </a:p>
        </p:txBody>
      </p:sp>
      <p:sp>
        <p:nvSpPr>
          <p:cNvPr id="4" name="Footer Placeholder 3">
            <a:extLst>
              <a:ext uri="{FF2B5EF4-FFF2-40B4-BE49-F238E27FC236}">
                <a16:creationId xmlns:a16="http://schemas.microsoft.com/office/drawing/2014/main" id="{83442F67-44A9-9D50-19C8-03FA9EFE4B82}"/>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08610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3030F-7FFA-ED7D-38B2-DBCD63328D04}"/>
              </a:ext>
            </a:extLst>
          </p:cNvPr>
          <p:cNvSpPr>
            <a:spLocks noGrp="1"/>
          </p:cNvSpPr>
          <p:nvPr>
            <p:ph type="title"/>
          </p:nvPr>
        </p:nvSpPr>
        <p:spPr/>
        <p:txBody>
          <a:bodyPr>
            <a:normAutofit fontScale="90000"/>
          </a:bodyPr>
          <a:lstStyle/>
          <a:p>
            <a:r>
              <a:rPr lang="en-US" dirty="0"/>
              <a:t>Health and Physical Education Teacher Certification </a:t>
            </a:r>
          </a:p>
        </p:txBody>
      </p:sp>
      <p:sp>
        <p:nvSpPr>
          <p:cNvPr id="3" name="Content Placeholder 2">
            <a:extLst>
              <a:ext uri="{FF2B5EF4-FFF2-40B4-BE49-F238E27FC236}">
                <a16:creationId xmlns:a16="http://schemas.microsoft.com/office/drawing/2014/main" id="{E6687009-9B5A-89CD-AE2A-0C85806CDC5D}"/>
              </a:ext>
            </a:extLst>
          </p:cNvPr>
          <p:cNvSpPr>
            <a:spLocks noGrp="1"/>
          </p:cNvSpPr>
          <p:nvPr>
            <p:ph idx="1"/>
          </p:nvPr>
        </p:nvSpPr>
        <p:spPr/>
        <p:txBody>
          <a:bodyPr/>
          <a:lstStyle/>
          <a:p>
            <a:pPr algn="l"/>
            <a:r>
              <a:rPr lang="en-US" b="1" i="0" dirty="0">
                <a:solidFill>
                  <a:srgbClr val="464646"/>
                </a:solidFill>
                <a:effectLst/>
                <a:latin typeface="Montserrat" panose="00000500000000000000" pitchFamily="2" charset="0"/>
              </a:rPr>
              <a:t>Grade Level Scope of Certificate</a:t>
            </a:r>
          </a:p>
          <a:p>
            <a:pPr algn="l"/>
            <a:r>
              <a:rPr lang="en-US" b="0" i="0" dirty="0">
                <a:solidFill>
                  <a:srgbClr val="464646"/>
                </a:solidFill>
                <a:effectLst/>
                <a:latin typeface="Montserrat" panose="00000500000000000000" pitchFamily="2" charset="0"/>
              </a:rPr>
              <a:t>A person holding a valid Pennsylvania certificate for health education or health and physical education is qualified to teach all courses in grades PK-12.</a:t>
            </a:r>
          </a:p>
          <a:p>
            <a:endParaRPr lang="en-US" dirty="0"/>
          </a:p>
        </p:txBody>
      </p:sp>
      <p:sp>
        <p:nvSpPr>
          <p:cNvPr id="4" name="Footer Placeholder 3">
            <a:extLst>
              <a:ext uri="{FF2B5EF4-FFF2-40B4-BE49-F238E27FC236}">
                <a16:creationId xmlns:a16="http://schemas.microsoft.com/office/drawing/2014/main" id="{4995A215-9C77-82CE-9DF6-069FC82123C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13372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D6EAA-AC94-FD64-E2E7-94C4D9A7FE3A}"/>
              </a:ext>
            </a:extLst>
          </p:cNvPr>
          <p:cNvSpPr>
            <a:spLocks noGrp="1"/>
          </p:cNvSpPr>
          <p:nvPr>
            <p:ph type="title"/>
          </p:nvPr>
        </p:nvSpPr>
        <p:spPr/>
        <p:txBody>
          <a:bodyPr/>
          <a:lstStyle/>
          <a:p>
            <a:r>
              <a:rPr lang="en-US"/>
              <a:t>Presentation Description</a:t>
            </a:r>
            <a:endParaRPr lang="en-US" dirty="0"/>
          </a:p>
        </p:txBody>
      </p:sp>
      <p:sp>
        <p:nvSpPr>
          <p:cNvPr id="3" name="Content Placeholder 2">
            <a:extLst>
              <a:ext uri="{FF2B5EF4-FFF2-40B4-BE49-F238E27FC236}">
                <a16:creationId xmlns:a16="http://schemas.microsoft.com/office/drawing/2014/main" id="{8BF7FD55-D98F-18FD-3E0A-7DDEC1E12DE1}"/>
              </a:ext>
            </a:extLst>
          </p:cNvPr>
          <p:cNvSpPr>
            <a:spLocks noGrp="1"/>
          </p:cNvSpPr>
          <p:nvPr>
            <p:ph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This interactive training invites teachers and administrators alike to exhibit Health and Physical Education as you have never seen it before.  Utilizing resources and curriculum building tools that reflect the importance of health-related student data from the Youth Risk Behavior Survey, School Climate Survey, and the Pennsylvania Youth Survey.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As a participant this training will illustrate strategies, activities, and lifelong skills to promote a healthier lifestyle for students for their educational career and beyond.  This training includes an introduction to the Health, Safety, and Physical Education Professional Learning Community, answer questions regarding to Chapter 4 requirements, integrating health into elementary classrooms, and tour of the Knowledge and Skills Based Outcomes for Health and Physical Education.</a:t>
            </a:r>
          </a:p>
          <a:p>
            <a:endParaRPr lang="en-US" dirty="0"/>
          </a:p>
        </p:txBody>
      </p:sp>
      <p:sp>
        <p:nvSpPr>
          <p:cNvPr id="4" name="Footer Placeholder 3">
            <a:extLst>
              <a:ext uri="{FF2B5EF4-FFF2-40B4-BE49-F238E27FC236}">
                <a16:creationId xmlns:a16="http://schemas.microsoft.com/office/drawing/2014/main" id="{16764574-A1DF-4FF0-FDAB-FD7CBED7C64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10459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84A88-AA73-C33C-37E1-D862515AD0D9}"/>
              </a:ext>
            </a:extLst>
          </p:cNvPr>
          <p:cNvSpPr>
            <a:spLocks noGrp="1"/>
          </p:cNvSpPr>
          <p:nvPr>
            <p:ph type="title"/>
          </p:nvPr>
        </p:nvSpPr>
        <p:spPr/>
        <p:txBody>
          <a:bodyPr>
            <a:normAutofit fontScale="90000"/>
          </a:bodyPr>
          <a:lstStyle/>
          <a:p>
            <a:r>
              <a:rPr lang="en-US" dirty="0"/>
              <a:t>Health and Physical Education Teacher Certification </a:t>
            </a:r>
          </a:p>
        </p:txBody>
      </p:sp>
      <p:sp>
        <p:nvSpPr>
          <p:cNvPr id="3" name="Content Placeholder 2">
            <a:extLst>
              <a:ext uri="{FF2B5EF4-FFF2-40B4-BE49-F238E27FC236}">
                <a16:creationId xmlns:a16="http://schemas.microsoft.com/office/drawing/2014/main" id="{4F157A89-FD26-A4F0-D4DA-D72C41B1499D}"/>
              </a:ext>
            </a:extLst>
          </p:cNvPr>
          <p:cNvSpPr>
            <a:spLocks noGrp="1"/>
          </p:cNvSpPr>
          <p:nvPr>
            <p:ph idx="1"/>
          </p:nvPr>
        </p:nvSpPr>
        <p:spPr/>
        <p:txBody>
          <a:bodyPr>
            <a:normAutofit fontScale="62500" lnSpcReduction="20000"/>
          </a:bodyPr>
          <a:lstStyle/>
          <a:p>
            <a:pPr algn="l"/>
            <a:r>
              <a:rPr lang="en-US" b="1" i="0" dirty="0">
                <a:solidFill>
                  <a:srgbClr val="464646"/>
                </a:solidFill>
                <a:effectLst/>
                <a:latin typeface="Montserrat" panose="00000500000000000000" pitchFamily="2" charset="0"/>
              </a:rPr>
              <a:t>Certification Assignment</a:t>
            </a:r>
          </a:p>
          <a:p>
            <a:pPr algn="l"/>
            <a:r>
              <a:rPr lang="en-US" b="0" i="0" dirty="0">
                <a:solidFill>
                  <a:srgbClr val="464646"/>
                </a:solidFill>
                <a:effectLst/>
                <a:latin typeface="Montserrat" panose="00000500000000000000" pitchFamily="2" charset="0"/>
              </a:rPr>
              <a:t>An educator holding a valid Pennsylvania certificate for </a:t>
            </a:r>
            <a:r>
              <a:rPr lang="en-US" b="1" i="0" dirty="0">
                <a:solidFill>
                  <a:srgbClr val="464646"/>
                </a:solidFill>
                <a:effectLst/>
                <a:latin typeface="Montserrat" panose="00000500000000000000" pitchFamily="2" charset="0"/>
              </a:rPr>
              <a:t>Health and Physical Education</a:t>
            </a:r>
            <a:r>
              <a:rPr lang="en-US" b="0" i="0" dirty="0">
                <a:solidFill>
                  <a:srgbClr val="464646"/>
                </a:solidFill>
                <a:effectLst/>
                <a:latin typeface="Montserrat" panose="00000500000000000000" pitchFamily="2" charset="0"/>
              </a:rPr>
              <a:t> (Code 4805) is qualified to teach: health; kinesiology; motor skill development and motor learning; group interactions; personal fitness; principles of exercise and training; the effects of physical activity on the body systems; games and sports; lifetime leisure skills; dance and rhythmic activities; outdoor skills and activities; and adaptive physical education and swimming/aquatics.</a:t>
            </a:r>
          </a:p>
          <a:p>
            <a:pPr algn="l"/>
            <a:r>
              <a:rPr lang="en-US" b="0" i="0" dirty="0">
                <a:solidFill>
                  <a:srgbClr val="464646"/>
                </a:solidFill>
                <a:effectLst/>
                <a:latin typeface="Montserrat" panose="00000500000000000000" pitchFamily="2" charset="0"/>
              </a:rPr>
              <a:t>An educator holding a valid Pennsylvania certificate for </a:t>
            </a:r>
            <a:r>
              <a:rPr lang="en-US" b="1" i="0" dirty="0">
                <a:solidFill>
                  <a:srgbClr val="464646"/>
                </a:solidFill>
                <a:effectLst/>
                <a:latin typeface="Montserrat" panose="00000500000000000000" pitchFamily="2" charset="0"/>
              </a:rPr>
              <a:t>Health </a:t>
            </a:r>
            <a:r>
              <a:rPr lang="en-US" b="0" i="0" dirty="0">
                <a:solidFill>
                  <a:srgbClr val="464646"/>
                </a:solidFill>
                <a:effectLst/>
                <a:latin typeface="Montserrat" panose="00000500000000000000" pitchFamily="2" charset="0"/>
              </a:rPr>
              <a:t>(Code 4810) is qualified to teach: human anatomy and physiology; human growth and development; human sexuality; personal health; nutrition, weight control and eating disorders; alcohol, tobacco and chemical substance abuse; mental and emotional health; personal hygiene; consumer health related information, products, services, and consumer choices; first aid, safety and prevention; diseases and disorders, HIV/AIDS education; community health; and violence prevention.</a:t>
            </a:r>
          </a:p>
          <a:p>
            <a:endParaRPr lang="en-US" dirty="0"/>
          </a:p>
        </p:txBody>
      </p:sp>
      <p:sp>
        <p:nvSpPr>
          <p:cNvPr id="4" name="Footer Placeholder 3">
            <a:extLst>
              <a:ext uri="{FF2B5EF4-FFF2-40B4-BE49-F238E27FC236}">
                <a16:creationId xmlns:a16="http://schemas.microsoft.com/office/drawing/2014/main" id="{E084EF87-3DC2-1247-0130-E1C4320C29A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24655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731B0-6053-6431-17A4-90B182117CEA}"/>
              </a:ext>
            </a:extLst>
          </p:cNvPr>
          <p:cNvSpPr>
            <a:spLocks noGrp="1"/>
          </p:cNvSpPr>
          <p:nvPr>
            <p:ph type="title"/>
          </p:nvPr>
        </p:nvSpPr>
        <p:spPr/>
        <p:txBody>
          <a:bodyPr/>
          <a:lstStyle/>
          <a:p>
            <a:r>
              <a:rPr lang="en-US" dirty="0"/>
              <a:t>No Waivers</a:t>
            </a:r>
          </a:p>
        </p:txBody>
      </p:sp>
      <p:sp>
        <p:nvSpPr>
          <p:cNvPr id="3" name="Content Placeholder 2">
            <a:extLst>
              <a:ext uri="{FF2B5EF4-FFF2-40B4-BE49-F238E27FC236}">
                <a16:creationId xmlns:a16="http://schemas.microsoft.com/office/drawing/2014/main" id="{9F23AE2E-9F85-CB2C-462F-5D4947F6C835}"/>
              </a:ext>
            </a:extLst>
          </p:cNvPr>
          <p:cNvSpPr>
            <a:spLocks noGrp="1"/>
          </p:cNvSpPr>
          <p:nvPr>
            <p:ph idx="1"/>
          </p:nvPr>
        </p:nvSpPr>
        <p:spPr/>
        <p:txBody>
          <a:bodyPr>
            <a:normAutofit fontScale="92500" lnSpcReduction="20000"/>
          </a:bodyPr>
          <a:lstStyle/>
          <a:p>
            <a:r>
              <a:rPr lang="en-US" dirty="0">
                <a:hlinkClick r:id="rId2"/>
              </a:rPr>
              <a:t>Health and Physical Education (pa.gov)</a:t>
            </a:r>
            <a:endParaRPr lang="en-US" dirty="0"/>
          </a:p>
          <a:p>
            <a:endParaRPr lang="en-US" dirty="0"/>
          </a:p>
          <a:p>
            <a:r>
              <a:rPr lang="en-US" b="1" i="0" dirty="0">
                <a:solidFill>
                  <a:srgbClr val="464646"/>
                </a:solidFill>
                <a:effectLst/>
                <a:latin typeface="Montserrat" panose="00000500000000000000" pitchFamily="2" charset="0"/>
              </a:rPr>
              <a:t>**Please Note</a:t>
            </a:r>
            <a:r>
              <a:rPr lang="en-US" b="0" i="0" dirty="0">
                <a:solidFill>
                  <a:srgbClr val="464646"/>
                </a:solidFill>
                <a:effectLst/>
                <a:latin typeface="Montserrat" panose="00000500000000000000" pitchFamily="2" charset="0"/>
              </a:rPr>
              <a:t>: Neither the Pennsylvania School Code nor the State Board of Education allows for waivers for students from the requirements of health and physical education due to participation in a physical activity, such as interscholastic sports, band or ROTC. Physical activity is only one component of physical education and physical activity does not meet all of the requirements and standards of physical education. </a:t>
            </a:r>
            <a:endParaRPr lang="en-US" dirty="0"/>
          </a:p>
        </p:txBody>
      </p:sp>
      <p:sp>
        <p:nvSpPr>
          <p:cNvPr id="4" name="Footer Placeholder 3">
            <a:extLst>
              <a:ext uri="{FF2B5EF4-FFF2-40B4-BE49-F238E27FC236}">
                <a16:creationId xmlns:a16="http://schemas.microsoft.com/office/drawing/2014/main" id="{67D9A63E-5EC9-8B9E-5139-D0C947C3C000}"/>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3053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62734-7B8C-68E1-51B3-2807C9C192AD}"/>
              </a:ext>
            </a:extLst>
          </p:cNvPr>
          <p:cNvSpPr>
            <a:spLocks noGrp="1"/>
          </p:cNvSpPr>
          <p:nvPr>
            <p:ph type="title"/>
          </p:nvPr>
        </p:nvSpPr>
        <p:spPr/>
        <p:txBody>
          <a:bodyPr/>
          <a:lstStyle/>
          <a:p>
            <a:r>
              <a:rPr lang="en-US" b="1" i="0" dirty="0">
                <a:solidFill>
                  <a:srgbClr val="464646"/>
                </a:solidFill>
                <a:effectLst/>
                <a:latin typeface="Montserrat" panose="00000500000000000000" pitchFamily="2" charset="0"/>
              </a:rPr>
              <a:t>24 P.S. §15-1547</a:t>
            </a:r>
            <a:endParaRPr lang="en-US" dirty="0"/>
          </a:p>
        </p:txBody>
      </p:sp>
      <p:sp>
        <p:nvSpPr>
          <p:cNvPr id="3" name="Content Placeholder 2">
            <a:extLst>
              <a:ext uri="{FF2B5EF4-FFF2-40B4-BE49-F238E27FC236}">
                <a16:creationId xmlns:a16="http://schemas.microsoft.com/office/drawing/2014/main" id="{AAC0C280-6ACA-FACB-430E-D0BDFA87CBD4}"/>
              </a:ext>
            </a:extLst>
          </p:cNvPr>
          <p:cNvSpPr>
            <a:spLocks noGrp="1"/>
          </p:cNvSpPr>
          <p:nvPr>
            <p:ph idx="1"/>
          </p:nvPr>
        </p:nvSpPr>
        <p:spPr/>
        <p:txBody>
          <a:bodyPr>
            <a:normAutofit fontScale="85000" lnSpcReduction="10000"/>
          </a:bodyPr>
          <a:lstStyle/>
          <a:p>
            <a:r>
              <a:rPr lang="en-US" b="0" i="0" dirty="0">
                <a:solidFill>
                  <a:srgbClr val="464646"/>
                </a:solidFill>
                <a:effectLst/>
                <a:latin typeface="Montserrat" panose="00000500000000000000" pitchFamily="2" charset="0"/>
              </a:rPr>
              <a:t>Section 1547 requires each public school student to receive instruction in alcohol, chemical and tobacco abuse in every year in every grade from kindergarten to grade 12. While the law requires universal instruction for all students, it does not prescribe the curriculum, methodology or content of the courses of study. The law requires that the instruction be age appropriate, sequential, discourage use of tobacco, alcohol and other drugs, and communicate that the use of illicit drugs and the improper use of legally obtained drugs is wrong. The law does not require local schools to set up an independent course of study but rather to integrate the instruction in health or other appropriate courses of study.</a:t>
            </a:r>
            <a:endParaRPr lang="en-US" dirty="0"/>
          </a:p>
        </p:txBody>
      </p:sp>
      <p:sp>
        <p:nvSpPr>
          <p:cNvPr id="4" name="Footer Placeholder 3">
            <a:extLst>
              <a:ext uri="{FF2B5EF4-FFF2-40B4-BE49-F238E27FC236}">
                <a16:creationId xmlns:a16="http://schemas.microsoft.com/office/drawing/2014/main" id="{6C68E331-FBD8-A3C4-641E-C1A07344A0BC}"/>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72106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B1975-C201-9EBD-3D1E-34045BD6530E}"/>
              </a:ext>
            </a:extLst>
          </p:cNvPr>
          <p:cNvSpPr>
            <a:spLocks noGrp="1"/>
          </p:cNvSpPr>
          <p:nvPr>
            <p:ph type="title"/>
          </p:nvPr>
        </p:nvSpPr>
        <p:spPr/>
        <p:txBody>
          <a:bodyPr>
            <a:normAutofit fontScale="90000"/>
          </a:bodyPr>
          <a:lstStyle/>
          <a:p>
            <a:r>
              <a:rPr lang="en-US" b="0" i="0" dirty="0">
                <a:solidFill>
                  <a:srgbClr val="464646"/>
                </a:solidFill>
                <a:effectLst/>
                <a:latin typeface="Montserrat" panose="00000500000000000000" pitchFamily="2" charset="0"/>
              </a:rPr>
              <a:t>Act 7 of 2019, formerly Senate Bill 115, </a:t>
            </a:r>
            <a:endParaRPr lang="en-US" dirty="0"/>
          </a:p>
        </p:txBody>
      </p:sp>
      <p:sp>
        <p:nvSpPr>
          <p:cNvPr id="3" name="Content Placeholder 2">
            <a:extLst>
              <a:ext uri="{FF2B5EF4-FFF2-40B4-BE49-F238E27FC236}">
                <a16:creationId xmlns:a16="http://schemas.microsoft.com/office/drawing/2014/main" id="{440B7AE6-F2B8-E4DC-E3F5-1F7E7CFDEB80}"/>
              </a:ext>
            </a:extLst>
          </p:cNvPr>
          <p:cNvSpPr>
            <a:spLocks noGrp="1"/>
          </p:cNvSpPr>
          <p:nvPr>
            <p:ph idx="1"/>
          </p:nvPr>
        </p:nvSpPr>
        <p:spPr>
          <a:xfrm>
            <a:off x="1563442" y="2159978"/>
            <a:ext cx="10018713" cy="4088422"/>
          </a:xfrm>
        </p:spPr>
        <p:txBody>
          <a:bodyPr>
            <a:normAutofit/>
          </a:bodyPr>
          <a:lstStyle/>
          <a:p>
            <a:pPr algn="l"/>
            <a:r>
              <a:rPr lang="en-US" b="0" i="0" dirty="0">
                <a:solidFill>
                  <a:srgbClr val="000000"/>
                </a:solidFill>
                <a:effectLst/>
                <a:latin typeface="Times New Roman" panose="02020603050405020304" pitchFamily="18" charset="0"/>
              </a:rPr>
              <a:t>Section 1528. Cardiopulmonary Resuscitation Education.—</a:t>
            </a:r>
          </a:p>
          <a:p>
            <a:pPr algn="l"/>
            <a:r>
              <a:rPr lang="en-US" b="0" i="0" dirty="0">
                <a:solidFill>
                  <a:srgbClr val="000000"/>
                </a:solidFill>
                <a:effectLst/>
                <a:latin typeface="Times New Roman" panose="02020603050405020304" pitchFamily="18" charset="0"/>
              </a:rPr>
              <a:t>(a) In accordance with the academic standards for health, safety and physical education for grades nine through twelve and not later than the beginning of the 2019-2020 school year, </a:t>
            </a:r>
          </a:p>
          <a:p>
            <a:pPr algn="l"/>
            <a:r>
              <a:rPr lang="en-US" b="0" i="0" dirty="0">
                <a:solidFill>
                  <a:srgbClr val="000000"/>
                </a:solidFill>
                <a:effectLst/>
                <a:latin typeface="Times New Roman" panose="02020603050405020304" pitchFamily="18" charset="0"/>
              </a:rPr>
              <a:t>the department, in consultation with the Department of Health and at least one organization recognized under section 1205.4, </a:t>
            </a:r>
          </a:p>
          <a:p>
            <a:pPr algn="l"/>
            <a:r>
              <a:rPr lang="en-US" b="0" i="0" dirty="0">
                <a:solidFill>
                  <a:srgbClr val="000000"/>
                </a:solidFill>
                <a:effectLst/>
                <a:latin typeface="Times New Roman" panose="02020603050405020304" pitchFamily="18" charset="0"/>
              </a:rPr>
              <a:t>shall IDENTIFY OR develop a model curriculum and curriculum guidelines for instruction on cardiopulmonary resuscitation for public school students in grades nine through twelve.</a:t>
            </a:r>
          </a:p>
          <a:p>
            <a:endParaRPr lang="en-US" dirty="0"/>
          </a:p>
        </p:txBody>
      </p:sp>
      <p:sp>
        <p:nvSpPr>
          <p:cNvPr id="4" name="Footer Placeholder 3">
            <a:extLst>
              <a:ext uri="{FF2B5EF4-FFF2-40B4-BE49-F238E27FC236}">
                <a16:creationId xmlns:a16="http://schemas.microsoft.com/office/drawing/2014/main" id="{C8C02846-1C6A-F3EF-E7C9-9C880860DCDC}"/>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86060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4100C-C6DE-86D3-3B55-118A8FE58C13}"/>
              </a:ext>
            </a:extLst>
          </p:cNvPr>
          <p:cNvSpPr>
            <a:spLocks noGrp="1"/>
          </p:cNvSpPr>
          <p:nvPr>
            <p:ph type="ctrTitle"/>
          </p:nvPr>
        </p:nvSpPr>
        <p:spPr/>
        <p:txBody>
          <a:bodyPr>
            <a:normAutofit/>
          </a:bodyPr>
          <a:lstStyle/>
          <a:p>
            <a:r>
              <a:rPr lang="en-US" sz="4800" dirty="0"/>
              <a:t>K-12 Health and Physical Education Knowledge and Skills Based Outcomes Overview</a:t>
            </a:r>
          </a:p>
        </p:txBody>
      </p:sp>
      <p:sp>
        <p:nvSpPr>
          <p:cNvPr id="3" name="Subtitle 2">
            <a:extLst>
              <a:ext uri="{FF2B5EF4-FFF2-40B4-BE49-F238E27FC236}">
                <a16:creationId xmlns:a16="http://schemas.microsoft.com/office/drawing/2014/main" id="{45ECC7DD-AD9A-61CA-5BE6-E6C40B89E1B4}"/>
              </a:ext>
            </a:extLst>
          </p:cNvPr>
          <p:cNvSpPr>
            <a:spLocks noGrp="1"/>
          </p:cNvSpPr>
          <p:nvPr>
            <p:ph type="subTitle" idx="1"/>
          </p:nvPr>
        </p:nvSpPr>
        <p:spPr/>
        <p:txBody>
          <a:bodyPr/>
          <a:lstStyle/>
          <a:p>
            <a:r>
              <a:rPr lang="en-US" dirty="0"/>
              <a:t>Chapter 2</a:t>
            </a:r>
          </a:p>
        </p:txBody>
      </p:sp>
      <p:sp>
        <p:nvSpPr>
          <p:cNvPr id="4" name="Footer Placeholder 3">
            <a:extLst>
              <a:ext uri="{FF2B5EF4-FFF2-40B4-BE49-F238E27FC236}">
                <a16:creationId xmlns:a16="http://schemas.microsoft.com/office/drawing/2014/main" id="{4EA145A8-22E4-C9DA-4E88-88043B5B1D6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00462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93A87-A94C-4626-BE17-83A040DD271A}"/>
              </a:ext>
            </a:extLst>
          </p:cNvPr>
          <p:cNvSpPr>
            <a:spLocks noGrp="1"/>
          </p:cNvSpPr>
          <p:nvPr>
            <p:ph type="title"/>
          </p:nvPr>
        </p:nvSpPr>
        <p:spPr/>
        <p:txBody>
          <a:bodyPr/>
          <a:lstStyle/>
          <a:p>
            <a:r>
              <a:rPr lang="en-US" dirty="0"/>
              <a:t>Outcomes Brief History</a:t>
            </a:r>
          </a:p>
        </p:txBody>
      </p:sp>
      <p:sp>
        <p:nvSpPr>
          <p:cNvPr id="3" name="Content Placeholder 2">
            <a:extLst>
              <a:ext uri="{FF2B5EF4-FFF2-40B4-BE49-F238E27FC236}">
                <a16:creationId xmlns:a16="http://schemas.microsoft.com/office/drawing/2014/main" id="{4FD45AE5-A246-4CA4-9749-713D61F1114F}"/>
              </a:ext>
            </a:extLst>
          </p:cNvPr>
          <p:cNvSpPr>
            <a:spLocks noGrp="1"/>
          </p:cNvSpPr>
          <p:nvPr>
            <p:ph idx="1"/>
          </p:nvPr>
        </p:nvSpPr>
        <p:spPr/>
        <p:txBody>
          <a:bodyPr>
            <a:normAutofit/>
          </a:bodyPr>
          <a:lstStyle/>
          <a:p>
            <a:pPr marL="793750" indent="-223838">
              <a:buSzPct val="100000"/>
              <a:buFont typeface="Arial" pitchFamily="34" charset="0"/>
              <a:buChar char="•"/>
            </a:pPr>
            <a:r>
              <a:rPr lang="en-US" sz="2000" dirty="0">
                <a:latin typeface="Calibri" pitchFamily="34" charset="0"/>
                <a:cs typeface="Calibri" pitchFamily="34" charset="0"/>
              </a:rPr>
              <a:t>Process began in January of 2016</a:t>
            </a:r>
          </a:p>
          <a:p>
            <a:pPr marL="793750" indent="-223838">
              <a:buSzPct val="100000"/>
              <a:buFont typeface="Arial" pitchFamily="34" charset="0"/>
              <a:buChar char="•"/>
            </a:pPr>
            <a:r>
              <a:rPr lang="en-US" sz="2000" dirty="0">
                <a:latin typeface="Calibri" pitchFamily="34" charset="0"/>
                <a:cs typeface="Calibri" pitchFamily="34" charset="0"/>
              </a:rPr>
              <a:t>Draft of Outcomes was developed by 2017</a:t>
            </a:r>
          </a:p>
          <a:p>
            <a:pPr marL="793750" lvl="1" indent="-223838">
              <a:buSzPct val="100000"/>
              <a:buFont typeface="Arial" pitchFamily="34" charset="0"/>
              <a:buChar char="•"/>
            </a:pPr>
            <a:r>
              <a:rPr lang="en-US" sz="2000" dirty="0">
                <a:latin typeface="Calibri" pitchFamily="34" charset="0"/>
                <a:cs typeface="Calibri" pitchFamily="34" charset="0"/>
              </a:rPr>
              <a:t>Reviewed by State Agencies, Administrators, Higher Education, and K-12 teachers</a:t>
            </a:r>
          </a:p>
          <a:p>
            <a:pPr marL="793750" lvl="1" indent="-223838">
              <a:buSzPct val="100000"/>
              <a:buFont typeface="Arial" pitchFamily="34" charset="0"/>
              <a:buChar char="•"/>
            </a:pPr>
            <a:r>
              <a:rPr lang="en-US" sz="2000" dirty="0">
                <a:latin typeface="Calibri" pitchFamily="34" charset="0"/>
                <a:cs typeface="Calibri" pitchFamily="34" charset="0"/>
              </a:rPr>
              <a:t>Added additional content, especially for health, to include mandated  and current topics</a:t>
            </a:r>
            <a:endParaRPr lang="en-US" sz="1100" b="1" dirty="0">
              <a:latin typeface="Calibri" pitchFamily="34" charset="0"/>
              <a:cs typeface="Calibri" pitchFamily="34" charset="0"/>
            </a:endParaRPr>
          </a:p>
          <a:p>
            <a:endParaRPr lang="en-US" dirty="0"/>
          </a:p>
        </p:txBody>
      </p:sp>
      <p:sp>
        <p:nvSpPr>
          <p:cNvPr id="4" name="Footer Placeholder 3">
            <a:extLst>
              <a:ext uri="{FF2B5EF4-FFF2-40B4-BE49-F238E27FC236}">
                <a16:creationId xmlns:a16="http://schemas.microsoft.com/office/drawing/2014/main" id="{9DE2E22B-85AE-40C5-ABC8-0DD5C317BCCE}"/>
              </a:ext>
            </a:extLst>
          </p:cNvPr>
          <p:cNvSpPr>
            <a:spLocks noGrp="1"/>
          </p:cNvSpPr>
          <p:nvPr>
            <p:ph type="ftr" sz="quarter" idx="11"/>
          </p:nvPr>
        </p:nvSpPr>
        <p:spPr/>
        <p:txBody>
          <a:bodyPr/>
          <a:lstStyle/>
          <a:p>
            <a:r>
              <a:rPr lang="en-US" dirty="0"/>
              <a:t>Jeff</a:t>
            </a:r>
          </a:p>
        </p:txBody>
      </p:sp>
    </p:spTree>
    <p:extLst>
      <p:ext uri="{BB962C8B-B14F-4D97-AF65-F5344CB8AC3E}">
        <p14:creationId xmlns:p14="http://schemas.microsoft.com/office/powerpoint/2010/main" val="3774646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16ECD-DB9E-426F-A26B-CF6649C9DF69}"/>
              </a:ext>
            </a:extLst>
          </p:cNvPr>
          <p:cNvSpPr>
            <a:spLocks noGrp="1"/>
          </p:cNvSpPr>
          <p:nvPr>
            <p:ph type="title"/>
          </p:nvPr>
        </p:nvSpPr>
        <p:spPr/>
        <p:txBody>
          <a:bodyPr/>
          <a:lstStyle/>
          <a:p>
            <a:r>
              <a:rPr lang="en-US" dirty="0"/>
              <a:t>Tried to Accomplish the Following:</a:t>
            </a:r>
          </a:p>
        </p:txBody>
      </p:sp>
      <p:sp>
        <p:nvSpPr>
          <p:cNvPr id="3" name="Content Placeholder 2">
            <a:extLst>
              <a:ext uri="{FF2B5EF4-FFF2-40B4-BE49-F238E27FC236}">
                <a16:creationId xmlns:a16="http://schemas.microsoft.com/office/drawing/2014/main" id="{F80E7449-8857-449D-BFD2-1CDF015B67B9}"/>
              </a:ext>
            </a:extLst>
          </p:cNvPr>
          <p:cNvSpPr>
            <a:spLocks noGrp="1"/>
          </p:cNvSpPr>
          <p:nvPr>
            <p:ph idx="1"/>
          </p:nvPr>
        </p:nvSpPr>
        <p:spPr>
          <a:xfrm>
            <a:off x="1563442" y="1828800"/>
            <a:ext cx="10018713" cy="4785064"/>
          </a:xfrm>
        </p:spPr>
        <p:txBody>
          <a:bodyPr>
            <a:normAutofit/>
          </a:bodyPr>
          <a:lstStyle/>
          <a:p>
            <a:endParaRPr lang="en-US" sz="2400" dirty="0"/>
          </a:p>
          <a:p>
            <a:endParaRPr lang="en-US" dirty="0"/>
          </a:p>
          <a:p>
            <a:endParaRPr lang="en-US" sz="2400" dirty="0"/>
          </a:p>
          <a:p>
            <a:endParaRPr lang="en-US" dirty="0"/>
          </a:p>
        </p:txBody>
      </p:sp>
      <p:sp>
        <p:nvSpPr>
          <p:cNvPr id="4" name="Footer Placeholder 3">
            <a:extLst>
              <a:ext uri="{FF2B5EF4-FFF2-40B4-BE49-F238E27FC236}">
                <a16:creationId xmlns:a16="http://schemas.microsoft.com/office/drawing/2014/main" id="{6FF36375-B7E5-4215-9C18-1DC51D82F3B3}"/>
              </a:ext>
            </a:extLst>
          </p:cNvPr>
          <p:cNvSpPr>
            <a:spLocks noGrp="1"/>
          </p:cNvSpPr>
          <p:nvPr>
            <p:ph type="ftr" sz="quarter" idx="11"/>
          </p:nvPr>
        </p:nvSpPr>
        <p:spPr/>
        <p:txBody>
          <a:bodyPr/>
          <a:lstStyle/>
          <a:p>
            <a:r>
              <a:rPr lang="en-US" dirty="0"/>
              <a:t>Jeff</a:t>
            </a:r>
          </a:p>
        </p:txBody>
      </p:sp>
      <p:graphicFrame>
        <p:nvGraphicFramePr>
          <p:cNvPr id="5" name="Table 5">
            <a:extLst>
              <a:ext uri="{FF2B5EF4-FFF2-40B4-BE49-F238E27FC236}">
                <a16:creationId xmlns:a16="http://schemas.microsoft.com/office/drawing/2014/main" id="{2CA57784-6800-CBD8-CE00-FA46C3853B8D}"/>
              </a:ext>
            </a:extLst>
          </p:cNvPr>
          <p:cNvGraphicFramePr>
            <a:graphicFrameLocks noGrp="1"/>
          </p:cNvGraphicFramePr>
          <p:nvPr/>
        </p:nvGraphicFramePr>
        <p:xfrm>
          <a:off x="2032000" y="2031225"/>
          <a:ext cx="8128000" cy="352050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681378986"/>
                    </a:ext>
                  </a:extLst>
                </a:gridCol>
                <a:gridCol w="4064000">
                  <a:extLst>
                    <a:ext uri="{9D8B030D-6E8A-4147-A177-3AD203B41FA5}">
                      <a16:colId xmlns:a16="http://schemas.microsoft.com/office/drawing/2014/main" val="3432405682"/>
                    </a:ext>
                  </a:extLst>
                </a:gridCol>
              </a:tblGrid>
              <a:tr h="397705">
                <a:tc gridSpan="2">
                  <a:txBody>
                    <a:bodyPr/>
                    <a:lstStyle/>
                    <a:p>
                      <a:pPr algn="ctr"/>
                      <a:r>
                        <a:rPr lang="en-US" sz="2800" dirty="0"/>
                        <a:t>GOALS</a:t>
                      </a:r>
                    </a:p>
                  </a:txBody>
                  <a:tcPr/>
                </a:tc>
                <a:tc hMerge="1">
                  <a:txBody>
                    <a:bodyPr/>
                    <a:lstStyle/>
                    <a:p>
                      <a:endParaRPr lang="en-US" dirty="0"/>
                    </a:p>
                  </a:txBody>
                  <a:tcPr/>
                </a:tc>
                <a:extLst>
                  <a:ext uri="{0D108BD9-81ED-4DB2-BD59-A6C34878D82A}">
                    <a16:rowId xmlns:a16="http://schemas.microsoft.com/office/drawing/2014/main" val="1963671613"/>
                  </a:ext>
                </a:extLst>
              </a:tr>
              <a:tr h="695982">
                <a:tc>
                  <a:txBody>
                    <a:bodyPr/>
                    <a:lstStyle/>
                    <a:p>
                      <a:r>
                        <a:rPr lang="en-US" dirty="0"/>
                        <a:t>Make more up-to-date and relevant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Develop helpful and appropriate resources</a:t>
                      </a:r>
                    </a:p>
                  </a:txBody>
                  <a:tcPr/>
                </a:tc>
                <a:extLst>
                  <a:ext uri="{0D108BD9-81ED-4DB2-BD59-A6C34878D82A}">
                    <a16:rowId xmlns:a16="http://schemas.microsoft.com/office/drawing/2014/main" val="1711775695"/>
                  </a:ext>
                </a:extLst>
              </a:tr>
              <a:tr h="695982">
                <a:tc>
                  <a:txBody>
                    <a:bodyPr/>
                    <a:lstStyle/>
                    <a:p>
                      <a:r>
                        <a:rPr lang="en-US" dirty="0"/>
                        <a:t>Shift from content to developmentally age-appropriate lifelong skills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Supports updates to completing a curriculum framework for health and physical education</a:t>
                      </a:r>
                    </a:p>
                  </a:txBody>
                  <a:tcPr/>
                </a:tc>
                <a:extLst>
                  <a:ext uri="{0D108BD9-81ED-4DB2-BD59-A6C34878D82A}">
                    <a16:rowId xmlns:a16="http://schemas.microsoft.com/office/drawing/2014/main" val="4146935088"/>
                  </a:ext>
                </a:extLst>
              </a:tr>
              <a:tr h="695982">
                <a:tc>
                  <a:txBody>
                    <a:bodyPr/>
                    <a:lstStyle/>
                    <a:p>
                      <a:r>
                        <a:rPr lang="en-US" dirty="0"/>
                        <a:t>Provide greater scope and depth for each outcome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Teacher-friendly- easy to understand and use</a:t>
                      </a:r>
                    </a:p>
                  </a:txBody>
                  <a:tcPr/>
                </a:tc>
                <a:extLst>
                  <a:ext uri="{0D108BD9-81ED-4DB2-BD59-A6C34878D82A}">
                    <a16:rowId xmlns:a16="http://schemas.microsoft.com/office/drawing/2014/main" val="3906681402"/>
                  </a:ext>
                </a:extLst>
              </a:tr>
              <a:tr h="695982">
                <a:tc>
                  <a:txBody>
                    <a:bodyPr/>
                    <a:lstStyle/>
                    <a:p>
                      <a:r>
                        <a:rPr lang="en-US" dirty="0"/>
                        <a:t>Remove outcomes that were no longer relevant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Made accessible for teachers, administrators, parents and students</a:t>
                      </a:r>
                    </a:p>
                  </a:txBody>
                  <a:tcPr/>
                </a:tc>
                <a:extLst>
                  <a:ext uri="{0D108BD9-81ED-4DB2-BD59-A6C34878D82A}">
                    <a16:rowId xmlns:a16="http://schemas.microsoft.com/office/drawing/2014/main" val="3079716342"/>
                  </a:ext>
                </a:extLst>
              </a:tr>
            </a:tbl>
          </a:graphicData>
        </a:graphic>
      </p:graphicFrame>
    </p:spTree>
    <p:extLst>
      <p:ext uri="{BB962C8B-B14F-4D97-AF65-F5344CB8AC3E}">
        <p14:creationId xmlns:p14="http://schemas.microsoft.com/office/powerpoint/2010/main" val="2992517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65425-4347-BFE4-EE17-187BCF302724}"/>
              </a:ext>
            </a:extLst>
          </p:cNvPr>
          <p:cNvSpPr>
            <a:spLocks noGrp="1"/>
          </p:cNvSpPr>
          <p:nvPr>
            <p:ph type="title"/>
          </p:nvPr>
        </p:nvSpPr>
        <p:spPr/>
        <p:txBody>
          <a:bodyPr/>
          <a:lstStyle/>
          <a:p>
            <a:r>
              <a:rPr lang="en-US" dirty="0"/>
              <a:t>Terms to Remember</a:t>
            </a:r>
          </a:p>
        </p:txBody>
      </p:sp>
      <p:graphicFrame>
        <p:nvGraphicFramePr>
          <p:cNvPr id="7" name="Table 7">
            <a:extLst>
              <a:ext uri="{FF2B5EF4-FFF2-40B4-BE49-F238E27FC236}">
                <a16:creationId xmlns:a16="http://schemas.microsoft.com/office/drawing/2014/main" id="{C16B1CFB-BE8E-DB4C-A311-B780AB10AA12}"/>
              </a:ext>
            </a:extLst>
          </p:cNvPr>
          <p:cNvGraphicFramePr>
            <a:graphicFrameLocks noGrp="1"/>
          </p:cNvGraphicFramePr>
          <p:nvPr>
            <p:ph idx="1"/>
            <p:extLst>
              <p:ext uri="{D42A27DB-BD31-4B8C-83A1-F6EECF244321}">
                <p14:modId xmlns:p14="http://schemas.microsoft.com/office/powerpoint/2010/main" val="3445301591"/>
              </p:ext>
            </p:extLst>
          </p:nvPr>
        </p:nvGraphicFramePr>
        <p:xfrm>
          <a:off x="1563688" y="2160588"/>
          <a:ext cx="10018712" cy="2550160"/>
        </p:xfrm>
        <a:graphic>
          <a:graphicData uri="http://schemas.openxmlformats.org/drawingml/2006/table">
            <a:tbl>
              <a:tblPr firstRow="1" bandRow="1">
                <a:tableStyleId>{5C22544A-7EE6-4342-B048-85BDC9FD1C3A}</a:tableStyleId>
              </a:tblPr>
              <a:tblGrid>
                <a:gridCol w="2734774">
                  <a:extLst>
                    <a:ext uri="{9D8B030D-6E8A-4147-A177-3AD203B41FA5}">
                      <a16:colId xmlns:a16="http://schemas.microsoft.com/office/drawing/2014/main" val="869833184"/>
                    </a:ext>
                  </a:extLst>
                </a:gridCol>
                <a:gridCol w="7283938">
                  <a:extLst>
                    <a:ext uri="{9D8B030D-6E8A-4147-A177-3AD203B41FA5}">
                      <a16:colId xmlns:a16="http://schemas.microsoft.com/office/drawing/2014/main" val="1981935584"/>
                    </a:ext>
                  </a:extLst>
                </a:gridCol>
              </a:tblGrid>
              <a:tr h="370840">
                <a:tc>
                  <a:txBody>
                    <a:bodyPr/>
                    <a:lstStyle/>
                    <a:p>
                      <a:r>
                        <a:rPr lang="en-US" dirty="0"/>
                        <a:t>Health Terms</a:t>
                      </a:r>
                    </a:p>
                  </a:txBody>
                  <a:tcPr/>
                </a:tc>
                <a:tc>
                  <a:txBody>
                    <a:bodyPr/>
                    <a:lstStyle/>
                    <a:p>
                      <a:r>
                        <a:rPr lang="en-US" dirty="0"/>
                        <a:t>Definition</a:t>
                      </a:r>
                    </a:p>
                  </a:txBody>
                  <a:tcPr/>
                </a:tc>
                <a:extLst>
                  <a:ext uri="{0D108BD9-81ED-4DB2-BD59-A6C34878D82A}">
                    <a16:rowId xmlns:a16="http://schemas.microsoft.com/office/drawing/2014/main" val="3968611908"/>
                  </a:ext>
                </a:extLst>
              </a:tr>
              <a:tr h="370840">
                <a:tc>
                  <a:txBody>
                    <a:bodyPr/>
                    <a:lstStyle/>
                    <a:p>
                      <a:r>
                        <a:rPr lang="en-US" sz="1600" dirty="0"/>
                        <a:t>Core Concepts</a:t>
                      </a:r>
                    </a:p>
                  </a:txBody>
                  <a:tcPr/>
                </a:tc>
                <a:tc>
                  <a:txBody>
                    <a:bodyPr/>
                    <a:lstStyle/>
                    <a:p>
                      <a:r>
                        <a:rPr lang="en-US" sz="1600" b="0" i="0" kern="1200" dirty="0">
                          <a:solidFill>
                            <a:schemeClr val="dk1"/>
                          </a:solidFill>
                          <a:effectLst/>
                          <a:latin typeface="+mn-lt"/>
                          <a:ea typeface="+mn-ea"/>
                          <a:cs typeface="+mn-cs"/>
                        </a:rPr>
                        <a:t>Content to be taught to students in non-benchmark years.  (The Know)</a:t>
                      </a:r>
                      <a:endParaRPr lang="en-US" sz="1600" dirty="0"/>
                    </a:p>
                  </a:txBody>
                  <a:tcPr/>
                </a:tc>
                <a:extLst>
                  <a:ext uri="{0D108BD9-81ED-4DB2-BD59-A6C34878D82A}">
                    <a16:rowId xmlns:a16="http://schemas.microsoft.com/office/drawing/2014/main" val="2276435188"/>
                  </a:ext>
                </a:extLst>
              </a:tr>
              <a:tr h="370840">
                <a:tc>
                  <a:txBody>
                    <a:bodyPr/>
                    <a:lstStyle/>
                    <a:p>
                      <a:r>
                        <a:rPr lang="en-US" sz="1600" dirty="0"/>
                        <a:t>Health Literacy Skills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Defined as a person's ability to find, understand and use information and services to make health-related decisions for themselves and others.  Adopt and maintain healthy behaviors.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Skills to be taught (The Do)</a:t>
                      </a:r>
                    </a:p>
                  </a:txBody>
                  <a:tcPr/>
                </a:tc>
                <a:extLst>
                  <a:ext uri="{0D108BD9-81ED-4DB2-BD59-A6C34878D82A}">
                    <a16:rowId xmlns:a16="http://schemas.microsoft.com/office/drawing/2014/main" val="3067876793"/>
                  </a:ext>
                </a:extLst>
              </a:tr>
              <a:tr h="370840">
                <a:tc>
                  <a:txBody>
                    <a:bodyPr/>
                    <a:lstStyle/>
                    <a:p>
                      <a:r>
                        <a:rPr lang="en-US" sz="1600" dirty="0"/>
                        <a:t>Outcomes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Student expectations that will be assessed.  (Learning Objectives)</a:t>
                      </a:r>
                    </a:p>
                  </a:txBody>
                  <a:tcPr/>
                </a:tc>
                <a:extLst>
                  <a:ext uri="{0D108BD9-81ED-4DB2-BD59-A6C34878D82A}">
                    <a16:rowId xmlns:a16="http://schemas.microsoft.com/office/drawing/2014/main" val="631910773"/>
                  </a:ext>
                </a:extLst>
              </a:tr>
              <a:tr h="370840">
                <a:tc>
                  <a:txBody>
                    <a:bodyPr/>
                    <a:lstStyle/>
                    <a:p>
                      <a:r>
                        <a:rPr lang="en-US" sz="1600" dirty="0"/>
                        <a:t>Health Topic</a:t>
                      </a:r>
                    </a:p>
                  </a:txBody>
                  <a:tcPr/>
                </a:tc>
                <a:tc>
                  <a:txBody>
                    <a:bodyPr/>
                    <a:lstStyle/>
                    <a:p>
                      <a:r>
                        <a:rPr lang="en-US" sz="1600" dirty="0"/>
                        <a:t>Topics of health that align with each standard statement and outcome.</a:t>
                      </a:r>
                    </a:p>
                  </a:txBody>
                  <a:tcPr/>
                </a:tc>
                <a:extLst>
                  <a:ext uri="{0D108BD9-81ED-4DB2-BD59-A6C34878D82A}">
                    <a16:rowId xmlns:a16="http://schemas.microsoft.com/office/drawing/2014/main" val="83432824"/>
                  </a:ext>
                </a:extLst>
              </a:tr>
            </a:tbl>
          </a:graphicData>
        </a:graphic>
      </p:graphicFrame>
      <p:sp>
        <p:nvSpPr>
          <p:cNvPr id="4" name="Footer Placeholder 3">
            <a:extLst>
              <a:ext uri="{FF2B5EF4-FFF2-40B4-BE49-F238E27FC236}">
                <a16:creationId xmlns:a16="http://schemas.microsoft.com/office/drawing/2014/main" id="{684E3FAC-FAFA-6BBA-3698-688FE6E75EDF}"/>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81565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62187-3325-44CB-953A-07757713FD4E}"/>
              </a:ext>
            </a:extLst>
          </p:cNvPr>
          <p:cNvSpPr>
            <a:spLocks noGrp="1"/>
          </p:cNvSpPr>
          <p:nvPr>
            <p:ph type="title"/>
          </p:nvPr>
        </p:nvSpPr>
        <p:spPr/>
        <p:txBody>
          <a:bodyPr/>
          <a:lstStyle/>
          <a:p>
            <a:r>
              <a:rPr lang="en-US" sz="4000" dirty="0">
                <a:latin typeface="Calibri" pitchFamily="34" charset="0"/>
                <a:cs typeface="Calibri" pitchFamily="34" charset="0"/>
              </a:rPr>
              <a:t>Health Education Changes</a:t>
            </a:r>
            <a:endParaRPr lang="en-US" dirty="0"/>
          </a:p>
        </p:txBody>
      </p:sp>
      <p:sp>
        <p:nvSpPr>
          <p:cNvPr id="3" name="Content Placeholder 2">
            <a:extLst>
              <a:ext uri="{FF2B5EF4-FFF2-40B4-BE49-F238E27FC236}">
                <a16:creationId xmlns:a16="http://schemas.microsoft.com/office/drawing/2014/main" id="{C3D41B42-AAFB-4849-91F4-5C872C267A33}"/>
              </a:ext>
            </a:extLst>
          </p:cNvPr>
          <p:cNvSpPr>
            <a:spLocks noGrp="1"/>
          </p:cNvSpPr>
          <p:nvPr>
            <p:ph idx="1"/>
          </p:nvPr>
        </p:nvSpPr>
        <p:spPr/>
        <p:txBody>
          <a:bodyPr/>
          <a:lstStyle/>
          <a:p>
            <a:r>
              <a:rPr lang="en-US" dirty="0"/>
              <a:t>Added additional content (for health: Mental health, COVID-19, organ tissue donation awareness, food allergies, diabetes, Lyme disease, suicide prevention, vaping/ E-Cigarettes/</a:t>
            </a:r>
            <a:r>
              <a:rPr lang="en-US" dirty="0" err="1"/>
              <a:t>Juuling</a:t>
            </a:r>
            <a:r>
              <a:rPr lang="en-US" dirty="0"/>
              <a:t>, Lead poisoning, CPR, etc.)</a:t>
            </a:r>
          </a:p>
          <a:p>
            <a:r>
              <a:rPr lang="en-US" dirty="0"/>
              <a:t>Shift from content to developmentally age-appropriate life-long skills</a:t>
            </a:r>
          </a:p>
          <a:p>
            <a:endParaRPr lang="en-US" dirty="0"/>
          </a:p>
        </p:txBody>
      </p:sp>
      <p:sp>
        <p:nvSpPr>
          <p:cNvPr id="4" name="Footer Placeholder 3">
            <a:extLst>
              <a:ext uri="{FF2B5EF4-FFF2-40B4-BE49-F238E27FC236}">
                <a16:creationId xmlns:a16="http://schemas.microsoft.com/office/drawing/2014/main" id="{E340380A-404E-486C-B92F-D91FC9622EE7}"/>
              </a:ext>
            </a:extLst>
          </p:cNvPr>
          <p:cNvSpPr>
            <a:spLocks noGrp="1"/>
          </p:cNvSpPr>
          <p:nvPr>
            <p:ph type="ftr" sz="quarter" idx="11"/>
          </p:nvPr>
        </p:nvSpPr>
        <p:spPr/>
        <p:txBody>
          <a:bodyPr/>
          <a:lstStyle/>
          <a:p>
            <a:r>
              <a:rPr lang="en-US" dirty="0"/>
              <a:t>Cindy</a:t>
            </a:r>
          </a:p>
        </p:txBody>
      </p:sp>
    </p:spTree>
    <p:extLst>
      <p:ext uri="{BB962C8B-B14F-4D97-AF65-F5344CB8AC3E}">
        <p14:creationId xmlns:p14="http://schemas.microsoft.com/office/powerpoint/2010/main" val="1250638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30FB8-5078-AD0D-8BA1-88115E8DFFD1}"/>
              </a:ext>
            </a:extLst>
          </p:cNvPr>
          <p:cNvSpPr>
            <a:spLocks noGrp="1"/>
          </p:cNvSpPr>
          <p:nvPr>
            <p:ph type="title"/>
          </p:nvPr>
        </p:nvSpPr>
        <p:spPr/>
        <p:txBody>
          <a:bodyPr/>
          <a:lstStyle/>
          <a:p>
            <a:r>
              <a:rPr lang="en-US" dirty="0"/>
              <a:t>Elementary Health Education Support</a:t>
            </a:r>
          </a:p>
        </p:txBody>
      </p:sp>
      <p:sp>
        <p:nvSpPr>
          <p:cNvPr id="3" name="Content Placeholder 2">
            <a:extLst>
              <a:ext uri="{FF2B5EF4-FFF2-40B4-BE49-F238E27FC236}">
                <a16:creationId xmlns:a16="http://schemas.microsoft.com/office/drawing/2014/main" id="{DF366839-5E8E-D429-D319-4F52AB8A0A12}"/>
              </a:ext>
            </a:extLst>
          </p:cNvPr>
          <p:cNvSpPr>
            <a:spLocks noGrp="1"/>
          </p:cNvSpPr>
          <p:nvPr>
            <p:ph idx="1"/>
          </p:nvPr>
        </p:nvSpPr>
        <p:spPr>
          <a:xfrm>
            <a:off x="1563442" y="2159978"/>
            <a:ext cx="10018713" cy="3441832"/>
          </a:xfrm>
        </p:spPr>
        <p:txBody>
          <a:bodyPr>
            <a:normAutofit fontScale="85000" lnSpcReduction="20000"/>
          </a:bodyPr>
          <a:lstStyle/>
          <a:p>
            <a:r>
              <a:rPr lang="en-US" dirty="0"/>
              <a:t>Integrating Health into Physical Education (Nutrition, Safety, Personal, Mental Health)</a:t>
            </a:r>
          </a:p>
          <a:p>
            <a:r>
              <a:rPr lang="en-US" dirty="0"/>
              <a:t>Supporting Health in regular Classroom (Story time:  Books with Health Content (Berenstain Bears, Arthur, Dr. Seuss, etc.)</a:t>
            </a:r>
          </a:p>
          <a:p>
            <a:r>
              <a:rPr lang="en-US" dirty="0"/>
              <a:t>Guest Speakers (Presentations from Health Professional from Community, Bully/Violence Prevention Companies, Alcohol and Other Drug, Safety Violence Prevention:  Police and/or Fire Department, etc.)</a:t>
            </a:r>
          </a:p>
          <a:p>
            <a:r>
              <a:rPr lang="en-US" dirty="0"/>
              <a:t>Staff Support (School Nurse: Puberty/Hygiene/Personal Health, Guidance Counselor:  Mental Health/Conflict Resolution/Decision-Making, and Administrator: Violence Prevention/Bully Prevention/Alcohol and other Drugs)</a:t>
            </a:r>
          </a:p>
          <a:p>
            <a:r>
              <a:rPr lang="en-US" dirty="0"/>
              <a:t>Virtual Classroom (HPE teacher teaches to entire grade while they are in the regular classroom)</a:t>
            </a:r>
          </a:p>
        </p:txBody>
      </p:sp>
      <p:sp>
        <p:nvSpPr>
          <p:cNvPr id="4" name="Footer Placeholder 3">
            <a:extLst>
              <a:ext uri="{FF2B5EF4-FFF2-40B4-BE49-F238E27FC236}">
                <a16:creationId xmlns:a16="http://schemas.microsoft.com/office/drawing/2014/main" id="{2AECDA96-7431-80D8-47B1-81789B9341A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2911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CADFB-805B-506C-EB7C-49EF8933E244}"/>
              </a:ext>
            </a:extLst>
          </p:cNvPr>
          <p:cNvSpPr>
            <a:spLocks noGrp="1"/>
          </p:cNvSpPr>
          <p:nvPr>
            <p:ph type="title"/>
          </p:nvPr>
        </p:nvSpPr>
        <p:spPr/>
        <p:txBody>
          <a:bodyPr/>
          <a:lstStyle/>
          <a:p>
            <a:r>
              <a:rPr lang="en-US" dirty="0"/>
              <a:t>Summary of Presentation</a:t>
            </a:r>
          </a:p>
        </p:txBody>
      </p:sp>
      <p:sp>
        <p:nvSpPr>
          <p:cNvPr id="3" name="Content Placeholder 2">
            <a:extLst>
              <a:ext uri="{FF2B5EF4-FFF2-40B4-BE49-F238E27FC236}">
                <a16:creationId xmlns:a16="http://schemas.microsoft.com/office/drawing/2014/main" id="{91BDD485-FBD5-B520-3370-7D1091432001}"/>
              </a:ext>
            </a:extLst>
          </p:cNvPr>
          <p:cNvSpPr>
            <a:spLocks noGrp="1"/>
          </p:cNvSpPr>
          <p:nvPr>
            <p:ph idx="1"/>
          </p:nvPr>
        </p:nvSpPr>
        <p:spPr>
          <a:xfrm>
            <a:off x="1563442" y="2361460"/>
            <a:ext cx="10018713" cy="3630967"/>
          </a:xfrm>
        </p:spPr>
        <p:txBody>
          <a:bodyPr>
            <a:normAutofit fontScale="92500"/>
          </a:bodyPr>
          <a:lstStyle/>
          <a:p>
            <a:r>
              <a:rPr lang="en-US" b="1" dirty="0"/>
              <a:t>Chapter 1: </a:t>
            </a:r>
            <a:r>
              <a:rPr lang="en-US" dirty="0"/>
              <a:t>State Policies and Procedures regarding Health and Physical Education</a:t>
            </a:r>
          </a:p>
          <a:p>
            <a:r>
              <a:rPr lang="en-US" b="1" dirty="0"/>
              <a:t>Chapter 2:    </a:t>
            </a:r>
            <a:r>
              <a:rPr lang="en-US" dirty="0"/>
              <a:t>K-12 Health and Physical Education Knowledge and Skills Based Outcomes Overview</a:t>
            </a:r>
          </a:p>
          <a:p>
            <a:r>
              <a:rPr lang="en-US" b="1" dirty="0"/>
              <a:t>Chapter 3:  </a:t>
            </a:r>
            <a:r>
              <a:rPr lang="en-US" dirty="0"/>
              <a:t>How The HPED Outcomes Address National and State-Wide Youth Survey Data </a:t>
            </a:r>
          </a:p>
          <a:p>
            <a:r>
              <a:rPr lang="en-US" b="1" dirty="0"/>
              <a:t>Chapter 4:  </a:t>
            </a:r>
            <a:r>
              <a:rPr lang="en-US" dirty="0"/>
              <a:t>Engage HPE in PA</a:t>
            </a:r>
          </a:p>
          <a:p>
            <a:r>
              <a:rPr lang="en-US" b="1" dirty="0"/>
              <a:t>Chapter 5:  </a:t>
            </a:r>
            <a:r>
              <a:rPr lang="en-US" dirty="0"/>
              <a:t>Health and Physical Education Professional Learning Community</a:t>
            </a:r>
          </a:p>
          <a:p>
            <a:endParaRPr lang="en-US" dirty="0"/>
          </a:p>
        </p:txBody>
      </p:sp>
      <p:sp>
        <p:nvSpPr>
          <p:cNvPr id="4" name="Footer Placeholder 3">
            <a:extLst>
              <a:ext uri="{FF2B5EF4-FFF2-40B4-BE49-F238E27FC236}">
                <a16:creationId xmlns:a16="http://schemas.microsoft.com/office/drawing/2014/main" id="{38348512-EFCE-A4D1-9284-1E38DC7FA058}"/>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89980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CE15B-71E9-4527-9481-7355DB0239A7}"/>
              </a:ext>
            </a:extLst>
          </p:cNvPr>
          <p:cNvSpPr>
            <a:spLocks noGrp="1"/>
          </p:cNvSpPr>
          <p:nvPr>
            <p:ph type="title"/>
          </p:nvPr>
        </p:nvSpPr>
        <p:spPr>
          <a:xfrm>
            <a:off x="1275575" y="126682"/>
            <a:ext cx="9242304" cy="1066800"/>
          </a:xfrm>
        </p:spPr>
        <p:txBody>
          <a:bodyPr/>
          <a:lstStyle/>
          <a:p>
            <a:r>
              <a:rPr lang="en-US" dirty="0"/>
              <a:t>Content and Health Literacy Skills</a:t>
            </a:r>
          </a:p>
        </p:txBody>
      </p:sp>
      <p:graphicFrame>
        <p:nvGraphicFramePr>
          <p:cNvPr id="9" name="Table 9">
            <a:extLst>
              <a:ext uri="{FF2B5EF4-FFF2-40B4-BE49-F238E27FC236}">
                <a16:creationId xmlns:a16="http://schemas.microsoft.com/office/drawing/2014/main" id="{9371CBED-44E1-D067-9E93-27D9929E88A6}"/>
              </a:ext>
            </a:extLst>
          </p:cNvPr>
          <p:cNvGraphicFramePr>
            <a:graphicFrameLocks noGrp="1"/>
          </p:cNvGraphicFramePr>
          <p:nvPr>
            <p:ph idx="1"/>
          </p:nvPr>
        </p:nvGraphicFramePr>
        <p:xfrm>
          <a:off x="1563688" y="1417638"/>
          <a:ext cx="10018710" cy="4246880"/>
        </p:xfrm>
        <a:graphic>
          <a:graphicData uri="http://schemas.openxmlformats.org/drawingml/2006/table">
            <a:tbl>
              <a:tblPr firstRow="1" bandRow="1">
                <a:tableStyleId>{5C22544A-7EE6-4342-B048-85BDC9FD1C3A}</a:tableStyleId>
              </a:tblPr>
              <a:tblGrid>
                <a:gridCol w="3896586">
                  <a:extLst>
                    <a:ext uri="{9D8B030D-6E8A-4147-A177-3AD203B41FA5}">
                      <a16:colId xmlns:a16="http://schemas.microsoft.com/office/drawing/2014/main" val="3069568154"/>
                    </a:ext>
                  </a:extLst>
                </a:gridCol>
                <a:gridCol w="2577737">
                  <a:extLst>
                    <a:ext uri="{9D8B030D-6E8A-4147-A177-3AD203B41FA5}">
                      <a16:colId xmlns:a16="http://schemas.microsoft.com/office/drawing/2014/main" val="4240435797"/>
                    </a:ext>
                  </a:extLst>
                </a:gridCol>
                <a:gridCol w="3544387">
                  <a:extLst>
                    <a:ext uri="{9D8B030D-6E8A-4147-A177-3AD203B41FA5}">
                      <a16:colId xmlns:a16="http://schemas.microsoft.com/office/drawing/2014/main" val="1540138144"/>
                    </a:ext>
                  </a:extLst>
                </a:gridCol>
              </a:tblGrid>
              <a:tr h="370840">
                <a:tc>
                  <a:txBody>
                    <a:bodyPr/>
                    <a:lstStyle/>
                    <a:p>
                      <a:r>
                        <a:rPr lang="en-US" dirty="0"/>
                        <a:t>Topic Areas</a:t>
                      </a:r>
                    </a:p>
                  </a:txBody>
                  <a:tcPr/>
                </a:tc>
                <a:tc>
                  <a:txBody>
                    <a:bodyPr/>
                    <a:lstStyle/>
                    <a:p>
                      <a:r>
                        <a:rPr lang="en-US" dirty="0"/>
                        <a:t>Content </a:t>
                      </a:r>
                    </a:p>
                  </a:txBody>
                  <a:tcPr/>
                </a:tc>
                <a:tc>
                  <a:txBody>
                    <a:bodyPr/>
                    <a:lstStyle/>
                    <a:p>
                      <a:r>
                        <a:rPr lang="en-US" dirty="0"/>
                        <a:t>Health-Literacy Skills</a:t>
                      </a:r>
                    </a:p>
                  </a:txBody>
                  <a:tcPr/>
                </a:tc>
                <a:extLst>
                  <a:ext uri="{0D108BD9-81ED-4DB2-BD59-A6C34878D82A}">
                    <a16:rowId xmlns:a16="http://schemas.microsoft.com/office/drawing/2014/main" val="3344102190"/>
                  </a:ext>
                </a:extLst>
              </a:tr>
              <a:tr h="370840">
                <a:tc>
                  <a:txBody>
                    <a:bodyPr/>
                    <a:lstStyle/>
                    <a:p>
                      <a:r>
                        <a:rPr lang="en-US" dirty="0"/>
                        <a:t>Alcohol and Other Drugs</a:t>
                      </a:r>
                    </a:p>
                  </a:txBody>
                  <a:tcPr/>
                </a:tc>
                <a:tc>
                  <a:txBody>
                    <a:bodyPr/>
                    <a:lstStyle/>
                    <a:p>
                      <a:r>
                        <a:rPr lang="en-US" dirty="0"/>
                        <a:t>Core Concepts </a:t>
                      </a:r>
                    </a:p>
                    <a:p>
                      <a:pPr marL="285750" indent="-285750">
                        <a:buFont typeface="Arial" panose="020B0604020202020204" pitchFamily="34" charset="0"/>
                        <a:buChar char="•"/>
                      </a:pPr>
                      <a:r>
                        <a:rPr lang="en-US" dirty="0"/>
                        <a:t>not benchmark years</a:t>
                      </a:r>
                    </a:p>
                  </a:txBody>
                  <a:tcPr/>
                </a:tc>
                <a:tc>
                  <a:txBody>
                    <a:bodyPr/>
                    <a:lstStyle/>
                    <a:p>
                      <a:r>
                        <a:rPr lang="en-US" dirty="0"/>
                        <a:t>Analyzing Influences</a:t>
                      </a:r>
                    </a:p>
                  </a:txBody>
                  <a:tcPr/>
                </a:tc>
                <a:extLst>
                  <a:ext uri="{0D108BD9-81ED-4DB2-BD59-A6C34878D82A}">
                    <a16:rowId xmlns:a16="http://schemas.microsoft.com/office/drawing/2014/main" val="1220889888"/>
                  </a:ext>
                </a:extLst>
              </a:tr>
              <a:tr h="370840">
                <a:tc>
                  <a:txBody>
                    <a:bodyPr/>
                    <a:lstStyle/>
                    <a:p>
                      <a:r>
                        <a:rPr lang="en-US" dirty="0"/>
                        <a:t>Tobacco </a:t>
                      </a:r>
                    </a:p>
                  </a:txBody>
                  <a:tcPr/>
                </a:tc>
                <a:tc>
                  <a:txBody>
                    <a:bodyPr/>
                    <a:lstStyle/>
                    <a:p>
                      <a:endParaRPr lang="en-US" dirty="0"/>
                    </a:p>
                  </a:txBody>
                  <a:tcPr/>
                </a:tc>
                <a:tc>
                  <a:txBody>
                    <a:bodyPr/>
                    <a:lstStyle/>
                    <a:p>
                      <a:r>
                        <a:rPr lang="en-US" dirty="0"/>
                        <a:t>Accessing Information</a:t>
                      </a:r>
                    </a:p>
                  </a:txBody>
                  <a:tcPr/>
                </a:tc>
                <a:extLst>
                  <a:ext uri="{0D108BD9-81ED-4DB2-BD59-A6C34878D82A}">
                    <a16:rowId xmlns:a16="http://schemas.microsoft.com/office/drawing/2014/main" val="3735367562"/>
                  </a:ext>
                </a:extLst>
              </a:tr>
              <a:tr h="370840">
                <a:tc>
                  <a:txBody>
                    <a:bodyPr/>
                    <a:lstStyle/>
                    <a:p>
                      <a:r>
                        <a:rPr lang="en-US" dirty="0"/>
                        <a:t>Healthy Eating</a:t>
                      </a:r>
                    </a:p>
                  </a:txBody>
                  <a:tcPr/>
                </a:tc>
                <a:tc>
                  <a:txBody>
                    <a:bodyPr/>
                    <a:lstStyle/>
                    <a:p>
                      <a:endParaRPr lang="en-US" dirty="0"/>
                    </a:p>
                  </a:txBody>
                  <a:tcPr/>
                </a:tc>
                <a:tc>
                  <a:txBody>
                    <a:bodyPr/>
                    <a:lstStyle/>
                    <a:p>
                      <a:r>
                        <a:rPr lang="en-US" dirty="0"/>
                        <a:t>Interpersonal Communication</a:t>
                      </a:r>
                    </a:p>
                  </a:txBody>
                  <a:tcPr/>
                </a:tc>
                <a:extLst>
                  <a:ext uri="{0D108BD9-81ED-4DB2-BD59-A6C34878D82A}">
                    <a16:rowId xmlns:a16="http://schemas.microsoft.com/office/drawing/2014/main" val="1700170450"/>
                  </a:ext>
                </a:extLst>
              </a:tr>
              <a:tr h="370840">
                <a:tc>
                  <a:txBody>
                    <a:bodyPr/>
                    <a:lstStyle/>
                    <a:p>
                      <a:r>
                        <a:rPr lang="en-US" dirty="0"/>
                        <a:t>Mental and Emotional Health</a:t>
                      </a:r>
                    </a:p>
                  </a:txBody>
                  <a:tcPr/>
                </a:tc>
                <a:tc>
                  <a:txBody>
                    <a:bodyPr/>
                    <a:lstStyle/>
                    <a:p>
                      <a:endParaRPr lang="en-US" dirty="0"/>
                    </a:p>
                  </a:txBody>
                  <a:tcPr/>
                </a:tc>
                <a:tc>
                  <a:txBody>
                    <a:bodyPr/>
                    <a:lstStyle/>
                    <a:p>
                      <a:r>
                        <a:rPr lang="en-US" dirty="0"/>
                        <a:t>Decision-Making</a:t>
                      </a:r>
                    </a:p>
                  </a:txBody>
                  <a:tcPr/>
                </a:tc>
                <a:extLst>
                  <a:ext uri="{0D108BD9-81ED-4DB2-BD59-A6C34878D82A}">
                    <a16:rowId xmlns:a16="http://schemas.microsoft.com/office/drawing/2014/main" val="1655768686"/>
                  </a:ext>
                </a:extLst>
              </a:tr>
              <a:tr h="370840">
                <a:tc>
                  <a:txBody>
                    <a:bodyPr/>
                    <a:lstStyle/>
                    <a:p>
                      <a:r>
                        <a:rPr lang="en-US" dirty="0"/>
                        <a:t>Personal Health</a:t>
                      </a:r>
                    </a:p>
                  </a:txBody>
                  <a:tcPr/>
                </a:tc>
                <a:tc>
                  <a:txBody>
                    <a:bodyPr/>
                    <a:lstStyle/>
                    <a:p>
                      <a:endParaRPr lang="en-US" dirty="0"/>
                    </a:p>
                  </a:txBody>
                  <a:tcPr/>
                </a:tc>
                <a:tc>
                  <a:txBody>
                    <a:bodyPr/>
                    <a:lstStyle/>
                    <a:p>
                      <a:r>
                        <a:rPr lang="en-US" dirty="0"/>
                        <a:t>Goal-Setting</a:t>
                      </a:r>
                    </a:p>
                  </a:txBody>
                  <a:tcPr/>
                </a:tc>
                <a:extLst>
                  <a:ext uri="{0D108BD9-81ED-4DB2-BD59-A6C34878D82A}">
                    <a16:rowId xmlns:a16="http://schemas.microsoft.com/office/drawing/2014/main" val="404244419"/>
                  </a:ext>
                </a:extLst>
              </a:tr>
              <a:tr h="370840">
                <a:tc>
                  <a:txBody>
                    <a:bodyPr/>
                    <a:lstStyle/>
                    <a:p>
                      <a:r>
                        <a:rPr lang="en-US" dirty="0"/>
                        <a:t>Physical Activity</a:t>
                      </a:r>
                    </a:p>
                  </a:txBody>
                  <a:tcPr/>
                </a:tc>
                <a:tc>
                  <a:txBody>
                    <a:bodyPr/>
                    <a:lstStyle/>
                    <a:p>
                      <a:endParaRPr lang="en-US" dirty="0"/>
                    </a:p>
                  </a:txBody>
                  <a:tcPr/>
                </a:tc>
                <a:tc>
                  <a:txBody>
                    <a:bodyPr/>
                    <a:lstStyle/>
                    <a:p>
                      <a:r>
                        <a:rPr lang="en-US" dirty="0"/>
                        <a:t>Self-Management</a:t>
                      </a:r>
                    </a:p>
                  </a:txBody>
                  <a:tcPr/>
                </a:tc>
                <a:extLst>
                  <a:ext uri="{0D108BD9-81ED-4DB2-BD59-A6C34878D82A}">
                    <a16:rowId xmlns:a16="http://schemas.microsoft.com/office/drawing/2014/main" val="2048973425"/>
                  </a:ext>
                </a:extLst>
              </a:tr>
              <a:tr h="370840">
                <a:tc>
                  <a:txBody>
                    <a:bodyPr/>
                    <a:lstStyle/>
                    <a:p>
                      <a:r>
                        <a:rPr lang="en-US" dirty="0"/>
                        <a:t>Safety/Injury Prevention</a:t>
                      </a:r>
                    </a:p>
                  </a:txBody>
                  <a:tcPr/>
                </a:tc>
                <a:tc>
                  <a:txBody>
                    <a:bodyPr/>
                    <a:lstStyle/>
                    <a:p>
                      <a:endParaRPr lang="en-US" dirty="0"/>
                    </a:p>
                  </a:txBody>
                  <a:tcPr/>
                </a:tc>
                <a:tc>
                  <a:txBody>
                    <a:bodyPr/>
                    <a:lstStyle/>
                    <a:p>
                      <a:r>
                        <a:rPr lang="en-US" dirty="0"/>
                        <a:t>Advocacy</a:t>
                      </a:r>
                    </a:p>
                  </a:txBody>
                  <a:tcPr/>
                </a:tc>
                <a:extLst>
                  <a:ext uri="{0D108BD9-81ED-4DB2-BD59-A6C34878D82A}">
                    <a16:rowId xmlns:a16="http://schemas.microsoft.com/office/drawing/2014/main" val="1447636337"/>
                  </a:ext>
                </a:extLst>
              </a:tr>
              <a:tr h="370840">
                <a:tc>
                  <a:txBody>
                    <a:bodyPr/>
                    <a:lstStyle/>
                    <a:p>
                      <a:r>
                        <a:rPr lang="en-US" dirty="0"/>
                        <a:t>Violence Prevention</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00444503"/>
                  </a:ext>
                </a:extLst>
              </a:tr>
              <a:tr h="370840">
                <a:tc>
                  <a:txBody>
                    <a:bodyPr/>
                    <a:lstStyle/>
                    <a:p>
                      <a:r>
                        <a:rPr lang="en-US"/>
                        <a:t>Healthy </a:t>
                      </a:r>
                      <a:r>
                        <a:rPr lang="en-US" dirty="0"/>
                        <a:t>Relationships (K-6)/Sexual Health (7-12)</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55780614"/>
                  </a:ext>
                </a:extLst>
              </a:tr>
            </a:tbl>
          </a:graphicData>
        </a:graphic>
      </p:graphicFrame>
    </p:spTree>
    <p:extLst>
      <p:ext uri="{BB962C8B-B14F-4D97-AF65-F5344CB8AC3E}">
        <p14:creationId xmlns:p14="http://schemas.microsoft.com/office/powerpoint/2010/main" val="31485912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C5D98-D8A1-4A48-B055-CDC16771E8BA}"/>
              </a:ext>
            </a:extLst>
          </p:cNvPr>
          <p:cNvSpPr>
            <a:spLocks noGrp="1"/>
          </p:cNvSpPr>
          <p:nvPr>
            <p:ph type="title"/>
          </p:nvPr>
        </p:nvSpPr>
        <p:spPr>
          <a:xfrm>
            <a:off x="1606305" y="456725"/>
            <a:ext cx="9242304" cy="984603"/>
          </a:xfrm>
        </p:spPr>
        <p:txBody>
          <a:bodyPr/>
          <a:lstStyle/>
          <a:p>
            <a:r>
              <a:rPr lang="en-US" dirty="0"/>
              <a:t>Health Education Outcomes</a:t>
            </a:r>
          </a:p>
        </p:txBody>
      </p:sp>
      <p:sp>
        <p:nvSpPr>
          <p:cNvPr id="3" name="Content Placeholder 2">
            <a:extLst>
              <a:ext uri="{FF2B5EF4-FFF2-40B4-BE49-F238E27FC236}">
                <a16:creationId xmlns:a16="http://schemas.microsoft.com/office/drawing/2014/main" id="{4979D468-5FFB-4FD4-B82C-BF797A6FE3BB}"/>
              </a:ext>
            </a:extLst>
          </p:cNvPr>
          <p:cNvSpPr>
            <a:spLocks noGrp="1"/>
          </p:cNvSpPr>
          <p:nvPr>
            <p:ph idx="1"/>
          </p:nvPr>
        </p:nvSpPr>
        <p:spPr/>
        <p:txBody>
          <a:bodyPr/>
          <a:lstStyle/>
          <a:p>
            <a:r>
              <a:rPr lang="en-US" sz="2000" dirty="0"/>
              <a:t>Dark Purple- Core Concepts</a:t>
            </a:r>
          </a:p>
          <a:p>
            <a:r>
              <a:rPr lang="en-US" sz="2000" dirty="0"/>
              <a:t>Light Blue-Health Literacy Skills</a:t>
            </a:r>
          </a:p>
          <a:p>
            <a:r>
              <a:rPr lang="en-US" sz="2000" dirty="0"/>
              <a:t>Rainbow Color – Health Content</a:t>
            </a:r>
          </a:p>
          <a:p>
            <a:r>
              <a:rPr lang="en-US" sz="2000" dirty="0"/>
              <a:t>White - Outcome</a:t>
            </a:r>
          </a:p>
          <a:p>
            <a:endParaRPr lang="en-US" dirty="0"/>
          </a:p>
        </p:txBody>
      </p:sp>
      <p:pic>
        <p:nvPicPr>
          <p:cNvPr id="8" name="Picture 7">
            <a:extLst>
              <a:ext uri="{FF2B5EF4-FFF2-40B4-BE49-F238E27FC236}">
                <a16:creationId xmlns:a16="http://schemas.microsoft.com/office/drawing/2014/main" id="{D4A67680-D716-5D16-DAE5-724F5361B7FE}"/>
              </a:ext>
            </a:extLst>
          </p:cNvPr>
          <p:cNvPicPr>
            <a:picLocks noChangeAspect="1"/>
          </p:cNvPicPr>
          <p:nvPr/>
        </p:nvPicPr>
        <p:blipFill>
          <a:blip r:embed="rId2"/>
          <a:stretch>
            <a:fillRect/>
          </a:stretch>
        </p:blipFill>
        <p:spPr>
          <a:xfrm>
            <a:off x="5925807" y="1441328"/>
            <a:ext cx="5656348" cy="5290887"/>
          </a:xfrm>
          <a:prstGeom prst="rect">
            <a:avLst/>
          </a:prstGeom>
        </p:spPr>
      </p:pic>
    </p:spTree>
    <p:extLst>
      <p:ext uri="{BB962C8B-B14F-4D97-AF65-F5344CB8AC3E}">
        <p14:creationId xmlns:p14="http://schemas.microsoft.com/office/powerpoint/2010/main" val="1449137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4F452-E134-9E0E-914F-65F37BD0E62E}"/>
              </a:ext>
            </a:extLst>
          </p:cNvPr>
          <p:cNvSpPr>
            <a:spLocks noGrp="1"/>
          </p:cNvSpPr>
          <p:nvPr>
            <p:ph type="title"/>
          </p:nvPr>
        </p:nvSpPr>
        <p:spPr/>
        <p:txBody>
          <a:bodyPr/>
          <a:lstStyle/>
          <a:p>
            <a:r>
              <a:rPr lang="en-US" dirty="0"/>
              <a:t>Terms to Remember</a:t>
            </a:r>
          </a:p>
        </p:txBody>
      </p:sp>
      <p:sp>
        <p:nvSpPr>
          <p:cNvPr id="4" name="Footer Placeholder 3">
            <a:extLst>
              <a:ext uri="{FF2B5EF4-FFF2-40B4-BE49-F238E27FC236}">
                <a16:creationId xmlns:a16="http://schemas.microsoft.com/office/drawing/2014/main" id="{A4AF8CC7-231B-5EE8-D694-9D62070AB7F0}"/>
              </a:ext>
            </a:extLst>
          </p:cNvPr>
          <p:cNvSpPr>
            <a:spLocks noGrp="1"/>
          </p:cNvSpPr>
          <p:nvPr>
            <p:ph type="ftr" sz="quarter" idx="11"/>
          </p:nvPr>
        </p:nvSpPr>
        <p:spPr/>
        <p:txBody>
          <a:bodyPr/>
          <a:lstStyle/>
          <a:p>
            <a:endParaRPr lang="en-US" dirty="0"/>
          </a:p>
        </p:txBody>
      </p:sp>
      <p:sp>
        <p:nvSpPr>
          <p:cNvPr id="6" name="Content Placeholder 5">
            <a:extLst>
              <a:ext uri="{FF2B5EF4-FFF2-40B4-BE49-F238E27FC236}">
                <a16:creationId xmlns:a16="http://schemas.microsoft.com/office/drawing/2014/main" id="{F5E45C82-8CF0-A3BB-D66F-90C64614FEF9}"/>
              </a:ext>
            </a:extLst>
          </p:cNvPr>
          <p:cNvSpPr>
            <a:spLocks noGrp="1"/>
          </p:cNvSpPr>
          <p:nvPr>
            <p:ph idx="1"/>
          </p:nvPr>
        </p:nvSpPr>
        <p:spPr/>
        <p:txBody>
          <a:bodyPr/>
          <a:lstStyle/>
          <a:p>
            <a:endParaRPr lang="en-US"/>
          </a:p>
        </p:txBody>
      </p:sp>
      <p:graphicFrame>
        <p:nvGraphicFramePr>
          <p:cNvPr id="5" name="Table 5">
            <a:extLst>
              <a:ext uri="{FF2B5EF4-FFF2-40B4-BE49-F238E27FC236}">
                <a16:creationId xmlns:a16="http://schemas.microsoft.com/office/drawing/2014/main" id="{AABA4751-BE4F-8F0B-4D26-9842528A5C1B}"/>
              </a:ext>
            </a:extLst>
          </p:cNvPr>
          <p:cNvGraphicFramePr>
            <a:graphicFrameLocks/>
          </p:cNvGraphicFramePr>
          <p:nvPr/>
        </p:nvGraphicFramePr>
        <p:xfrm>
          <a:off x="1563688" y="2160588"/>
          <a:ext cx="10018711" cy="3906520"/>
        </p:xfrm>
        <a:graphic>
          <a:graphicData uri="http://schemas.openxmlformats.org/drawingml/2006/table">
            <a:tbl>
              <a:tblPr firstRow="1" bandRow="1">
                <a:tableStyleId>{5C22544A-7EE6-4342-B048-85BDC9FD1C3A}</a:tableStyleId>
              </a:tblPr>
              <a:tblGrid>
                <a:gridCol w="2713890">
                  <a:extLst>
                    <a:ext uri="{9D8B030D-6E8A-4147-A177-3AD203B41FA5}">
                      <a16:colId xmlns:a16="http://schemas.microsoft.com/office/drawing/2014/main" val="3151220021"/>
                    </a:ext>
                  </a:extLst>
                </a:gridCol>
                <a:gridCol w="7304821">
                  <a:extLst>
                    <a:ext uri="{9D8B030D-6E8A-4147-A177-3AD203B41FA5}">
                      <a16:colId xmlns:a16="http://schemas.microsoft.com/office/drawing/2014/main" val="466933523"/>
                    </a:ext>
                  </a:extLst>
                </a:gridCol>
              </a:tblGrid>
              <a:tr h="370840">
                <a:tc>
                  <a:txBody>
                    <a:bodyPr/>
                    <a:lstStyle/>
                    <a:p>
                      <a:r>
                        <a:rPr lang="en-US" dirty="0"/>
                        <a:t>Physical Education Terms</a:t>
                      </a:r>
                    </a:p>
                  </a:txBody>
                  <a:tcPr/>
                </a:tc>
                <a:tc>
                  <a:txBody>
                    <a:bodyPr/>
                    <a:lstStyle/>
                    <a:p>
                      <a:r>
                        <a:rPr lang="en-US" dirty="0"/>
                        <a:t>Definition</a:t>
                      </a:r>
                    </a:p>
                  </a:txBody>
                  <a:tcPr/>
                </a:tc>
                <a:extLst>
                  <a:ext uri="{0D108BD9-81ED-4DB2-BD59-A6C34878D82A}">
                    <a16:rowId xmlns:a16="http://schemas.microsoft.com/office/drawing/2014/main" val="1742500973"/>
                  </a:ext>
                </a:extLst>
              </a:tr>
              <a:tr h="370840">
                <a:tc>
                  <a:txBody>
                    <a:bodyPr/>
                    <a:lstStyle/>
                    <a:p>
                      <a:r>
                        <a:rPr lang="en-US" sz="1600" dirty="0"/>
                        <a:t>Physical Literacy Components </a:t>
                      </a:r>
                    </a:p>
                  </a:txBody>
                  <a:tcPr/>
                </a:tc>
                <a:tc>
                  <a:txBody>
                    <a:bodyPr/>
                    <a:lstStyle/>
                    <a:p>
                      <a:r>
                        <a:rPr lang="en-US" sz="1600" dirty="0"/>
                        <a:t>The physical literacy components are Motor Skills, Movement Concepts, Level of Fitness, Cooperative Skills, and Value of Physical Activity </a:t>
                      </a:r>
                    </a:p>
                    <a:p>
                      <a:r>
                        <a:rPr lang="en-US" sz="1600" dirty="0"/>
                        <a:t>(Physical Literacy Components are written in bold within the gray box)</a:t>
                      </a:r>
                    </a:p>
                  </a:txBody>
                  <a:tcPr/>
                </a:tc>
                <a:extLst>
                  <a:ext uri="{0D108BD9-81ED-4DB2-BD59-A6C34878D82A}">
                    <a16:rowId xmlns:a16="http://schemas.microsoft.com/office/drawing/2014/main" val="1098187039"/>
                  </a:ext>
                </a:extLst>
              </a:tr>
              <a:tr h="370840">
                <a:tc>
                  <a:txBody>
                    <a:bodyPr/>
                    <a:lstStyle/>
                    <a:p>
                      <a:r>
                        <a:rPr lang="en-US" sz="1600" dirty="0"/>
                        <a:t>Physical Education Topic</a:t>
                      </a:r>
                    </a:p>
                  </a:txBody>
                  <a:tcPr/>
                </a:tc>
                <a:tc>
                  <a:txBody>
                    <a:bodyPr/>
                    <a:lstStyle/>
                    <a:p>
                      <a:r>
                        <a:rPr lang="en-US" sz="1600" dirty="0"/>
                        <a:t>Content that will help create physical education units.</a:t>
                      </a:r>
                    </a:p>
                    <a:p>
                      <a:r>
                        <a:rPr lang="en-US" sz="1600" dirty="0"/>
                        <a:t>(Physical Education Topics are written in bold within the colored boxes on the left side of each grade level).</a:t>
                      </a:r>
                    </a:p>
                  </a:txBody>
                  <a:tcPr/>
                </a:tc>
                <a:extLst>
                  <a:ext uri="{0D108BD9-81ED-4DB2-BD59-A6C34878D82A}">
                    <a16:rowId xmlns:a16="http://schemas.microsoft.com/office/drawing/2014/main" val="2540280400"/>
                  </a:ext>
                </a:extLst>
              </a:tr>
              <a:tr h="370840">
                <a:tc>
                  <a:txBody>
                    <a:bodyPr/>
                    <a:lstStyle/>
                    <a:p>
                      <a:r>
                        <a:rPr lang="en-US" sz="1600" dirty="0"/>
                        <a:t>Skills</a:t>
                      </a:r>
                    </a:p>
                  </a:txBody>
                  <a:tcPr/>
                </a:tc>
                <a:tc>
                  <a:txBody>
                    <a:bodyPr/>
                    <a:lstStyle/>
                    <a:p>
                      <a:r>
                        <a:rPr lang="en-US" sz="1600" dirty="0"/>
                        <a:t>Building blocks in creating curriculum.  Skills determine what outcomes will be taught.  </a:t>
                      </a:r>
                    </a:p>
                    <a:p>
                      <a:r>
                        <a:rPr lang="en-US" sz="1600" dirty="0"/>
                        <a:t>(Skills are only found in Physical Literacy Component #1 for grades K-6.  The skills align to the topic area.  They are not bolded after the Physical Education Topic within the colored boxes on the left side of each grade level).</a:t>
                      </a:r>
                    </a:p>
                  </a:txBody>
                  <a:tcPr/>
                </a:tc>
                <a:extLst>
                  <a:ext uri="{0D108BD9-81ED-4DB2-BD59-A6C34878D82A}">
                    <a16:rowId xmlns:a16="http://schemas.microsoft.com/office/drawing/2014/main" val="3217534609"/>
                  </a:ext>
                </a:extLst>
              </a:tr>
              <a:tr h="370840">
                <a:tc>
                  <a:txBody>
                    <a:bodyPr/>
                    <a:lstStyle/>
                    <a:p>
                      <a:r>
                        <a:rPr lang="en-US" sz="1600" dirty="0"/>
                        <a:t>Outcomes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Student expectations that will be assessed.  (Learning Objectives) (White section in the outcome documents).</a:t>
                      </a:r>
                    </a:p>
                  </a:txBody>
                  <a:tcPr/>
                </a:tc>
                <a:extLst>
                  <a:ext uri="{0D108BD9-81ED-4DB2-BD59-A6C34878D82A}">
                    <a16:rowId xmlns:a16="http://schemas.microsoft.com/office/drawing/2014/main" val="2639441913"/>
                  </a:ext>
                </a:extLst>
              </a:tr>
            </a:tbl>
          </a:graphicData>
        </a:graphic>
      </p:graphicFrame>
    </p:spTree>
    <p:extLst>
      <p:ext uri="{BB962C8B-B14F-4D97-AF65-F5344CB8AC3E}">
        <p14:creationId xmlns:p14="http://schemas.microsoft.com/office/powerpoint/2010/main" val="6291430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CCEB5B5-1E4C-2DBF-4D84-60F462D6940B}"/>
              </a:ext>
            </a:extLst>
          </p:cNvPr>
          <p:cNvSpPr>
            <a:spLocks noGrp="1"/>
          </p:cNvSpPr>
          <p:nvPr>
            <p:ph type="title"/>
          </p:nvPr>
        </p:nvSpPr>
        <p:spPr>
          <a:xfrm>
            <a:off x="1474848" y="103648"/>
            <a:ext cx="9242304" cy="984603"/>
          </a:xfrm>
        </p:spPr>
        <p:txBody>
          <a:bodyPr/>
          <a:lstStyle/>
          <a:p>
            <a:r>
              <a:rPr lang="en-US" dirty="0"/>
              <a:t>Physical Education Components</a:t>
            </a:r>
          </a:p>
        </p:txBody>
      </p:sp>
      <p:graphicFrame>
        <p:nvGraphicFramePr>
          <p:cNvPr id="8" name="Table 8">
            <a:extLst>
              <a:ext uri="{FF2B5EF4-FFF2-40B4-BE49-F238E27FC236}">
                <a16:creationId xmlns:a16="http://schemas.microsoft.com/office/drawing/2014/main" id="{FB9975E4-B858-45EB-8A19-50BE07ABBBE0}"/>
              </a:ext>
            </a:extLst>
          </p:cNvPr>
          <p:cNvGraphicFramePr>
            <a:graphicFrameLocks noGrp="1"/>
          </p:cNvGraphicFramePr>
          <p:nvPr>
            <p:ph idx="1"/>
          </p:nvPr>
        </p:nvGraphicFramePr>
        <p:xfrm>
          <a:off x="1981200" y="1088251"/>
          <a:ext cx="9705726" cy="5552252"/>
        </p:xfrm>
        <a:graphic>
          <a:graphicData uri="http://schemas.openxmlformats.org/drawingml/2006/table">
            <a:tbl>
              <a:tblPr firstRow="1" bandRow="1">
                <a:tableStyleId>{5C22544A-7EE6-4342-B048-85BDC9FD1C3A}</a:tableStyleId>
              </a:tblPr>
              <a:tblGrid>
                <a:gridCol w="1451157">
                  <a:extLst>
                    <a:ext uri="{9D8B030D-6E8A-4147-A177-3AD203B41FA5}">
                      <a16:colId xmlns:a16="http://schemas.microsoft.com/office/drawing/2014/main" val="2561177540"/>
                    </a:ext>
                  </a:extLst>
                </a:gridCol>
                <a:gridCol w="1961199">
                  <a:extLst>
                    <a:ext uri="{9D8B030D-6E8A-4147-A177-3AD203B41FA5}">
                      <a16:colId xmlns:a16="http://schemas.microsoft.com/office/drawing/2014/main" val="1543484789"/>
                    </a:ext>
                  </a:extLst>
                </a:gridCol>
                <a:gridCol w="2020588">
                  <a:extLst>
                    <a:ext uri="{9D8B030D-6E8A-4147-A177-3AD203B41FA5}">
                      <a16:colId xmlns:a16="http://schemas.microsoft.com/office/drawing/2014/main" val="3353361582"/>
                    </a:ext>
                  </a:extLst>
                </a:gridCol>
                <a:gridCol w="1996626">
                  <a:extLst>
                    <a:ext uri="{9D8B030D-6E8A-4147-A177-3AD203B41FA5}">
                      <a16:colId xmlns:a16="http://schemas.microsoft.com/office/drawing/2014/main" val="1255692739"/>
                    </a:ext>
                  </a:extLst>
                </a:gridCol>
                <a:gridCol w="2276156">
                  <a:extLst>
                    <a:ext uri="{9D8B030D-6E8A-4147-A177-3AD203B41FA5}">
                      <a16:colId xmlns:a16="http://schemas.microsoft.com/office/drawing/2014/main" val="3185747065"/>
                    </a:ext>
                  </a:extLst>
                </a:gridCol>
              </a:tblGrid>
              <a:tr h="9603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Physical Literacy Components</a:t>
                      </a:r>
                    </a:p>
                  </a:txBody>
                  <a:tcPr anchor="ctr"/>
                </a:tc>
                <a:tc>
                  <a:txBody>
                    <a:bodyPr/>
                    <a:lstStyle/>
                    <a:p>
                      <a:r>
                        <a:rPr lang="en-US" sz="1100" dirty="0"/>
                        <a:t>K-3 (PE Topics)</a:t>
                      </a:r>
                    </a:p>
                  </a:txBody>
                  <a:tcPr anchor="ctr"/>
                </a:tc>
                <a:tc>
                  <a:txBody>
                    <a:bodyPr/>
                    <a:lstStyle/>
                    <a:p>
                      <a:r>
                        <a:rPr lang="en-US" sz="1100" dirty="0"/>
                        <a:t>4-6 (PE Topics)</a:t>
                      </a:r>
                    </a:p>
                  </a:txBody>
                  <a:tcPr anchor="ctr"/>
                </a:tc>
                <a:tc>
                  <a:txBody>
                    <a:bodyPr/>
                    <a:lstStyle/>
                    <a:p>
                      <a:r>
                        <a:rPr lang="en-US" sz="1100" dirty="0"/>
                        <a:t>7-9 (PE Topics)</a:t>
                      </a:r>
                    </a:p>
                  </a:txBody>
                  <a:tcPr anchor="ctr"/>
                </a:tc>
                <a:tc>
                  <a:txBody>
                    <a:bodyPr/>
                    <a:lstStyle/>
                    <a:p>
                      <a:r>
                        <a:rPr lang="en-US" sz="1100" dirty="0"/>
                        <a:t>10-12 (PE Topics)</a:t>
                      </a:r>
                    </a:p>
                  </a:txBody>
                  <a:tcPr anchor="ctr"/>
                </a:tc>
                <a:extLst>
                  <a:ext uri="{0D108BD9-81ED-4DB2-BD59-A6C34878D82A}">
                    <a16:rowId xmlns:a16="http://schemas.microsoft.com/office/drawing/2014/main" val="1655738909"/>
                  </a:ext>
                </a:extLst>
              </a:tr>
              <a:tr h="113726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u="none" dirty="0"/>
                        <a:t>Motor Skills</a:t>
                      </a:r>
                    </a:p>
                  </a:txBody>
                  <a:tcPr anchor="ctr"/>
                </a:tc>
                <a:tc>
                  <a:txBody>
                    <a:bodyPr/>
                    <a:lstStyle/>
                    <a:p>
                      <a:r>
                        <a:rPr lang="en-US" sz="1050" dirty="0"/>
                        <a:t>Locomotor, </a:t>
                      </a:r>
                      <a:r>
                        <a:rPr lang="en-US" sz="1050" dirty="0" err="1"/>
                        <a:t>Nonlocomotor</a:t>
                      </a:r>
                      <a:r>
                        <a:rPr lang="en-US" sz="1050" dirty="0"/>
                        <a:t>, and Manipulatives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Locomotor, </a:t>
                      </a:r>
                      <a:r>
                        <a:rPr lang="en-US" sz="1050" dirty="0" err="1"/>
                        <a:t>Nonlocomotor</a:t>
                      </a:r>
                      <a:r>
                        <a:rPr lang="en-US" sz="1050" dirty="0"/>
                        <a:t>, and Manipulatives</a:t>
                      </a:r>
                    </a:p>
                    <a:p>
                      <a:endParaRPr lang="en-US" sz="1050" dirty="0"/>
                    </a:p>
                  </a:txBody>
                  <a:tcPr anchor="ctr"/>
                </a:tc>
                <a:tc>
                  <a:txBody>
                    <a:bodyPr/>
                    <a:lstStyle/>
                    <a:p>
                      <a:r>
                        <a:rPr lang="en-US" sz="1050" dirty="0"/>
                        <a:t>Dance and rhythms, Specialized skills and movement patterns, Application of specialized manipulative skills, outdoor pursuits, Individual performance activities</a:t>
                      </a:r>
                    </a:p>
                  </a:txBody>
                  <a:tcPr anchor="ctr"/>
                </a:tc>
                <a:tc>
                  <a:txBody>
                    <a:bodyPr/>
                    <a:lstStyle/>
                    <a:p>
                      <a:r>
                        <a:rPr lang="en-US" sz="1050"/>
                        <a:t>Combined movement skills and patterns, Specialized skill performance, </a:t>
                      </a:r>
                      <a:endParaRPr lang="en-US" sz="1050" dirty="0"/>
                    </a:p>
                  </a:txBody>
                  <a:tcPr anchor="ctr"/>
                </a:tc>
                <a:extLst>
                  <a:ext uri="{0D108BD9-81ED-4DB2-BD59-A6C34878D82A}">
                    <a16:rowId xmlns:a16="http://schemas.microsoft.com/office/drawing/2014/main" val="4110665592"/>
                  </a:ext>
                </a:extLst>
              </a:tr>
              <a:tr h="709890">
                <a:tc>
                  <a:txBody>
                    <a:bodyPr/>
                    <a:lstStyle/>
                    <a:p>
                      <a:r>
                        <a:rPr lang="en-US" sz="1050" b="1" u="none" dirty="0"/>
                        <a:t>Movement Concepts and Performance</a:t>
                      </a:r>
                    </a:p>
                  </a:txBody>
                  <a:tcPr anchor="ctr"/>
                </a:tc>
                <a:tc>
                  <a:txBody>
                    <a:bodyPr/>
                    <a:lstStyle/>
                    <a:p>
                      <a:r>
                        <a:rPr lang="en-US" sz="1050" dirty="0"/>
                        <a:t>Space, Pathways, shapes, levels, Speed, direction, force and Strategies and tactics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Space, Pathways, shapes, levels, Speed, direction, force and Strategies and tactics</a:t>
                      </a:r>
                    </a:p>
                    <a:p>
                      <a:endParaRPr lang="en-US" sz="1050" dirty="0"/>
                    </a:p>
                  </a:txBody>
                  <a:tcPr anchor="ctr"/>
                </a:tc>
                <a:tc>
                  <a:txBody>
                    <a:bodyPr/>
                    <a:lstStyle/>
                    <a:p>
                      <a:r>
                        <a:rPr lang="en-US" sz="1050" dirty="0"/>
                        <a:t>Tactics and principles and principles and critical elements</a:t>
                      </a:r>
                    </a:p>
                  </a:txBody>
                  <a:tcPr anchor="ctr"/>
                </a:tc>
                <a:tc>
                  <a:txBody>
                    <a:bodyPr/>
                    <a:lstStyle/>
                    <a:p>
                      <a:r>
                        <a:rPr lang="en-US" sz="1050" dirty="0"/>
                        <a:t>Strategies and tactics and Principles and critical elements</a:t>
                      </a:r>
                    </a:p>
                  </a:txBody>
                  <a:tcPr anchor="ctr"/>
                </a:tc>
                <a:extLst>
                  <a:ext uri="{0D108BD9-81ED-4DB2-BD59-A6C34878D82A}">
                    <a16:rowId xmlns:a16="http://schemas.microsoft.com/office/drawing/2014/main" val="3697326329"/>
                  </a:ext>
                </a:extLst>
              </a:tr>
              <a:tr h="1023988">
                <a:tc>
                  <a:txBody>
                    <a:bodyPr/>
                    <a:lstStyle/>
                    <a:p>
                      <a:r>
                        <a:rPr lang="en-US" sz="1050" b="1" u="none" dirty="0"/>
                        <a:t>Level of Fitness</a:t>
                      </a:r>
                    </a:p>
                  </a:txBody>
                  <a:tcPr anchor="ctr"/>
                </a:tc>
                <a:tc>
                  <a:txBody>
                    <a:bodyPr/>
                    <a:lstStyle/>
                    <a:p>
                      <a:r>
                        <a:rPr lang="en-US" sz="1050"/>
                        <a:t>Physical activity knowledge, Engages in physical activity, Fitness knowledge, and Nutrition</a:t>
                      </a:r>
                      <a:endParaRPr lang="en-US" sz="1050" dirty="0"/>
                    </a:p>
                  </a:txBody>
                  <a:tcPr anchor="ctr"/>
                </a:tc>
                <a:tc>
                  <a:txBody>
                    <a:bodyPr/>
                    <a:lstStyle/>
                    <a:p>
                      <a:r>
                        <a:rPr lang="en-US" sz="1050"/>
                        <a:t>Engages in physical activity, fitness knowledge, nutrition, and assessment of program planning</a:t>
                      </a:r>
                      <a:endParaRPr lang="en-US" sz="1050" dirty="0"/>
                    </a:p>
                  </a:txBody>
                  <a:tcPr anchor="ctr"/>
                </a:tc>
                <a:tc>
                  <a:txBody>
                    <a:bodyPr/>
                    <a:lstStyle/>
                    <a:p>
                      <a:r>
                        <a:rPr lang="en-US" sz="1050" dirty="0"/>
                        <a:t>Physical activity knowledge, Engages in physical activity, Fitness knowledge, Nutrition, Assessment and program planning, and Healthy Habits in relation to fitness</a:t>
                      </a:r>
                    </a:p>
                  </a:txBody>
                  <a:tcPr anchor="ctr"/>
                </a:tc>
                <a:tc>
                  <a:txBody>
                    <a:bodyPr/>
                    <a:lstStyle/>
                    <a:p>
                      <a:r>
                        <a:rPr lang="en-US" sz="1050" dirty="0"/>
                        <a:t>Physical Activity knowledge, Engages in Physical, Fitness Knowledge, Nutrition, Assessment and program planning, Healthy Habits in relation to fitness, and Accessing information</a:t>
                      </a:r>
                    </a:p>
                  </a:txBody>
                  <a:tcPr anchor="ctr"/>
                </a:tc>
                <a:extLst>
                  <a:ext uri="{0D108BD9-81ED-4DB2-BD59-A6C34878D82A}">
                    <a16:rowId xmlns:a16="http://schemas.microsoft.com/office/drawing/2014/main" val="1296705941"/>
                  </a:ext>
                </a:extLst>
              </a:tr>
              <a:tr h="909149">
                <a:tc>
                  <a:txBody>
                    <a:bodyPr/>
                    <a:lstStyle/>
                    <a:p>
                      <a:r>
                        <a:rPr lang="en-US" sz="1050" b="1" u="none" dirty="0"/>
                        <a:t>Cooperative skills and positive behavior</a:t>
                      </a:r>
                    </a:p>
                  </a:txBody>
                  <a:tcPr anchor="ctr"/>
                </a:tc>
                <a:tc>
                  <a:txBody>
                    <a:bodyPr/>
                    <a:lstStyle/>
                    <a:p>
                      <a:r>
                        <a:rPr lang="en-US" sz="1050"/>
                        <a:t>Personal responsibility, Accepting feedback, Working with others, Rules and Etiquette, and Safety</a:t>
                      </a:r>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a:t>Personal responsibility, Accepting feedback, Working with others, Rules and Etiquette, and Safety</a:t>
                      </a:r>
                    </a:p>
                    <a:p>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Personal responsibility, Accepting feedback, Working with others, Rules and Etiquette, and Safety</a:t>
                      </a:r>
                    </a:p>
                    <a:p>
                      <a:endParaRPr lang="en-US" sz="1050" dirty="0"/>
                    </a:p>
                  </a:txBody>
                  <a:tcPr anchor="ctr"/>
                </a:tc>
                <a:tc>
                  <a:txBody>
                    <a:bodyPr/>
                    <a:lstStyle/>
                    <a:p>
                      <a:r>
                        <a:rPr lang="en-US" sz="1050" dirty="0"/>
                        <a:t>Personal Responsibility, Cooperation, Rules and Etiquette, and Safety,</a:t>
                      </a:r>
                    </a:p>
                  </a:txBody>
                  <a:tcPr anchor="ctr"/>
                </a:tc>
                <a:extLst>
                  <a:ext uri="{0D108BD9-81ED-4DB2-BD59-A6C34878D82A}">
                    <a16:rowId xmlns:a16="http://schemas.microsoft.com/office/drawing/2014/main" val="2920185951"/>
                  </a:ext>
                </a:extLst>
              </a:tr>
              <a:tr h="762402">
                <a:tc>
                  <a:txBody>
                    <a:bodyPr/>
                    <a:lstStyle/>
                    <a:p>
                      <a:r>
                        <a:rPr lang="en-US" sz="1050" b="1" u="none" dirty="0"/>
                        <a:t>Value of Physical Activity</a:t>
                      </a:r>
                    </a:p>
                  </a:txBody>
                  <a:tcPr anchor="ctr"/>
                </a:tc>
                <a:tc>
                  <a:txBody>
                    <a:bodyPr/>
                    <a:lstStyle/>
                    <a:p>
                      <a:r>
                        <a:rPr lang="en-US" sz="1050"/>
                        <a:t>Health, Challenge, and Self expression and enjoyment</a:t>
                      </a:r>
                      <a:endParaRPr lang="en-US" sz="1050" dirty="0"/>
                    </a:p>
                  </a:txBody>
                  <a:tcPr anchor="ctr"/>
                </a:tc>
                <a:tc>
                  <a:txBody>
                    <a:bodyPr/>
                    <a:lstStyle/>
                    <a:p>
                      <a:r>
                        <a:rPr lang="en-US" sz="1050"/>
                        <a:t>Health, Challenge, Self expression and enjoyment, and Social interaction</a:t>
                      </a:r>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a:t>Health, Challenge, Self expression and enjoyment, and Social interaction</a:t>
                      </a:r>
                    </a:p>
                    <a:p>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Health, Challenge, Self expression and enjoyment, and Social interaction</a:t>
                      </a:r>
                    </a:p>
                    <a:p>
                      <a:endParaRPr lang="en-US" sz="1050" dirty="0"/>
                    </a:p>
                  </a:txBody>
                  <a:tcPr anchor="ctr"/>
                </a:tc>
                <a:extLst>
                  <a:ext uri="{0D108BD9-81ED-4DB2-BD59-A6C34878D82A}">
                    <a16:rowId xmlns:a16="http://schemas.microsoft.com/office/drawing/2014/main" val="3426876253"/>
                  </a:ext>
                </a:extLst>
              </a:tr>
            </a:tbl>
          </a:graphicData>
        </a:graphic>
      </p:graphicFrame>
    </p:spTree>
    <p:extLst>
      <p:ext uri="{BB962C8B-B14F-4D97-AF65-F5344CB8AC3E}">
        <p14:creationId xmlns:p14="http://schemas.microsoft.com/office/powerpoint/2010/main" val="2320667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B486A-8520-40F3-8090-48BEC03D9ECF}"/>
              </a:ext>
            </a:extLst>
          </p:cNvPr>
          <p:cNvSpPr>
            <a:spLocks noGrp="1"/>
          </p:cNvSpPr>
          <p:nvPr>
            <p:ph type="title"/>
          </p:nvPr>
        </p:nvSpPr>
        <p:spPr>
          <a:xfrm>
            <a:off x="1474848" y="55753"/>
            <a:ext cx="9242304" cy="984603"/>
          </a:xfrm>
        </p:spPr>
        <p:txBody>
          <a:bodyPr/>
          <a:lstStyle/>
          <a:p>
            <a:r>
              <a:rPr lang="en-US" dirty="0"/>
              <a:t>Physical Education Outcomes</a:t>
            </a:r>
          </a:p>
        </p:txBody>
      </p:sp>
      <p:sp>
        <p:nvSpPr>
          <p:cNvPr id="3" name="Content Placeholder 2">
            <a:extLst>
              <a:ext uri="{FF2B5EF4-FFF2-40B4-BE49-F238E27FC236}">
                <a16:creationId xmlns:a16="http://schemas.microsoft.com/office/drawing/2014/main" id="{2727840F-C0D9-4A3A-AE04-ADB76E919F0C}"/>
              </a:ext>
            </a:extLst>
          </p:cNvPr>
          <p:cNvSpPr>
            <a:spLocks noGrp="1"/>
          </p:cNvSpPr>
          <p:nvPr>
            <p:ph idx="1"/>
          </p:nvPr>
        </p:nvSpPr>
        <p:spPr>
          <a:xfrm>
            <a:off x="1257300" y="1438275"/>
            <a:ext cx="3935187" cy="5011511"/>
          </a:xfrm>
        </p:spPr>
        <p:txBody>
          <a:bodyPr>
            <a:normAutofit/>
          </a:bodyPr>
          <a:lstStyle/>
          <a:p>
            <a:r>
              <a:rPr lang="en-US" dirty="0"/>
              <a:t>Gray – Physical Literacy Component</a:t>
            </a:r>
          </a:p>
          <a:p>
            <a:r>
              <a:rPr lang="en-US" dirty="0"/>
              <a:t>Purple Box- Grade Level</a:t>
            </a:r>
          </a:p>
          <a:p>
            <a:r>
              <a:rPr lang="en-US" dirty="0"/>
              <a:t>Rainbow Color (Left Side)</a:t>
            </a:r>
          </a:p>
          <a:p>
            <a:pPr lvl="1"/>
            <a:r>
              <a:rPr lang="en-US" b="1" dirty="0"/>
              <a:t>Topics in Bold</a:t>
            </a:r>
          </a:p>
          <a:p>
            <a:pPr lvl="1"/>
            <a:r>
              <a:rPr lang="en-US" dirty="0"/>
              <a:t>Skills-Follow topics in Physical Literacy Skill #1 Motor Skills only in grades K-6.</a:t>
            </a:r>
          </a:p>
          <a:p>
            <a:r>
              <a:rPr lang="en-US" dirty="0"/>
              <a:t>White - Outcomes</a:t>
            </a:r>
          </a:p>
          <a:p>
            <a:pPr marL="0" indent="0">
              <a:buNone/>
            </a:pPr>
            <a:endParaRPr lang="en-US" dirty="0"/>
          </a:p>
        </p:txBody>
      </p:sp>
      <p:pic>
        <p:nvPicPr>
          <p:cNvPr id="5" name="Picture 4">
            <a:extLst>
              <a:ext uri="{FF2B5EF4-FFF2-40B4-BE49-F238E27FC236}">
                <a16:creationId xmlns:a16="http://schemas.microsoft.com/office/drawing/2014/main" id="{33FBB9FB-B102-D41F-FC05-017EE06ACA74}"/>
              </a:ext>
            </a:extLst>
          </p:cNvPr>
          <p:cNvPicPr>
            <a:picLocks noChangeAspect="1"/>
          </p:cNvPicPr>
          <p:nvPr/>
        </p:nvPicPr>
        <p:blipFill>
          <a:blip r:embed="rId2"/>
          <a:stretch>
            <a:fillRect/>
          </a:stretch>
        </p:blipFill>
        <p:spPr>
          <a:xfrm>
            <a:off x="5322608" y="1438275"/>
            <a:ext cx="6429838" cy="4950094"/>
          </a:xfrm>
          <a:prstGeom prst="rect">
            <a:avLst/>
          </a:prstGeom>
        </p:spPr>
      </p:pic>
    </p:spTree>
    <p:extLst>
      <p:ext uri="{BB962C8B-B14F-4D97-AF65-F5344CB8AC3E}">
        <p14:creationId xmlns:p14="http://schemas.microsoft.com/office/powerpoint/2010/main" val="19878919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9701-6D00-2FFB-27D9-EFD2FD7226EB}"/>
              </a:ext>
            </a:extLst>
          </p:cNvPr>
          <p:cNvSpPr>
            <a:spLocks noGrp="1"/>
          </p:cNvSpPr>
          <p:nvPr>
            <p:ph type="title"/>
          </p:nvPr>
        </p:nvSpPr>
        <p:spPr/>
        <p:txBody>
          <a:bodyPr/>
          <a:lstStyle/>
          <a:p>
            <a:r>
              <a:rPr lang="en-US" dirty="0"/>
              <a:t>*Disclaimer </a:t>
            </a:r>
          </a:p>
        </p:txBody>
      </p:sp>
      <p:sp>
        <p:nvSpPr>
          <p:cNvPr id="3" name="Content Placeholder 2">
            <a:extLst>
              <a:ext uri="{FF2B5EF4-FFF2-40B4-BE49-F238E27FC236}">
                <a16:creationId xmlns:a16="http://schemas.microsoft.com/office/drawing/2014/main" id="{FE94DC36-1381-B5B1-D48B-330BD788B27C}"/>
              </a:ext>
            </a:extLst>
          </p:cNvPr>
          <p:cNvSpPr>
            <a:spLocks noGrp="1"/>
          </p:cNvSpPr>
          <p:nvPr>
            <p:ph idx="1"/>
          </p:nvPr>
        </p:nvSpPr>
        <p:spPr/>
        <p:txBody>
          <a:bodyPr>
            <a:normAutofit fontScale="92500"/>
          </a:bodyPr>
          <a:lstStyle/>
          <a:p>
            <a:r>
              <a:rPr lang="en-US" dirty="0"/>
              <a:t>These outcomes are not the approved standards for PA currently.  </a:t>
            </a:r>
          </a:p>
          <a:p>
            <a:r>
              <a:rPr lang="en-US" dirty="0"/>
              <a:t>We look to share this work with the State Board of Education once we are invited.</a:t>
            </a:r>
          </a:p>
          <a:p>
            <a:r>
              <a:rPr lang="en-US" dirty="0"/>
              <a:t>They can however be used to help keep your health and physical education programs more current to the forever changing health literacy and physical literacy climate.</a:t>
            </a:r>
          </a:p>
          <a:p>
            <a:r>
              <a:rPr lang="en-US" dirty="0"/>
              <a:t>PA Code 22, Chapter 4 also encourages the use of materials to expand or improve existing academic standards.</a:t>
            </a:r>
          </a:p>
        </p:txBody>
      </p:sp>
      <p:sp>
        <p:nvSpPr>
          <p:cNvPr id="4" name="Footer Placeholder 3">
            <a:extLst>
              <a:ext uri="{FF2B5EF4-FFF2-40B4-BE49-F238E27FC236}">
                <a16:creationId xmlns:a16="http://schemas.microsoft.com/office/drawing/2014/main" id="{A3FD6824-812F-5191-AB11-F5D6DB255BAD}"/>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283727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ABDE3-AD17-B9BF-1DC4-6C80EEA832AD}"/>
              </a:ext>
            </a:extLst>
          </p:cNvPr>
          <p:cNvSpPr>
            <a:spLocks noGrp="1"/>
          </p:cNvSpPr>
          <p:nvPr>
            <p:ph type="title"/>
          </p:nvPr>
        </p:nvSpPr>
        <p:spPr/>
        <p:txBody>
          <a:bodyPr/>
          <a:lstStyle/>
          <a:p>
            <a:r>
              <a:rPr lang="en-US" dirty="0"/>
              <a:t>Support from Chapter 4 PA Code 22</a:t>
            </a:r>
          </a:p>
        </p:txBody>
      </p:sp>
      <p:sp>
        <p:nvSpPr>
          <p:cNvPr id="3" name="Content Placeholder 2">
            <a:extLst>
              <a:ext uri="{FF2B5EF4-FFF2-40B4-BE49-F238E27FC236}">
                <a16:creationId xmlns:a16="http://schemas.microsoft.com/office/drawing/2014/main" id="{38D185F5-CF4B-2324-679A-3789EDA8C1FE}"/>
              </a:ext>
            </a:extLst>
          </p:cNvPr>
          <p:cNvSpPr>
            <a:spLocks noGrp="1"/>
          </p:cNvSpPr>
          <p:nvPr>
            <p:ph idx="1"/>
          </p:nvPr>
        </p:nvSpPr>
        <p:spPr/>
        <p:txBody>
          <a:bodyPr/>
          <a:lstStyle/>
          <a:p>
            <a:pPr algn="l"/>
            <a:r>
              <a:rPr lang="en-US" b="1" i="0" dirty="0">
                <a:solidFill>
                  <a:srgbClr val="333333"/>
                </a:solidFill>
                <a:effectLst/>
                <a:latin typeface="New Century Schoolbook"/>
              </a:rPr>
              <a:t>§ 4.12. Academic standards.</a:t>
            </a:r>
          </a:p>
          <a:p>
            <a:pPr algn="l"/>
            <a:r>
              <a:rPr lang="en-US" b="0" i="0" dirty="0">
                <a:solidFill>
                  <a:srgbClr val="333333"/>
                </a:solidFill>
                <a:effectLst/>
                <a:latin typeface="New Century Schoolbook"/>
              </a:rPr>
              <a:t> (a)  School entities may develop, expand or improve existing academic standards in the following content areas:</a:t>
            </a:r>
          </a:p>
          <a:p>
            <a:r>
              <a:rPr lang="en-US" b="0" i="0" dirty="0">
                <a:solidFill>
                  <a:srgbClr val="333333"/>
                </a:solidFill>
                <a:effectLst/>
                <a:latin typeface="New Century Schoolbook"/>
              </a:rPr>
              <a:t> (6)  </a:t>
            </a:r>
            <a:r>
              <a:rPr lang="en-US" b="0" i="1" dirty="0">
                <a:solidFill>
                  <a:srgbClr val="333333"/>
                </a:solidFill>
                <a:effectLst/>
                <a:latin typeface="New Century Schoolbook"/>
              </a:rPr>
              <a:t>Health, safety and physical education. </a:t>
            </a:r>
            <a:r>
              <a:rPr lang="en-US" b="0" i="0" dirty="0">
                <a:solidFill>
                  <a:srgbClr val="333333"/>
                </a:solidFill>
                <a:effectLst/>
                <a:latin typeface="New Century Schoolbook"/>
              </a:rPr>
              <a:t>Study of concepts and skills which affect personal, family and community health and safety, nutrition, physical fitness, movement concepts and strategies, safety in physical activity settings, and leadership and cooperation in physical activities.</a:t>
            </a:r>
            <a:endParaRPr lang="en-US" dirty="0"/>
          </a:p>
        </p:txBody>
      </p:sp>
      <p:sp>
        <p:nvSpPr>
          <p:cNvPr id="4" name="Footer Placeholder 3">
            <a:extLst>
              <a:ext uri="{FF2B5EF4-FFF2-40B4-BE49-F238E27FC236}">
                <a16:creationId xmlns:a16="http://schemas.microsoft.com/office/drawing/2014/main" id="{F6C25CFB-8498-6DE1-0905-BF564649A47F}"/>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549267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DA42A5-3F51-3F08-8296-47BF1D6F132C}"/>
              </a:ext>
            </a:extLst>
          </p:cNvPr>
          <p:cNvSpPr>
            <a:spLocks noGrp="1"/>
          </p:cNvSpPr>
          <p:nvPr>
            <p:ph type="ctrTitle"/>
          </p:nvPr>
        </p:nvSpPr>
        <p:spPr/>
        <p:txBody>
          <a:bodyPr>
            <a:normAutofit fontScale="90000"/>
          </a:bodyPr>
          <a:lstStyle/>
          <a:p>
            <a:r>
              <a:rPr lang="en-US" dirty="0"/>
              <a:t>How The HPED Outcomes Address National and State-Wide Youth Survey Data </a:t>
            </a:r>
          </a:p>
        </p:txBody>
      </p:sp>
      <p:sp>
        <p:nvSpPr>
          <p:cNvPr id="2" name="Subtitle 1">
            <a:extLst>
              <a:ext uri="{FF2B5EF4-FFF2-40B4-BE49-F238E27FC236}">
                <a16:creationId xmlns:a16="http://schemas.microsoft.com/office/drawing/2014/main" id="{D1290C01-E191-0EDE-5397-A63F3C6442CD}"/>
              </a:ext>
            </a:extLst>
          </p:cNvPr>
          <p:cNvSpPr>
            <a:spLocks noGrp="1"/>
          </p:cNvSpPr>
          <p:nvPr>
            <p:ph type="subTitle" idx="1"/>
          </p:nvPr>
        </p:nvSpPr>
        <p:spPr>
          <a:xfrm>
            <a:off x="4515377" y="4518733"/>
            <a:ext cx="6987645" cy="866067"/>
          </a:xfrm>
        </p:spPr>
        <p:txBody>
          <a:bodyPr/>
          <a:lstStyle/>
          <a:p>
            <a:r>
              <a:rPr lang="en-US" dirty="0"/>
              <a:t>Chapter 3</a:t>
            </a:r>
          </a:p>
        </p:txBody>
      </p:sp>
      <p:sp>
        <p:nvSpPr>
          <p:cNvPr id="4" name="Footer Placeholder 3">
            <a:extLst>
              <a:ext uri="{FF2B5EF4-FFF2-40B4-BE49-F238E27FC236}">
                <a16:creationId xmlns:a16="http://schemas.microsoft.com/office/drawing/2014/main" id="{F87153DB-534C-0045-457C-AB87C75F361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96094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2E0E8-4B69-4547-27E0-CF93F1068A19}"/>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F29AA0E5-7EF9-FEEC-C58D-99182F2CA21A}"/>
              </a:ext>
            </a:extLst>
          </p:cNvPr>
          <p:cNvSpPr>
            <a:spLocks noGrp="1"/>
          </p:cNvSpPr>
          <p:nvPr>
            <p:ph idx="1"/>
          </p:nvPr>
        </p:nvSpPr>
        <p:spPr/>
        <p:txBody>
          <a:bodyPr>
            <a:normAutofit fontScale="77500" lnSpcReduction="20000"/>
          </a:bodyPr>
          <a:lstStyle/>
          <a:p>
            <a:pPr marL="0" marR="0">
              <a:lnSpc>
                <a:spcPct val="107000"/>
              </a:lnSpc>
              <a:spcBef>
                <a:spcPts val="1200"/>
              </a:spcBef>
              <a:spcAft>
                <a:spcPts val="12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state-wide data set the foundation of the revised outcomes to determine student needs.  For example, there is a need to help students improve and maintain their dimensions of health, mental, emotional, social, physical, and intellectual in students today and these topics were added to the content areas in the revised health and physical outcomes. The current HPE standards do not address these crucial health elements that students are struggling with, and therefore, need additional support. </a:t>
            </a: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We</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helped counter that through developing these health and physical literacy outcomes to ultimately help students adopt and maintain healthy behaviors to improve quality of life.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1200"/>
              </a:spcBef>
              <a:spcAft>
                <a:spcPts val="12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charts in the preceding slides illustrate a need for support around multiple youth health risk behaviors.  The HPE Outcomes refer to specific topics that promote lifelong, positive healthy behaviors.  The purpose of the HPE Outcomes are to help students adopt and maintain healthy behaviors and decrease risk behaviors.  These charts demonstrate how the health-literacy skills and physical literacy components address the Career Ready Skills and School Climate Survey Domains.  Furthermore, these charts display how the </a:t>
            </a: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health and physical education topics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align with the Centers for Disease Control Youth Risk Behavior Survey and proposed questions that address the health concerns and behaviors of the Pennsylvania Youth Survey.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4F52453D-F2FE-01F6-0C58-DF80D97B131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541701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DE49A-20D5-20F3-127A-277F3A5F03CD}"/>
              </a:ext>
            </a:extLst>
          </p:cNvPr>
          <p:cNvSpPr>
            <a:spLocks noGrp="1"/>
          </p:cNvSpPr>
          <p:nvPr>
            <p:ph type="title"/>
          </p:nvPr>
        </p:nvSpPr>
        <p:spPr>
          <a:xfrm>
            <a:off x="1474848" y="0"/>
            <a:ext cx="9242304" cy="984603"/>
          </a:xfrm>
        </p:spPr>
        <p:txBody>
          <a:bodyPr/>
          <a:lstStyle/>
          <a:p>
            <a:r>
              <a:rPr lang="en-US" dirty="0"/>
              <a:t>School Climate</a:t>
            </a:r>
          </a:p>
        </p:txBody>
      </p:sp>
      <p:graphicFrame>
        <p:nvGraphicFramePr>
          <p:cNvPr id="5" name="Table 5">
            <a:extLst>
              <a:ext uri="{FF2B5EF4-FFF2-40B4-BE49-F238E27FC236}">
                <a16:creationId xmlns:a16="http://schemas.microsoft.com/office/drawing/2014/main" id="{3116E07B-F09B-E3FB-9405-60B83950E3F1}"/>
              </a:ext>
            </a:extLst>
          </p:cNvPr>
          <p:cNvGraphicFramePr>
            <a:graphicFrameLocks noGrp="1"/>
          </p:cNvGraphicFramePr>
          <p:nvPr>
            <p:ph idx="1"/>
          </p:nvPr>
        </p:nvGraphicFramePr>
        <p:xfrm>
          <a:off x="1474848" y="1101144"/>
          <a:ext cx="10018710" cy="5516245"/>
        </p:xfrm>
        <a:graphic>
          <a:graphicData uri="http://schemas.openxmlformats.org/drawingml/2006/table">
            <a:tbl>
              <a:tblPr firstRow="1" bandRow="1">
                <a:tableStyleId>{5C22544A-7EE6-4342-B048-85BDC9FD1C3A}</a:tableStyleId>
              </a:tblPr>
              <a:tblGrid>
                <a:gridCol w="3339570">
                  <a:extLst>
                    <a:ext uri="{9D8B030D-6E8A-4147-A177-3AD203B41FA5}">
                      <a16:colId xmlns:a16="http://schemas.microsoft.com/office/drawing/2014/main" val="2441003911"/>
                    </a:ext>
                  </a:extLst>
                </a:gridCol>
                <a:gridCol w="3339570">
                  <a:extLst>
                    <a:ext uri="{9D8B030D-6E8A-4147-A177-3AD203B41FA5}">
                      <a16:colId xmlns:a16="http://schemas.microsoft.com/office/drawing/2014/main" val="3409947153"/>
                    </a:ext>
                  </a:extLst>
                </a:gridCol>
                <a:gridCol w="3339570">
                  <a:extLst>
                    <a:ext uri="{9D8B030D-6E8A-4147-A177-3AD203B41FA5}">
                      <a16:colId xmlns:a16="http://schemas.microsoft.com/office/drawing/2014/main" val="3065108721"/>
                    </a:ext>
                  </a:extLst>
                </a:gridCol>
              </a:tblGrid>
              <a:tr h="370840">
                <a:tc>
                  <a:txBody>
                    <a:bodyPr/>
                    <a:lstStyle/>
                    <a:p>
                      <a:pPr marL="0" marR="0">
                        <a:lnSpc>
                          <a:spcPct val="107000"/>
                        </a:lnSpc>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School Climate Domains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nSpc>
                          <a:spcPct val="107000"/>
                        </a:lnSpc>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 Literacy Skills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nSpc>
                          <a:spcPct val="107000"/>
                        </a:lnSpc>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Physical Literacy Components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893150911"/>
                  </a:ext>
                </a:extLst>
              </a:tr>
              <a:tr h="370840">
                <a:tc>
                  <a:txBody>
                    <a:bodyPr/>
                    <a:lstStyle/>
                    <a:p>
                      <a:pPr marL="0" marR="0">
                        <a:lnSpc>
                          <a:spcPct val="107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Student Support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Analyzing Influences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Accessing Information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Interpersonal Communication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Decision-Making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Goal-Setting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Self-Management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Advocacy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Motor Skills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Movement Concepts and Performance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Cooperative Skills and Positive Behavior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Level of Fitness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Value of Physical Activity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53118391"/>
                  </a:ext>
                </a:extLst>
              </a:tr>
              <a:tr h="370840">
                <a:tc>
                  <a:txBody>
                    <a:bodyPr/>
                    <a:lstStyle/>
                    <a:p>
                      <a:pPr marL="0" marR="0">
                        <a:lnSpc>
                          <a:spcPct val="107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Social/Emotional Learning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Analyzing Influences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Accessing Information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Interpersonal Communication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Decision-Making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Goal-Setting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Self-Management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Advocacy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Movement Concepts and Performance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Cooperative Skills and Positive Behavior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Motor Skills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Level of Fitness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Value of Physical Activity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54045607"/>
                  </a:ext>
                </a:extLst>
              </a:tr>
              <a:tr h="370840">
                <a:tc>
                  <a:txBody>
                    <a:bodyPr/>
                    <a:lstStyle/>
                    <a:p>
                      <a:pPr marL="0" marR="0">
                        <a:lnSpc>
                          <a:spcPct val="107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School Safe and Respectful Climate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Analyzing Influences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Accessing Information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Interpersonal Communication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Decision-Making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Goal-Setting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Self-Management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Advocacy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Motor Skills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Movement Concepts and Performance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Level of Fitness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Cooperative Skills and Positive Behavior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Value of Physical Activity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614140021"/>
                  </a:ext>
                </a:extLst>
              </a:tr>
            </a:tbl>
          </a:graphicData>
        </a:graphic>
      </p:graphicFrame>
      <p:sp>
        <p:nvSpPr>
          <p:cNvPr id="4" name="Footer Placeholder 3">
            <a:extLst>
              <a:ext uri="{FF2B5EF4-FFF2-40B4-BE49-F238E27FC236}">
                <a16:creationId xmlns:a16="http://schemas.microsoft.com/office/drawing/2014/main" id="{EE70E3FA-E5BC-99A0-66A1-478D73D1905A}"/>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99758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F294F-8BC1-7A01-415C-529669663B91}"/>
              </a:ext>
            </a:extLst>
          </p:cNvPr>
          <p:cNvSpPr>
            <a:spLocks noGrp="1"/>
          </p:cNvSpPr>
          <p:nvPr>
            <p:ph type="ctrTitle"/>
          </p:nvPr>
        </p:nvSpPr>
        <p:spPr/>
        <p:txBody>
          <a:bodyPr>
            <a:normAutofit/>
          </a:bodyPr>
          <a:lstStyle/>
          <a:p>
            <a:r>
              <a:rPr lang="en-US" sz="4400" dirty="0"/>
              <a:t>Chapter 4 , Teacher Certification, and other state requirements for Health and Physical Education in PA</a:t>
            </a:r>
          </a:p>
        </p:txBody>
      </p:sp>
      <p:sp>
        <p:nvSpPr>
          <p:cNvPr id="3" name="Subtitle 2">
            <a:extLst>
              <a:ext uri="{FF2B5EF4-FFF2-40B4-BE49-F238E27FC236}">
                <a16:creationId xmlns:a16="http://schemas.microsoft.com/office/drawing/2014/main" id="{67B8C4ED-FD2D-F2EF-654B-D9DDC4269022}"/>
              </a:ext>
            </a:extLst>
          </p:cNvPr>
          <p:cNvSpPr>
            <a:spLocks noGrp="1"/>
          </p:cNvSpPr>
          <p:nvPr>
            <p:ph type="subTitle" idx="1"/>
          </p:nvPr>
        </p:nvSpPr>
        <p:spPr>
          <a:xfrm>
            <a:off x="4515377" y="4749553"/>
            <a:ext cx="6987645" cy="635248"/>
          </a:xfrm>
        </p:spPr>
        <p:txBody>
          <a:bodyPr/>
          <a:lstStyle/>
          <a:p>
            <a:r>
              <a:rPr lang="en-US" dirty="0"/>
              <a:t>Chapter 1</a:t>
            </a:r>
          </a:p>
        </p:txBody>
      </p:sp>
      <p:sp>
        <p:nvSpPr>
          <p:cNvPr id="4" name="Footer Placeholder 3">
            <a:extLst>
              <a:ext uri="{FF2B5EF4-FFF2-40B4-BE49-F238E27FC236}">
                <a16:creationId xmlns:a16="http://schemas.microsoft.com/office/drawing/2014/main" id="{4FBAC426-44F8-D7A2-BF2B-C6B3B0E6A03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640824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43ED2-755A-AD7C-D0F6-0A129F6B4E11}"/>
              </a:ext>
            </a:extLst>
          </p:cNvPr>
          <p:cNvSpPr>
            <a:spLocks noGrp="1"/>
          </p:cNvSpPr>
          <p:nvPr>
            <p:ph type="title"/>
          </p:nvPr>
        </p:nvSpPr>
        <p:spPr>
          <a:xfrm>
            <a:off x="1493215" y="117298"/>
            <a:ext cx="9242304" cy="984603"/>
          </a:xfrm>
        </p:spPr>
        <p:txBody>
          <a:bodyPr/>
          <a:lstStyle/>
          <a:p>
            <a:r>
              <a:rPr lang="en-US" dirty="0"/>
              <a:t>YRBS</a:t>
            </a:r>
          </a:p>
        </p:txBody>
      </p:sp>
      <p:graphicFrame>
        <p:nvGraphicFramePr>
          <p:cNvPr id="5" name="Table 5">
            <a:extLst>
              <a:ext uri="{FF2B5EF4-FFF2-40B4-BE49-F238E27FC236}">
                <a16:creationId xmlns:a16="http://schemas.microsoft.com/office/drawing/2014/main" id="{8600B123-2B01-873E-BF3A-C1613A88D249}"/>
              </a:ext>
            </a:extLst>
          </p:cNvPr>
          <p:cNvGraphicFramePr>
            <a:graphicFrameLocks noGrp="1"/>
          </p:cNvGraphicFramePr>
          <p:nvPr>
            <p:ph idx="1"/>
          </p:nvPr>
        </p:nvGraphicFramePr>
        <p:xfrm>
          <a:off x="1707123" y="1088167"/>
          <a:ext cx="10018710" cy="5046726"/>
        </p:xfrm>
        <a:graphic>
          <a:graphicData uri="http://schemas.openxmlformats.org/drawingml/2006/table">
            <a:tbl>
              <a:tblPr firstRow="1" bandRow="1">
                <a:tableStyleId>{5C22544A-7EE6-4342-B048-85BDC9FD1C3A}</a:tableStyleId>
              </a:tblPr>
              <a:tblGrid>
                <a:gridCol w="3339570">
                  <a:extLst>
                    <a:ext uri="{9D8B030D-6E8A-4147-A177-3AD203B41FA5}">
                      <a16:colId xmlns:a16="http://schemas.microsoft.com/office/drawing/2014/main" val="3970182386"/>
                    </a:ext>
                  </a:extLst>
                </a:gridCol>
                <a:gridCol w="3339570">
                  <a:extLst>
                    <a:ext uri="{9D8B030D-6E8A-4147-A177-3AD203B41FA5}">
                      <a16:colId xmlns:a16="http://schemas.microsoft.com/office/drawing/2014/main" val="410347475"/>
                    </a:ext>
                  </a:extLst>
                </a:gridCol>
                <a:gridCol w="3339570">
                  <a:extLst>
                    <a:ext uri="{9D8B030D-6E8A-4147-A177-3AD203B41FA5}">
                      <a16:colId xmlns:a16="http://schemas.microsoft.com/office/drawing/2014/main" val="1778534684"/>
                    </a:ext>
                  </a:extLst>
                </a:gridCol>
              </a:tblGrid>
              <a:tr h="370840">
                <a:tc>
                  <a:txBody>
                    <a:bodyPr/>
                    <a:lstStyle/>
                    <a:p>
                      <a:pPr marL="0" marR="0" algn="ctr">
                        <a:lnSpc>
                          <a:spcPct val="107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CDC Youth Risk Behaviors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nchor="ctr"/>
                </a:tc>
                <a:tc>
                  <a:txBody>
                    <a:bodyPr/>
                    <a:lstStyle/>
                    <a:p>
                      <a:pPr marL="0" marR="0" algn="ctr">
                        <a:lnSpc>
                          <a:spcPct val="107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2019 Data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Topics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nchor="ctr"/>
                </a:tc>
                <a:extLst>
                  <a:ext uri="{0D108BD9-81ED-4DB2-BD59-A6C34878D82A}">
                    <a16:rowId xmlns:a16="http://schemas.microsoft.com/office/drawing/2014/main" val="3936324902"/>
                  </a:ext>
                </a:extLst>
              </a:tr>
              <a:tr h="370840">
                <a:tc>
                  <a:txBody>
                    <a:bodyPr/>
                    <a:lstStyle/>
                    <a:p>
                      <a:pPr marL="0" marR="0">
                        <a:lnSpc>
                          <a:spcPct val="107000"/>
                        </a:lnSpc>
                        <a:spcBef>
                          <a:spcPts val="0"/>
                        </a:spcBef>
                        <a:spcAft>
                          <a:spcPts val="1200"/>
                        </a:spcAft>
                      </a:pPr>
                      <a:r>
                        <a:rPr lang="en-US" sz="12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Behaviors that contribute to unintentional injuries and violence</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39% Texted or Emailed While Driving a Car or Other Vehicle</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 felt sad or hopeless</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125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Violence Prevention</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Safety </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Mental Health  </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Healthy Relationships (K-5)</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Sexual Health (6-12)</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5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125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Safety</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Rules and Etiquette</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Cooperation</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Personal Responsibility</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177577985"/>
                  </a:ext>
                </a:extLst>
              </a:tr>
              <a:tr h="370840">
                <a:tc>
                  <a:txBody>
                    <a:bodyPr/>
                    <a:lstStyle/>
                    <a:p>
                      <a:pPr marL="0" marR="0">
                        <a:lnSpc>
                          <a:spcPct val="107000"/>
                        </a:lnSpc>
                        <a:spcBef>
                          <a:spcPts val="0"/>
                        </a:spcBef>
                        <a:spcAft>
                          <a:spcPts val="1200"/>
                        </a:spcAft>
                      </a:pPr>
                      <a:r>
                        <a:rPr lang="en-US" sz="12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Sexual behaviors related to unintended pregnancy and sexually transmitted diseases, including HIV infection</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72% did not use birth control pills before last sexual intercourse</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88% did not use both a condom during last sexual intercourse and birth control pills</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89% were never tested for HIV</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89% were not tested for an STD other than HIV</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0" marR="0" fontAlgn="base">
                        <a:lnSpc>
                          <a:spcPct val="107000"/>
                        </a:lnSpc>
                        <a:spcBef>
                          <a:spcPts val="0"/>
                        </a:spcBef>
                        <a:spcAft>
                          <a:spcPts val="0"/>
                        </a:spcAft>
                      </a:pPr>
                      <a:r>
                        <a:rPr lang="en-US" sz="125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 </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Healthy Relationships (K-5)</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Sexual Health (6-12)</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Personal Health</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Violence Prevention</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71384439"/>
                  </a:ext>
                </a:extLst>
              </a:tr>
              <a:tr h="370840">
                <a:tc>
                  <a:txBody>
                    <a:bodyPr/>
                    <a:lstStyle/>
                    <a:p>
                      <a:pPr marL="0" marR="0">
                        <a:lnSpc>
                          <a:spcPct val="107000"/>
                        </a:lnSpc>
                        <a:spcBef>
                          <a:spcPts val="0"/>
                        </a:spcBef>
                        <a:spcAft>
                          <a:spcPts val="1200"/>
                        </a:spcAft>
                      </a:pPr>
                      <a:r>
                        <a:rPr lang="en-US" sz="12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Alcohol and other drug use</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39% usually obtained the alcohol they drank by someone giving it to them</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 Ever used marijuana</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0" marR="0" fontAlgn="base">
                        <a:lnSpc>
                          <a:spcPct val="107000"/>
                        </a:lnSpc>
                        <a:spcBef>
                          <a:spcPts val="0"/>
                        </a:spcBef>
                        <a:spcAft>
                          <a:spcPts val="1200"/>
                        </a:spcAft>
                      </a:pPr>
                      <a:r>
                        <a:rPr lang="en-US" sz="125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 </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Alcohol and Other Drugs</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77258295"/>
                  </a:ext>
                </a:extLst>
              </a:tr>
            </a:tbl>
          </a:graphicData>
        </a:graphic>
      </p:graphicFrame>
      <p:sp>
        <p:nvSpPr>
          <p:cNvPr id="4" name="Footer Placeholder 3">
            <a:extLst>
              <a:ext uri="{FF2B5EF4-FFF2-40B4-BE49-F238E27FC236}">
                <a16:creationId xmlns:a16="http://schemas.microsoft.com/office/drawing/2014/main" id="{DD5F0A4E-FBDA-7E9D-F6A1-FF67B7CC4BF7}"/>
              </a:ext>
            </a:extLst>
          </p:cNvPr>
          <p:cNvSpPr>
            <a:spLocks noGrp="1"/>
          </p:cNvSpPr>
          <p:nvPr>
            <p:ph type="ftr" sz="quarter" idx="11"/>
          </p:nvPr>
        </p:nvSpPr>
        <p:spPr/>
        <p:txBody>
          <a:bodyPr/>
          <a:lstStyle/>
          <a:p>
            <a:endParaRPr lang="en-US" sz="125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971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1E5FE-70CA-42B7-63FF-94CEE0CE03BF}"/>
              </a:ext>
            </a:extLst>
          </p:cNvPr>
          <p:cNvSpPr>
            <a:spLocks noGrp="1"/>
          </p:cNvSpPr>
          <p:nvPr>
            <p:ph type="title"/>
          </p:nvPr>
        </p:nvSpPr>
        <p:spPr>
          <a:xfrm>
            <a:off x="1493215" y="117298"/>
            <a:ext cx="9242304" cy="984603"/>
          </a:xfrm>
        </p:spPr>
        <p:txBody>
          <a:bodyPr/>
          <a:lstStyle/>
          <a:p>
            <a:r>
              <a:rPr lang="en-US" dirty="0"/>
              <a:t>PAYS</a:t>
            </a:r>
          </a:p>
        </p:txBody>
      </p:sp>
      <p:sp>
        <p:nvSpPr>
          <p:cNvPr id="3" name="Content Placeholder 2">
            <a:extLst>
              <a:ext uri="{FF2B5EF4-FFF2-40B4-BE49-F238E27FC236}">
                <a16:creationId xmlns:a16="http://schemas.microsoft.com/office/drawing/2014/main" id="{56D2EDD8-14CF-6384-4AAC-F0718B2A0736}"/>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EF611E07-BC0F-3889-837A-DA62071AF3B4}"/>
              </a:ext>
            </a:extLst>
          </p:cNvPr>
          <p:cNvSpPr>
            <a:spLocks noGrp="1"/>
          </p:cNvSpPr>
          <p:nvPr>
            <p:ph type="ftr" sz="quarter" idx="11"/>
          </p:nvPr>
        </p:nvSpPr>
        <p:spPr/>
        <p:txBody>
          <a:bodyPr/>
          <a:lstStyle/>
          <a:p>
            <a:endParaRPr lang="en-US"/>
          </a:p>
        </p:txBody>
      </p:sp>
      <p:graphicFrame>
        <p:nvGraphicFramePr>
          <p:cNvPr id="5" name="Table 5">
            <a:extLst>
              <a:ext uri="{FF2B5EF4-FFF2-40B4-BE49-F238E27FC236}">
                <a16:creationId xmlns:a16="http://schemas.microsoft.com/office/drawing/2014/main" id="{84BA3FF3-036D-60E6-5EB7-E39A91E75DB9}"/>
              </a:ext>
            </a:extLst>
          </p:cNvPr>
          <p:cNvGraphicFramePr>
            <a:graphicFrameLocks/>
          </p:cNvGraphicFramePr>
          <p:nvPr/>
        </p:nvGraphicFramePr>
        <p:xfrm>
          <a:off x="1662300" y="1092178"/>
          <a:ext cx="10018710" cy="5711699"/>
        </p:xfrm>
        <a:graphic>
          <a:graphicData uri="http://schemas.openxmlformats.org/drawingml/2006/table">
            <a:tbl>
              <a:tblPr firstRow="1" bandRow="1">
                <a:tableStyleId>{5C22544A-7EE6-4342-B048-85BDC9FD1C3A}</a:tableStyleId>
              </a:tblPr>
              <a:tblGrid>
                <a:gridCol w="3339570">
                  <a:extLst>
                    <a:ext uri="{9D8B030D-6E8A-4147-A177-3AD203B41FA5}">
                      <a16:colId xmlns:a16="http://schemas.microsoft.com/office/drawing/2014/main" val="1774134831"/>
                    </a:ext>
                  </a:extLst>
                </a:gridCol>
                <a:gridCol w="3339570">
                  <a:extLst>
                    <a:ext uri="{9D8B030D-6E8A-4147-A177-3AD203B41FA5}">
                      <a16:colId xmlns:a16="http://schemas.microsoft.com/office/drawing/2014/main" val="3116344243"/>
                    </a:ext>
                  </a:extLst>
                </a:gridCol>
                <a:gridCol w="3339570">
                  <a:extLst>
                    <a:ext uri="{9D8B030D-6E8A-4147-A177-3AD203B41FA5}">
                      <a16:colId xmlns:a16="http://schemas.microsoft.com/office/drawing/2014/main" val="3809856948"/>
                    </a:ext>
                  </a:extLst>
                </a:gridCol>
              </a:tblGrid>
              <a:tr h="370840">
                <a:tc>
                  <a:txBody>
                    <a:bodyPr/>
                    <a:lstStyle/>
                    <a:p>
                      <a:pPr marL="0" marR="0" algn="ctr">
                        <a:lnSpc>
                          <a:spcPct val="107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PAYS Categories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nchor="ctr"/>
                </a:tc>
                <a:tc>
                  <a:txBody>
                    <a:bodyPr/>
                    <a:lstStyle/>
                    <a:p>
                      <a:pPr marL="0" marR="0" algn="ctr">
                        <a:lnSpc>
                          <a:spcPct val="107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2021 Data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Topics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nchor="ctr"/>
                </a:tc>
                <a:extLst>
                  <a:ext uri="{0D108BD9-81ED-4DB2-BD59-A6C34878D82A}">
                    <a16:rowId xmlns:a16="http://schemas.microsoft.com/office/drawing/2014/main" val="3017130725"/>
                  </a:ext>
                </a:extLst>
              </a:tr>
              <a:tr h="370840">
                <a:tc>
                  <a:txBody>
                    <a:bodyPr/>
                    <a:lstStyle/>
                    <a:p>
                      <a:pPr marL="0" marR="0">
                        <a:lnSpc>
                          <a:spcPct val="107000"/>
                        </a:lnSpc>
                        <a:spcBef>
                          <a:spcPts val="0"/>
                        </a:spcBef>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Alcohol, Tobacco and Other Drug Use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Drank alcohol in their lifetime/during the past 30 days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55% of 12th grade students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43% of 10th grade students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Used Nicotine when Vaping</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69% </a:t>
                      </a: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of 12th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61% of 1</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Did not know what substance was in vaping</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69% of 6</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Mandate of Opioid Education in (Act 124 of 2017) there is a large decline in use and access of opioids amongst students in grades 6</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-12th</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11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Alcohol and Other Drug Use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Tobacco</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606229969"/>
                  </a:ext>
                </a:extLst>
              </a:tr>
              <a:tr h="370840">
                <a:tc>
                  <a:txBody>
                    <a:bodyPr/>
                    <a:lstStyle/>
                    <a:p>
                      <a:pPr marL="0" marR="0">
                        <a:lnSpc>
                          <a:spcPct val="107000"/>
                        </a:lnSpc>
                        <a:spcBef>
                          <a:spcPts val="0"/>
                        </a:spcBef>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Antisocial Behavior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Been drunk or high at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 of 6</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Given the hybrid learning environment, students were still suspended at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of 6</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12</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11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Healthy Relationships (K-6)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Cooperation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Rules and Etiquette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Social Interaction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Working with Others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005145642"/>
                  </a:ext>
                </a:extLst>
              </a:tr>
              <a:tr h="370840">
                <a:tc>
                  <a:txBody>
                    <a:bodyPr/>
                    <a:lstStyle/>
                    <a:p>
                      <a:pPr marL="0" marR="0">
                        <a:lnSpc>
                          <a:spcPct val="107000"/>
                        </a:lnSpc>
                        <a:spcBef>
                          <a:spcPts val="0"/>
                        </a:spcBef>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Community, School Climate, and Safety</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Feel school is important for later life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65% of 6th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32% of 12th grade students</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Feel they have lots of chances to be part of class discussions and activities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 of </a:t>
                      </a: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a:t>
                      </a:r>
                      <a:r>
                        <a:rPr lang="en-US" sz="1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 </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through 12</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Feel safe at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89% of 6</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82% of 12</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11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Violence Prevention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Safety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b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11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Rules and Etiquette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Safety</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608094806"/>
                  </a:ext>
                </a:extLst>
              </a:tr>
            </a:tbl>
          </a:graphicData>
        </a:graphic>
      </p:graphicFrame>
    </p:spTree>
    <p:extLst>
      <p:ext uri="{BB962C8B-B14F-4D97-AF65-F5344CB8AC3E}">
        <p14:creationId xmlns:p14="http://schemas.microsoft.com/office/powerpoint/2010/main" val="40781259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C491B-F92D-00EF-E888-FA87B6658D61}"/>
              </a:ext>
            </a:extLst>
          </p:cNvPr>
          <p:cNvSpPr>
            <a:spLocks noGrp="1"/>
          </p:cNvSpPr>
          <p:nvPr>
            <p:ph type="ctrTitle"/>
          </p:nvPr>
        </p:nvSpPr>
        <p:spPr/>
        <p:txBody>
          <a:bodyPr/>
          <a:lstStyle/>
          <a:p>
            <a:r>
              <a:rPr lang="en-US" dirty="0"/>
              <a:t>ENGAGE HPE in PA</a:t>
            </a:r>
          </a:p>
        </p:txBody>
      </p:sp>
      <p:sp>
        <p:nvSpPr>
          <p:cNvPr id="4" name="Subtitle 3">
            <a:extLst>
              <a:ext uri="{FF2B5EF4-FFF2-40B4-BE49-F238E27FC236}">
                <a16:creationId xmlns:a16="http://schemas.microsoft.com/office/drawing/2014/main" id="{02DC3F80-0B57-9280-6B72-253C6DF5FA24}"/>
              </a:ext>
            </a:extLst>
          </p:cNvPr>
          <p:cNvSpPr>
            <a:spLocks noGrp="1"/>
          </p:cNvSpPr>
          <p:nvPr>
            <p:ph type="subTitle" idx="1"/>
          </p:nvPr>
        </p:nvSpPr>
        <p:spPr/>
        <p:txBody>
          <a:bodyPr/>
          <a:lstStyle/>
          <a:p>
            <a:r>
              <a:rPr lang="en-US" dirty="0"/>
              <a:t>Chapter 4</a:t>
            </a:r>
          </a:p>
        </p:txBody>
      </p:sp>
      <p:sp>
        <p:nvSpPr>
          <p:cNvPr id="3" name="Footer Placeholder 2">
            <a:extLst>
              <a:ext uri="{FF2B5EF4-FFF2-40B4-BE49-F238E27FC236}">
                <a16:creationId xmlns:a16="http://schemas.microsoft.com/office/drawing/2014/main" id="{4E0719B2-25E1-90AB-7371-F1027B8CB767}"/>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046858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91DD7-C7DB-4536-88E3-BC8442535EF5}"/>
              </a:ext>
            </a:extLst>
          </p:cNvPr>
          <p:cNvSpPr>
            <a:spLocks noGrp="1"/>
          </p:cNvSpPr>
          <p:nvPr>
            <p:ph type="title"/>
          </p:nvPr>
        </p:nvSpPr>
        <p:spPr/>
        <p:txBody>
          <a:bodyPr/>
          <a:lstStyle/>
          <a:p>
            <a:r>
              <a:rPr lang="en-US" dirty="0"/>
              <a:t>ENGAGE Health and Physical Education</a:t>
            </a:r>
          </a:p>
        </p:txBody>
      </p:sp>
      <p:sp>
        <p:nvSpPr>
          <p:cNvPr id="3" name="Content Placeholder 2">
            <a:extLst>
              <a:ext uri="{FF2B5EF4-FFF2-40B4-BE49-F238E27FC236}">
                <a16:creationId xmlns:a16="http://schemas.microsoft.com/office/drawing/2014/main" id="{711EE9EF-CBE6-4F5A-BE19-1DB1E3114F76}"/>
              </a:ext>
            </a:extLst>
          </p:cNvPr>
          <p:cNvSpPr>
            <a:spLocks noGrp="1"/>
          </p:cNvSpPr>
          <p:nvPr>
            <p:ph idx="1"/>
          </p:nvPr>
        </p:nvSpPr>
        <p:spPr/>
        <p:txBody>
          <a:bodyPr/>
          <a:lstStyle/>
          <a:p>
            <a:r>
              <a:rPr lang="en-US" dirty="0"/>
              <a:t>Pennsylvania Department of Education</a:t>
            </a:r>
          </a:p>
          <a:p>
            <a:r>
              <a:rPr lang="en-US" dirty="0"/>
              <a:t>PA HPE Program Improvement Committee (PIC)</a:t>
            </a:r>
          </a:p>
          <a:p>
            <a:r>
              <a:rPr lang="en-US" dirty="0"/>
              <a:t>State Agencies</a:t>
            </a:r>
          </a:p>
          <a:p>
            <a:r>
              <a:rPr lang="en-US" dirty="0"/>
              <a:t>Higher Education</a:t>
            </a:r>
          </a:p>
          <a:p>
            <a:r>
              <a:rPr lang="en-US" dirty="0"/>
              <a:t>SHAPE PA</a:t>
            </a:r>
          </a:p>
          <a:p>
            <a:r>
              <a:rPr lang="en-US" dirty="0"/>
              <a:t>IUs</a:t>
            </a:r>
          </a:p>
        </p:txBody>
      </p:sp>
      <p:sp>
        <p:nvSpPr>
          <p:cNvPr id="4" name="Footer Placeholder 3">
            <a:extLst>
              <a:ext uri="{FF2B5EF4-FFF2-40B4-BE49-F238E27FC236}">
                <a16:creationId xmlns:a16="http://schemas.microsoft.com/office/drawing/2014/main" id="{693C79AC-7C63-4844-BF1E-C86BAF9F0768}"/>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17717753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7D7F0-60C7-4FB6-9681-00A93B85EC8F}"/>
              </a:ext>
            </a:extLst>
          </p:cNvPr>
          <p:cNvSpPr>
            <a:spLocks noGrp="1"/>
          </p:cNvSpPr>
          <p:nvPr>
            <p:ph type="title"/>
          </p:nvPr>
        </p:nvSpPr>
        <p:spPr/>
        <p:txBody>
          <a:bodyPr/>
          <a:lstStyle/>
          <a:p>
            <a:r>
              <a:rPr lang="en-US" dirty="0"/>
              <a:t>State Agency Partners</a:t>
            </a:r>
          </a:p>
        </p:txBody>
      </p:sp>
      <p:sp>
        <p:nvSpPr>
          <p:cNvPr id="3" name="Content Placeholder 2">
            <a:extLst>
              <a:ext uri="{FF2B5EF4-FFF2-40B4-BE49-F238E27FC236}">
                <a16:creationId xmlns:a16="http://schemas.microsoft.com/office/drawing/2014/main" id="{6C5DD2BF-DBFC-44C3-B31A-BD8183B9B15D}"/>
              </a:ext>
            </a:extLst>
          </p:cNvPr>
          <p:cNvSpPr>
            <a:spLocks noGrp="1"/>
          </p:cNvSpPr>
          <p:nvPr>
            <p:ph idx="1"/>
          </p:nvPr>
        </p:nvSpPr>
        <p:spPr/>
        <p:txBody>
          <a:bodyPr>
            <a:normAutofit fontScale="70000" lnSpcReduction="20000"/>
          </a:bodyPr>
          <a:lstStyle/>
          <a:p>
            <a:r>
              <a:rPr lang="en-US" sz="2400" dirty="0"/>
              <a:t>(DOH) Department of Health</a:t>
            </a:r>
          </a:p>
          <a:p>
            <a:r>
              <a:rPr lang="en-US" sz="2400" dirty="0"/>
              <a:t>(PCCD) PA Commission on Crime/Delinquency</a:t>
            </a:r>
          </a:p>
          <a:p>
            <a:r>
              <a:rPr lang="en-US" sz="2400" dirty="0"/>
              <a:t>(OMHSAS) Office of Mental Health and Substance Abuse Services</a:t>
            </a:r>
          </a:p>
          <a:p>
            <a:r>
              <a:rPr lang="en-US" sz="2400" dirty="0"/>
              <a:t>(PDE) Pennsylvania Department of Education (Office for Safe Schools/Division of Food and Nutrition</a:t>
            </a:r>
          </a:p>
          <a:p>
            <a:r>
              <a:rPr lang="en-US" sz="2400" dirty="0"/>
              <a:t>(DDAP) Department of Drug and Alcohol Programs</a:t>
            </a:r>
          </a:p>
          <a:p>
            <a:r>
              <a:rPr lang="en-US" sz="2400" dirty="0"/>
              <a:t>(DOA) Department of Agriculture</a:t>
            </a:r>
          </a:p>
          <a:p>
            <a:r>
              <a:rPr lang="en-US" sz="2400" dirty="0"/>
              <a:t>(LCB) Liquor Control Board</a:t>
            </a:r>
          </a:p>
          <a:p>
            <a:r>
              <a:rPr lang="en-US" sz="2400" dirty="0"/>
              <a:t>(PSP) State Police</a:t>
            </a:r>
          </a:p>
        </p:txBody>
      </p:sp>
      <p:sp>
        <p:nvSpPr>
          <p:cNvPr id="4" name="Footer Placeholder 3">
            <a:extLst>
              <a:ext uri="{FF2B5EF4-FFF2-40B4-BE49-F238E27FC236}">
                <a16:creationId xmlns:a16="http://schemas.microsoft.com/office/drawing/2014/main" id="{27E4487D-B1B6-490C-A9E0-99F18204AAD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4358966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F101F-7E6C-4AFB-A31B-282466EF49B4}"/>
              </a:ext>
            </a:extLst>
          </p:cNvPr>
          <p:cNvSpPr>
            <a:spLocks noGrp="1"/>
          </p:cNvSpPr>
          <p:nvPr>
            <p:ph type="title"/>
          </p:nvPr>
        </p:nvSpPr>
        <p:spPr/>
        <p:txBody>
          <a:bodyPr/>
          <a:lstStyle/>
          <a:p>
            <a:r>
              <a:rPr lang="en-US" dirty="0"/>
              <a:t>Higher Education</a:t>
            </a:r>
          </a:p>
        </p:txBody>
      </p:sp>
      <p:sp>
        <p:nvSpPr>
          <p:cNvPr id="3" name="Content Placeholder 2">
            <a:extLst>
              <a:ext uri="{FF2B5EF4-FFF2-40B4-BE49-F238E27FC236}">
                <a16:creationId xmlns:a16="http://schemas.microsoft.com/office/drawing/2014/main" id="{377E0285-5E39-41C1-8325-52011E2AE72C}"/>
              </a:ext>
            </a:extLst>
          </p:cNvPr>
          <p:cNvSpPr>
            <a:spLocks noGrp="1"/>
          </p:cNvSpPr>
          <p:nvPr>
            <p:ph idx="1"/>
          </p:nvPr>
        </p:nvSpPr>
        <p:spPr/>
        <p:txBody>
          <a:bodyPr>
            <a:normAutofit fontScale="92500" lnSpcReduction="10000"/>
          </a:bodyPr>
          <a:lstStyle/>
          <a:p>
            <a:r>
              <a:rPr lang="en-US" sz="2200" dirty="0"/>
              <a:t>Department Chair</a:t>
            </a:r>
          </a:p>
          <a:p>
            <a:pPr lvl="1"/>
            <a:r>
              <a:rPr lang="en-US" sz="2200" dirty="0"/>
              <a:t>Edinboro University</a:t>
            </a:r>
          </a:p>
          <a:p>
            <a:pPr lvl="1"/>
            <a:r>
              <a:rPr lang="en-US" sz="2200" dirty="0"/>
              <a:t>Slippery Rock University</a:t>
            </a:r>
          </a:p>
          <a:p>
            <a:pPr lvl="1"/>
            <a:r>
              <a:rPr lang="en-US" sz="2200" dirty="0"/>
              <a:t>Indiana University of Pennsylvania</a:t>
            </a:r>
          </a:p>
          <a:p>
            <a:pPr lvl="1"/>
            <a:r>
              <a:rPr lang="en-US" sz="2200" dirty="0"/>
              <a:t>Lock Haven University</a:t>
            </a:r>
          </a:p>
          <a:p>
            <a:pPr lvl="1"/>
            <a:r>
              <a:rPr lang="en-US" sz="2200" dirty="0"/>
              <a:t>East Stroudsburg University</a:t>
            </a:r>
          </a:p>
          <a:p>
            <a:pPr lvl="1"/>
            <a:r>
              <a:rPr lang="en-US" sz="2200" dirty="0"/>
              <a:t>West Chester University</a:t>
            </a:r>
          </a:p>
          <a:p>
            <a:endParaRPr lang="en-US" dirty="0"/>
          </a:p>
        </p:txBody>
      </p:sp>
      <p:sp>
        <p:nvSpPr>
          <p:cNvPr id="4" name="Footer Placeholder 3">
            <a:extLst>
              <a:ext uri="{FF2B5EF4-FFF2-40B4-BE49-F238E27FC236}">
                <a16:creationId xmlns:a16="http://schemas.microsoft.com/office/drawing/2014/main" id="{CECF2C85-681C-42CC-B2A1-B3DCD1B71973}"/>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28704349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8E468-8B9B-440D-BE4B-23CD7AD76231}"/>
              </a:ext>
            </a:extLst>
          </p:cNvPr>
          <p:cNvSpPr>
            <a:spLocks noGrp="1"/>
          </p:cNvSpPr>
          <p:nvPr>
            <p:ph type="title"/>
          </p:nvPr>
        </p:nvSpPr>
        <p:spPr/>
        <p:txBody>
          <a:bodyPr>
            <a:normAutofit fontScale="90000"/>
          </a:bodyPr>
          <a:lstStyle/>
          <a:p>
            <a:r>
              <a:rPr lang="en-US" dirty="0"/>
              <a:t>ENGAGE Health and Physical Education: Purpose</a:t>
            </a:r>
          </a:p>
        </p:txBody>
      </p:sp>
      <p:sp>
        <p:nvSpPr>
          <p:cNvPr id="3" name="Content Placeholder 2">
            <a:extLst>
              <a:ext uri="{FF2B5EF4-FFF2-40B4-BE49-F238E27FC236}">
                <a16:creationId xmlns:a16="http://schemas.microsoft.com/office/drawing/2014/main" id="{08FF1FCB-DDD9-4F36-B350-C484E719179C}"/>
              </a:ext>
            </a:extLst>
          </p:cNvPr>
          <p:cNvSpPr>
            <a:spLocks noGrp="1"/>
          </p:cNvSpPr>
          <p:nvPr>
            <p:ph idx="1"/>
          </p:nvPr>
        </p:nvSpPr>
        <p:spPr/>
        <p:txBody>
          <a:bodyPr/>
          <a:lstStyle/>
          <a:p>
            <a:r>
              <a:rPr lang="en-US" dirty="0"/>
              <a:t>Develop and share resources, trainings, funding opportunities, and toolkits.</a:t>
            </a:r>
          </a:p>
          <a:p>
            <a:r>
              <a:rPr lang="en-US" dirty="0"/>
              <a:t>Communicate health and physical education needs and support at a state-wide and local level.</a:t>
            </a:r>
          </a:p>
          <a:p>
            <a:r>
              <a:rPr lang="en-US" dirty="0"/>
              <a:t>Streamline all health and physical education materials to all Health and Physical Education professionals.</a:t>
            </a:r>
          </a:p>
        </p:txBody>
      </p:sp>
      <p:sp>
        <p:nvSpPr>
          <p:cNvPr id="4" name="Footer Placeholder 3">
            <a:extLst>
              <a:ext uri="{FF2B5EF4-FFF2-40B4-BE49-F238E27FC236}">
                <a16:creationId xmlns:a16="http://schemas.microsoft.com/office/drawing/2014/main" id="{1D128077-108F-45AC-9ED1-1ECACEA7B6B8}"/>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33747844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DA42A5-3F51-3F08-8296-47BF1D6F132C}"/>
              </a:ext>
            </a:extLst>
          </p:cNvPr>
          <p:cNvSpPr>
            <a:spLocks noGrp="1"/>
          </p:cNvSpPr>
          <p:nvPr>
            <p:ph type="ctrTitle"/>
          </p:nvPr>
        </p:nvSpPr>
        <p:spPr/>
        <p:txBody>
          <a:bodyPr>
            <a:normAutofit fontScale="90000"/>
          </a:bodyPr>
          <a:lstStyle/>
          <a:p>
            <a:r>
              <a:rPr lang="en-US" dirty="0"/>
              <a:t>Health and Physical Education Professional Learning Community</a:t>
            </a:r>
          </a:p>
        </p:txBody>
      </p:sp>
      <p:sp>
        <p:nvSpPr>
          <p:cNvPr id="2" name="Subtitle 1">
            <a:extLst>
              <a:ext uri="{FF2B5EF4-FFF2-40B4-BE49-F238E27FC236}">
                <a16:creationId xmlns:a16="http://schemas.microsoft.com/office/drawing/2014/main" id="{D1290C01-E191-0EDE-5397-A63F3C6442CD}"/>
              </a:ext>
            </a:extLst>
          </p:cNvPr>
          <p:cNvSpPr>
            <a:spLocks noGrp="1"/>
          </p:cNvSpPr>
          <p:nvPr>
            <p:ph type="subTitle" idx="1"/>
          </p:nvPr>
        </p:nvSpPr>
        <p:spPr>
          <a:xfrm>
            <a:off x="4515377" y="4518733"/>
            <a:ext cx="6987645" cy="866067"/>
          </a:xfrm>
        </p:spPr>
        <p:txBody>
          <a:bodyPr/>
          <a:lstStyle/>
          <a:p>
            <a:r>
              <a:rPr lang="en-US" dirty="0"/>
              <a:t>Chapter 5</a:t>
            </a:r>
          </a:p>
        </p:txBody>
      </p:sp>
      <p:sp>
        <p:nvSpPr>
          <p:cNvPr id="4" name="Footer Placeholder 3">
            <a:extLst>
              <a:ext uri="{FF2B5EF4-FFF2-40B4-BE49-F238E27FC236}">
                <a16:creationId xmlns:a16="http://schemas.microsoft.com/office/drawing/2014/main" id="{F87153DB-534C-0045-457C-AB87C75F361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752380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B7255-0E6E-4DA8-8861-6E60DCE301CF}"/>
              </a:ext>
            </a:extLst>
          </p:cNvPr>
          <p:cNvSpPr>
            <a:spLocks noGrp="1"/>
          </p:cNvSpPr>
          <p:nvPr>
            <p:ph type="title"/>
          </p:nvPr>
        </p:nvSpPr>
        <p:spPr/>
        <p:txBody>
          <a:bodyPr/>
          <a:lstStyle/>
          <a:p>
            <a:r>
              <a:rPr lang="en-US" sz="4000" dirty="0">
                <a:latin typeface="Corbel" panose="020B0503020204020204" pitchFamily="34" charset="0"/>
                <a:cs typeface="Calibri" pitchFamily="34" charset="0"/>
              </a:rPr>
              <a:t>Accessing the Outcomes on the SAS Portal</a:t>
            </a:r>
            <a:endParaRPr lang="en-US" dirty="0">
              <a:latin typeface="Corbel" panose="020B0503020204020204" pitchFamily="34" charset="0"/>
            </a:endParaRPr>
          </a:p>
        </p:txBody>
      </p:sp>
      <p:sp>
        <p:nvSpPr>
          <p:cNvPr id="3" name="Content Placeholder 2">
            <a:extLst>
              <a:ext uri="{FF2B5EF4-FFF2-40B4-BE49-F238E27FC236}">
                <a16:creationId xmlns:a16="http://schemas.microsoft.com/office/drawing/2014/main" id="{5AD458CF-7D7D-4132-96FE-EF230369F961}"/>
              </a:ext>
            </a:extLst>
          </p:cNvPr>
          <p:cNvSpPr>
            <a:spLocks noGrp="1"/>
          </p:cNvSpPr>
          <p:nvPr>
            <p:ph idx="1"/>
          </p:nvPr>
        </p:nvSpPr>
        <p:spPr>
          <a:xfrm>
            <a:off x="1563442" y="2553829"/>
            <a:ext cx="10018713" cy="3086099"/>
          </a:xfrm>
        </p:spPr>
        <p:txBody>
          <a:bodyPr>
            <a:normAutofit fontScale="25000" lnSpcReduction="20000"/>
          </a:bodyPr>
          <a:lstStyle/>
          <a:p>
            <a:pPr marL="6350" indent="-6350">
              <a:buNone/>
            </a:pPr>
            <a:r>
              <a:rPr lang="en-US" sz="5600" dirty="0">
                <a:latin typeface="Corbel" panose="020B0503020204020204" pitchFamily="34" charset="0"/>
                <a:cs typeface="Calibri" pitchFamily="34" charset="0"/>
              </a:rPr>
              <a:t>Although not officially adopted, they will be available on the SAS portal on the PDE website.  They may be used as a resource for lessons and curriculum writing.  You will first need to follow the instructions to register. Then.... In your browser go to </a:t>
            </a:r>
            <a:r>
              <a:rPr lang="en-US" sz="5600" b="1" dirty="0">
                <a:latin typeface="Corbel" panose="020B0503020204020204" pitchFamily="34" charset="0"/>
                <a:cs typeface="Calibri" pitchFamily="34" charset="0"/>
                <a:hlinkClick r:id="rId2"/>
              </a:rPr>
              <a:t>www.pdesas.org</a:t>
            </a:r>
            <a:endParaRPr lang="en-US" sz="4000" b="1" dirty="0">
              <a:latin typeface="Corbel" panose="020B0503020204020204" pitchFamily="34" charset="0"/>
              <a:cs typeface="Calibri" pitchFamily="34" charset="0"/>
            </a:endParaRPr>
          </a:p>
          <a:p>
            <a:pPr marL="6350" indent="-6350">
              <a:buNone/>
            </a:pPr>
            <a:r>
              <a:rPr lang="en-US" sz="5600" b="1" dirty="0">
                <a:latin typeface="Corbel" panose="020B0503020204020204" pitchFamily="34" charset="0"/>
                <a:cs typeface="Calibri" pitchFamily="34" charset="0"/>
              </a:rPr>
              <a:t>Here are the directions for accessing them:</a:t>
            </a:r>
            <a:br>
              <a:rPr lang="en-US" dirty="0">
                <a:latin typeface="Corbel" panose="020B0503020204020204" pitchFamily="34" charset="0"/>
                <a:cs typeface="Calibri" pitchFamily="34" charset="0"/>
              </a:rPr>
            </a:br>
            <a:endParaRPr lang="en-US" sz="4000" dirty="0">
              <a:latin typeface="Corbel" panose="020B0503020204020204" pitchFamily="34" charset="0"/>
              <a:cs typeface="Calibri" pitchFamily="34" charset="0"/>
            </a:endParaRPr>
          </a:p>
          <a:p>
            <a:pPr marL="231775" indent="-231775">
              <a:buFont typeface="Arial" pitchFamily="34" charset="0"/>
              <a:buChar char="•"/>
            </a:pPr>
            <a:r>
              <a:rPr lang="en-US" sz="5600" dirty="0">
                <a:latin typeface="Corbel" panose="020B0503020204020204" pitchFamily="34" charset="0"/>
                <a:cs typeface="Calibri" pitchFamily="34" charset="0"/>
              </a:rPr>
              <a:t> At top right corner, click on the box that says "</a:t>
            </a:r>
            <a:r>
              <a:rPr lang="en-US" sz="5600" b="1" dirty="0" err="1">
                <a:latin typeface="Corbel" panose="020B0503020204020204" pitchFamily="34" charset="0"/>
                <a:cs typeface="Calibri" pitchFamily="34" charset="0"/>
              </a:rPr>
              <a:t>MySAS</a:t>
            </a:r>
            <a:r>
              <a:rPr lang="en-US" sz="5600" b="1" dirty="0">
                <a:latin typeface="Corbel" panose="020B0503020204020204" pitchFamily="34" charset="0"/>
                <a:cs typeface="Calibri" pitchFamily="34" charset="0"/>
              </a:rPr>
              <a:t> Tools</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Communities</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Find a Community</a:t>
            </a:r>
            <a:r>
              <a:rPr lang="en-US" sz="5600" dirty="0">
                <a:latin typeface="Corbel" panose="020B0503020204020204" pitchFamily="34" charset="0"/>
                <a:cs typeface="Calibri" pitchFamily="34" charset="0"/>
              </a:rPr>
              <a:t>“ (right side of page)</a:t>
            </a:r>
          </a:p>
          <a:p>
            <a:pPr marL="231775" indent="-231775">
              <a:buFont typeface="Arial" pitchFamily="34" charset="0"/>
              <a:buChar char="•"/>
            </a:pPr>
            <a:r>
              <a:rPr lang="en-US" sz="5600" dirty="0">
                <a:latin typeface="Corbel" panose="020B0503020204020204" pitchFamily="34" charset="0"/>
                <a:cs typeface="Calibri" pitchFamily="34" charset="0"/>
              </a:rPr>
              <a:t>Search for "</a:t>
            </a:r>
            <a:r>
              <a:rPr lang="en-US" sz="5600" b="1" dirty="0">
                <a:latin typeface="Corbel" panose="020B0503020204020204" pitchFamily="34" charset="0"/>
                <a:cs typeface="Calibri" pitchFamily="34" charset="0"/>
              </a:rPr>
              <a:t>Physical Education Learning Community</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Click on “PDE </a:t>
            </a:r>
            <a:r>
              <a:rPr lang="en-US" sz="5600" b="1" dirty="0">
                <a:latin typeface="Corbel" panose="020B0503020204020204" pitchFamily="34" charset="0"/>
                <a:cs typeface="Calibri" pitchFamily="34" charset="0"/>
              </a:rPr>
              <a:t>Health, Safety and Physical Education Learning Community</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Join this Community</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Scroll to bottom of page</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Shared Content</a:t>
            </a:r>
            <a:r>
              <a:rPr lang="en-US" sz="5600" dirty="0">
                <a:latin typeface="Corbel" panose="020B0503020204020204" pitchFamily="34" charset="0"/>
                <a:cs typeface="Calibri" pitchFamily="34" charset="0"/>
              </a:rPr>
              <a:t>" button</a:t>
            </a:r>
          </a:p>
          <a:p>
            <a:pPr marL="231775" indent="-231775">
              <a:buFont typeface="Arial" pitchFamily="34" charset="0"/>
              <a:buChar char="•"/>
            </a:pPr>
            <a:r>
              <a:rPr lang="en-US" sz="5600" dirty="0">
                <a:latin typeface="Corbel" panose="020B0503020204020204" pitchFamily="34" charset="0"/>
                <a:cs typeface="Calibri" pitchFamily="34" charset="0"/>
              </a:rPr>
              <a:t>Scroll to folder of interest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&gt;</a:t>
            </a:r>
            <a:r>
              <a:rPr lang="en-US" sz="5600" dirty="0">
                <a:latin typeface="Corbel" panose="020B0503020204020204" pitchFamily="34" charset="0"/>
                <a:cs typeface="Calibri" pitchFamily="34" charset="0"/>
              </a:rPr>
              <a:t>" to access files</a:t>
            </a:r>
          </a:p>
          <a:p>
            <a:endParaRPr lang="en-US" dirty="0"/>
          </a:p>
        </p:txBody>
      </p:sp>
      <p:sp>
        <p:nvSpPr>
          <p:cNvPr id="4" name="Footer Placeholder 3">
            <a:extLst>
              <a:ext uri="{FF2B5EF4-FFF2-40B4-BE49-F238E27FC236}">
                <a16:creationId xmlns:a16="http://schemas.microsoft.com/office/drawing/2014/main" id="{41393235-5342-4A31-8EE0-C566D04BD30E}"/>
              </a:ext>
            </a:extLst>
          </p:cNvPr>
          <p:cNvSpPr>
            <a:spLocks noGrp="1"/>
          </p:cNvSpPr>
          <p:nvPr>
            <p:ph type="ftr" sz="quarter" idx="11"/>
          </p:nvPr>
        </p:nvSpPr>
        <p:spPr/>
        <p:txBody>
          <a:bodyPr/>
          <a:lstStyle/>
          <a:p>
            <a:r>
              <a:rPr lang="en-US" dirty="0"/>
              <a:t>Nick</a:t>
            </a:r>
          </a:p>
        </p:txBody>
      </p:sp>
    </p:spTree>
    <p:extLst>
      <p:ext uri="{BB962C8B-B14F-4D97-AF65-F5344CB8AC3E}">
        <p14:creationId xmlns:p14="http://schemas.microsoft.com/office/powerpoint/2010/main" val="28382261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7B427-8F39-42FC-857E-232239438EFB}"/>
              </a:ext>
            </a:extLst>
          </p:cNvPr>
          <p:cNvSpPr>
            <a:spLocks noGrp="1"/>
          </p:cNvSpPr>
          <p:nvPr>
            <p:ph type="title"/>
          </p:nvPr>
        </p:nvSpPr>
        <p:spPr>
          <a:xfrm>
            <a:off x="1480181" y="685801"/>
            <a:ext cx="2743200" cy="5105400"/>
          </a:xfrm>
        </p:spPr>
        <p:txBody>
          <a:bodyPr>
            <a:normAutofit/>
          </a:bodyPr>
          <a:lstStyle/>
          <a:p>
            <a:pPr algn="l"/>
            <a:r>
              <a:rPr lang="en-US" sz="3200" dirty="0"/>
              <a:t>SAS Professional Learning Community</a:t>
            </a:r>
          </a:p>
        </p:txBody>
      </p:sp>
      <p:sp>
        <p:nvSpPr>
          <p:cNvPr id="3" name="Content Placeholder 2">
            <a:extLst>
              <a:ext uri="{FF2B5EF4-FFF2-40B4-BE49-F238E27FC236}">
                <a16:creationId xmlns:a16="http://schemas.microsoft.com/office/drawing/2014/main" id="{72123E5B-412B-4F3F-9B7E-BF7238D5A71B}"/>
              </a:ext>
            </a:extLst>
          </p:cNvPr>
          <p:cNvSpPr>
            <a:spLocks noGrp="1"/>
          </p:cNvSpPr>
          <p:nvPr>
            <p:ph idx="1"/>
          </p:nvPr>
        </p:nvSpPr>
        <p:spPr>
          <a:xfrm>
            <a:off x="5117106" y="685801"/>
            <a:ext cx="6385918" cy="5105400"/>
          </a:xfrm>
        </p:spPr>
        <p:txBody>
          <a:bodyPr>
            <a:normAutofit/>
          </a:bodyPr>
          <a:lstStyle/>
          <a:p>
            <a:r>
              <a:rPr lang="en-US" sz="2000" dirty="0"/>
              <a:t>Upcoming Events</a:t>
            </a:r>
          </a:p>
          <a:p>
            <a:r>
              <a:rPr lang="en-US" sz="2000" dirty="0"/>
              <a:t>Grant opportunities</a:t>
            </a:r>
          </a:p>
          <a:p>
            <a:r>
              <a:rPr lang="en-US" sz="2000" dirty="0"/>
              <a:t>Discussion Panels</a:t>
            </a:r>
          </a:p>
          <a:p>
            <a:r>
              <a:rPr lang="en-US" sz="2000" dirty="0"/>
              <a:t>Curriculum Assessment Tools</a:t>
            </a:r>
          </a:p>
          <a:p>
            <a:r>
              <a:rPr lang="en-US" sz="2000" dirty="0"/>
              <a:t>Updated articles for classroom discussion</a:t>
            </a:r>
          </a:p>
          <a:p>
            <a:r>
              <a:rPr lang="en-US" sz="2000" dirty="0"/>
              <a:t>Classroom Resources</a:t>
            </a:r>
          </a:p>
          <a:p>
            <a:r>
              <a:rPr lang="en-US" sz="2000" dirty="0"/>
              <a:t>Share professional best practices</a:t>
            </a:r>
          </a:p>
        </p:txBody>
      </p:sp>
    </p:spTree>
    <p:extLst>
      <p:ext uri="{BB962C8B-B14F-4D97-AF65-F5344CB8AC3E}">
        <p14:creationId xmlns:p14="http://schemas.microsoft.com/office/powerpoint/2010/main" val="1631013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34213-FAF4-3736-F906-2EDF8B130B64}"/>
              </a:ext>
            </a:extLst>
          </p:cNvPr>
          <p:cNvSpPr>
            <a:spLocks noGrp="1"/>
          </p:cNvSpPr>
          <p:nvPr>
            <p:ph type="title"/>
          </p:nvPr>
        </p:nvSpPr>
        <p:spPr/>
        <p:txBody>
          <a:bodyPr>
            <a:normAutofit fontScale="90000"/>
          </a:bodyPr>
          <a:lstStyle/>
          <a:p>
            <a:r>
              <a:rPr lang="en-US" b="1" i="0" dirty="0">
                <a:solidFill>
                  <a:srgbClr val="333333"/>
                </a:solidFill>
                <a:effectLst/>
                <a:latin typeface="New Century Schoolbook"/>
              </a:rPr>
              <a:t>§ 4.11. Purpose of public education.</a:t>
            </a:r>
            <a:br>
              <a:rPr lang="en-US" b="1" i="0" dirty="0">
                <a:solidFill>
                  <a:srgbClr val="333333"/>
                </a:solidFill>
                <a:effectLst/>
                <a:latin typeface="New Century Schoolbook"/>
              </a:rPr>
            </a:br>
            <a:endParaRPr lang="en-US" dirty="0"/>
          </a:p>
        </p:txBody>
      </p:sp>
      <p:sp>
        <p:nvSpPr>
          <p:cNvPr id="3" name="Content Placeholder 2">
            <a:extLst>
              <a:ext uri="{FF2B5EF4-FFF2-40B4-BE49-F238E27FC236}">
                <a16:creationId xmlns:a16="http://schemas.microsoft.com/office/drawing/2014/main" id="{8C22FCBC-13A8-CA19-8D22-58B84F18FCD5}"/>
              </a:ext>
            </a:extLst>
          </p:cNvPr>
          <p:cNvSpPr>
            <a:spLocks noGrp="1"/>
          </p:cNvSpPr>
          <p:nvPr>
            <p:ph idx="1"/>
          </p:nvPr>
        </p:nvSpPr>
        <p:spPr/>
        <p:txBody>
          <a:bodyPr>
            <a:normAutofit fontScale="85000" lnSpcReduction="20000"/>
          </a:bodyPr>
          <a:lstStyle/>
          <a:p>
            <a:pPr algn="l"/>
            <a:r>
              <a:rPr lang="en-US" b="0" i="0" dirty="0">
                <a:solidFill>
                  <a:srgbClr val="333333"/>
                </a:solidFill>
                <a:effectLst/>
                <a:latin typeface="New Century Schoolbook"/>
              </a:rPr>
              <a:t>(d)  The academic standards describe the knowledge and skills that students will be expected to demonstrate before graduating from a public school.</a:t>
            </a:r>
          </a:p>
          <a:p>
            <a:pPr algn="l"/>
            <a:r>
              <a:rPr lang="en-US" b="0" i="0" dirty="0">
                <a:solidFill>
                  <a:srgbClr val="333333"/>
                </a:solidFill>
                <a:effectLst/>
                <a:latin typeface="New Century Schoolbook"/>
              </a:rPr>
              <a:t> (e)  Achievement of high academic standards in public education is dependent upon the quality of instruction in schools and student effort supported by the involvement of family and community.</a:t>
            </a:r>
          </a:p>
          <a:p>
            <a:pPr algn="l"/>
            <a:r>
              <a:rPr lang="en-US" b="0" i="0" dirty="0">
                <a:solidFill>
                  <a:srgbClr val="333333"/>
                </a:solidFill>
                <a:effectLst/>
                <a:latin typeface="New Century Schoolbook"/>
              </a:rPr>
              <a:t> (f)  Assessment in public education is designed to determine student attainment of State and local academic standards.</a:t>
            </a:r>
          </a:p>
          <a:p>
            <a:pPr algn="l"/>
            <a:r>
              <a:rPr lang="en-US" b="0" i="0" dirty="0">
                <a:solidFill>
                  <a:srgbClr val="333333"/>
                </a:solidFill>
                <a:effectLst/>
                <a:latin typeface="New Century Schoolbook"/>
              </a:rPr>
              <a:t> (g)  Public schools provide instruction throughout the curriculum so that students may develop knowledge and skills in the following areas:</a:t>
            </a:r>
          </a:p>
          <a:p>
            <a:pPr lvl="1"/>
            <a:r>
              <a:rPr lang="en-US" b="0" i="0" dirty="0">
                <a:solidFill>
                  <a:srgbClr val="333333"/>
                </a:solidFill>
                <a:effectLst/>
                <a:latin typeface="New Century Schoolbook"/>
              </a:rPr>
              <a:t>(8)  Health, safety and physical education.</a:t>
            </a:r>
            <a:endParaRPr lang="en-US" dirty="0"/>
          </a:p>
        </p:txBody>
      </p:sp>
      <p:sp>
        <p:nvSpPr>
          <p:cNvPr id="4" name="Footer Placeholder 3">
            <a:extLst>
              <a:ext uri="{FF2B5EF4-FFF2-40B4-BE49-F238E27FC236}">
                <a16:creationId xmlns:a16="http://schemas.microsoft.com/office/drawing/2014/main" id="{31A5E824-03A0-70BE-584D-2427BA34DC13}"/>
              </a:ext>
            </a:extLst>
          </p:cNvPr>
          <p:cNvSpPr>
            <a:spLocks noGrp="1"/>
          </p:cNvSpPr>
          <p:nvPr>
            <p:ph type="ftr" sz="quarter" idx="11"/>
          </p:nvPr>
        </p:nvSpPr>
        <p:spPr/>
        <p:txBody>
          <a:bodyPr/>
          <a:lstStyle/>
          <a:p>
            <a:r>
              <a:rPr lang="en-US" dirty="0"/>
              <a:t>Academic Standards/Student Achievement/Assessment/Curriculum</a:t>
            </a:r>
          </a:p>
        </p:txBody>
      </p:sp>
    </p:spTree>
    <p:extLst>
      <p:ext uri="{BB962C8B-B14F-4D97-AF65-F5344CB8AC3E}">
        <p14:creationId xmlns:p14="http://schemas.microsoft.com/office/powerpoint/2010/main" val="23121332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D1B64B-251E-446A-A285-6626C4EC01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CD02B5D1-60D4-4D5B-AFD9-C986E22743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3" name="Freeform 6">
              <a:extLst>
                <a:ext uri="{FF2B5EF4-FFF2-40B4-BE49-F238E27FC236}">
                  <a16:creationId xmlns:a16="http://schemas.microsoft.com/office/drawing/2014/main" id="{54E16489-5A93-4D86-AAAD-52DB55A814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4" name="Freeform 7">
              <a:extLst>
                <a:ext uri="{FF2B5EF4-FFF2-40B4-BE49-F238E27FC236}">
                  <a16:creationId xmlns:a16="http://schemas.microsoft.com/office/drawing/2014/main" id="{BC99456E-7EAD-49F1-B2FE-C2C561C0BE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5" name="Freeform 8">
              <a:extLst>
                <a:ext uri="{FF2B5EF4-FFF2-40B4-BE49-F238E27FC236}">
                  <a16:creationId xmlns:a16="http://schemas.microsoft.com/office/drawing/2014/main" id="{922702DF-10E7-4320-B99B-75D2EE97FC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6" name="Freeform 9">
              <a:extLst>
                <a:ext uri="{FF2B5EF4-FFF2-40B4-BE49-F238E27FC236}">
                  <a16:creationId xmlns:a16="http://schemas.microsoft.com/office/drawing/2014/main" id="{1EFA49A8-FE55-4D51-B1C9-11F13FFB71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7" name="Freeform 10">
              <a:extLst>
                <a:ext uri="{FF2B5EF4-FFF2-40B4-BE49-F238E27FC236}">
                  <a16:creationId xmlns:a16="http://schemas.microsoft.com/office/drawing/2014/main" id="{4C63B37C-8CEE-4A72-AFD8-3C2DBD372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8" name="Freeform 11">
              <a:extLst>
                <a:ext uri="{FF2B5EF4-FFF2-40B4-BE49-F238E27FC236}">
                  <a16:creationId xmlns:a16="http://schemas.microsoft.com/office/drawing/2014/main" id="{31245F86-6106-4758-A825-71AC9D6F9E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2" name="Title 1">
            <a:extLst>
              <a:ext uri="{FF2B5EF4-FFF2-40B4-BE49-F238E27FC236}">
                <a16:creationId xmlns:a16="http://schemas.microsoft.com/office/drawing/2014/main" id="{C8F05C69-25FA-4199-B7F3-20C66D7D3DEF}"/>
              </a:ext>
            </a:extLst>
          </p:cNvPr>
          <p:cNvSpPr>
            <a:spLocks noGrp="1"/>
          </p:cNvSpPr>
          <p:nvPr>
            <p:ph type="title"/>
          </p:nvPr>
        </p:nvSpPr>
        <p:spPr>
          <a:xfrm>
            <a:off x="1484312" y="1284051"/>
            <a:ext cx="2812385" cy="3723836"/>
          </a:xfrm>
        </p:spPr>
        <p:txBody>
          <a:bodyPr>
            <a:normAutofit/>
          </a:bodyPr>
          <a:lstStyle/>
          <a:p>
            <a:r>
              <a:rPr lang="en-US" sz="3600" dirty="0">
                <a:solidFill>
                  <a:srgbClr val="000000"/>
                </a:solidFill>
                <a:latin typeface="Corbel" panose="020B0503020204020204" pitchFamily="34" charset="0"/>
                <a:cs typeface="Calibri" pitchFamily="34" charset="0"/>
              </a:rPr>
              <a:t>These are the 4 files you will want to access:</a:t>
            </a:r>
            <a:endParaRPr lang="en-US" sz="3600" dirty="0">
              <a:solidFill>
                <a:srgbClr val="000000"/>
              </a:solidFill>
              <a:latin typeface="Corbel" panose="020B0503020204020204" pitchFamily="34" charset="0"/>
            </a:endParaRPr>
          </a:p>
        </p:txBody>
      </p:sp>
      <p:sp useBgFill="1">
        <p:nvSpPr>
          <p:cNvPr id="20" name="Rounded Rectangle 16">
            <a:extLst>
              <a:ext uri="{FF2B5EF4-FFF2-40B4-BE49-F238E27FC236}">
                <a16:creationId xmlns:a16="http://schemas.microsoft.com/office/drawing/2014/main" id="{A27AE693-58E8-48BC-8ED0-568ABFEAB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1162" y="648931"/>
            <a:ext cx="6881862" cy="5231964"/>
          </a:xfrm>
          <a:prstGeom prst="roundRect">
            <a:avLst>
              <a:gd name="adj" fmla="val 4834"/>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BCFBFDA3-4CE4-4EDC-947D-B4A803EA6BD5}"/>
              </a:ext>
            </a:extLst>
          </p:cNvPr>
          <p:cNvSpPr>
            <a:spLocks noGrp="1"/>
          </p:cNvSpPr>
          <p:nvPr>
            <p:ph type="ftr" sz="quarter" idx="11"/>
          </p:nvPr>
        </p:nvSpPr>
        <p:spPr>
          <a:xfrm>
            <a:off x="2572279" y="5883275"/>
            <a:ext cx="7084177" cy="365125"/>
          </a:xfrm>
        </p:spPr>
        <p:txBody>
          <a:bodyPr>
            <a:normAutofit/>
          </a:bodyPr>
          <a:lstStyle/>
          <a:p>
            <a:pPr>
              <a:spcAft>
                <a:spcPts val="600"/>
              </a:spcAft>
            </a:pPr>
            <a:r>
              <a:rPr lang="en-US">
                <a:solidFill>
                  <a:srgbClr val="000000"/>
                </a:solidFill>
              </a:rPr>
              <a:t>Nick</a:t>
            </a:r>
          </a:p>
        </p:txBody>
      </p:sp>
      <p:graphicFrame>
        <p:nvGraphicFramePr>
          <p:cNvPr id="6" name="Content Placeholder 2">
            <a:extLst>
              <a:ext uri="{FF2B5EF4-FFF2-40B4-BE49-F238E27FC236}">
                <a16:creationId xmlns:a16="http://schemas.microsoft.com/office/drawing/2014/main" id="{16A9B292-B429-B42B-8322-302605D443DF}"/>
              </a:ext>
            </a:extLst>
          </p:cNvPr>
          <p:cNvGraphicFramePr>
            <a:graphicFrameLocks noGrp="1"/>
          </p:cNvGraphicFramePr>
          <p:nvPr>
            <p:ph idx="1"/>
            <p:extLst>
              <p:ext uri="{D42A27DB-BD31-4B8C-83A1-F6EECF244321}">
                <p14:modId xmlns:p14="http://schemas.microsoft.com/office/powerpoint/2010/main" val="443982085"/>
              </p:ext>
            </p:extLst>
          </p:nvPr>
        </p:nvGraphicFramePr>
        <p:xfrm>
          <a:off x="4941201" y="992181"/>
          <a:ext cx="6237359" cy="4566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91420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593D3-4F9B-44C3-80AA-8B56830148F6}"/>
              </a:ext>
            </a:extLst>
          </p:cNvPr>
          <p:cNvSpPr>
            <a:spLocks noGrp="1"/>
          </p:cNvSpPr>
          <p:nvPr>
            <p:ph type="title"/>
          </p:nvPr>
        </p:nvSpPr>
        <p:spPr/>
        <p:txBody>
          <a:bodyPr/>
          <a:lstStyle/>
          <a:p>
            <a:r>
              <a:rPr lang="en-US" dirty="0"/>
              <a:t>HPED PIC Committee Contact Information</a:t>
            </a:r>
          </a:p>
        </p:txBody>
      </p:sp>
      <p:graphicFrame>
        <p:nvGraphicFramePr>
          <p:cNvPr id="4" name="Table 4">
            <a:extLst>
              <a:ext uri="{FF2B5EF4-FFF2-40B4-BE49-F238E27FC236}">
                <a16:creationId xmlns:a16="http://schemas.microsoft.com/office/drawing/2014/main" id="{DB2D7D4F-2A49-D228-561C-231F20E0F3BE}"/>
              </a:ext>
            </a:extLst>
          </p:cNvPr>
          <p:cNvGraphicFramePr>
            <a:graphicFrameLocks noGrp="1"/>
          </p:cNvGraphicFramePr>
          <p:nvPr>
            <p:ph idx="1"/>
            <p:extLst>
              <p:ext uri="{D42A27DB-BD31-4B8C-83A1-F6EECF244321}">
                <p14:modId xmlns:p14="http://schemas.microsoft.com/office/powerpoint/2010/main" val="807641388"/>
              </p:ext>
            </p:extLst>
          </p:nvPr>
        </p:nvGraphicFramePr>
        <p:xfrm>
          <a:off x="1563442" y="2031225"/>
          <a:ext cx="10018712" cy="4114800"/>
        </p:xfrm>
        <a:graphic>
          <a:graphicData uri="http://schemas.openxmlformats.org/drawingml/2006/table">
            <a:tbl>
              <a:tblPr firstRow="1" bandRow="1">
                <a:tableStyleId>{2D5ABB26-0587-4C30-8999-92F81FD0307C}</a:tableStyleId>
              </a:tblPr>
              <a:tblGrid>
                <a:gridCol w="5009356">
                  <a:extLst>
                    <a:ext uri="{9D8B030D-6E8A-4147-A177-3AD203B41FA5}">
                      <a16:colId xmlns:a16="http://schemas.microsoft.com/office/drawing/2014/main" val="2420450433"/>
                    </a:ext>
                  </a:extLst>
                </a:gridCol>
                <a:gridCol w="5009356">
                  <a:extLst>
                    <a:ext uri="{9D8B030D-6E8A-4147-A177-3AD203B41FA5}">
                      <a16:colId xmlns:a16="http://schemas.microsoft.com/office/drawing/2014/main" val="3475617511"/>
                    </a:ext>
                  </a:extLst>
                </a:gridCol>
              </a:tblGrid>
              <a:tr h="370840">
                <a:tc>
                  <a:txBody>
                    <a:bodyPr/>
                    <a:lstStyle/>
                    <a:p>
                      <a:r>
                        <a:rPr lang="en-US" sz="1800" b="1" kern="1200" dirty="0">
                          <a:solidFill>
                            <a:schemeClr val="tx1"/>
                          </a:solidFill>
                          <a:effectLst/>
                          <a:latin typeface="+mn-lt"/>
                          <a:ea typeface="+mn-ea"/>
                          <a:cs typeface="+mn-cs"/>
                        </a:rPr>
                        <a:t>Dr. Kim Razzano</a:t>
                      </a:r>
                    </a:p>
                    <a:p>
                      <a:r>
                        <a:rPr lang="en-US" sz="1800" kern="1200" dirty="0">
                          <a:solidFill>
                            <a:schemeClr val="tx1"/>
                          </a:solidFill>
                          <a:effectLst/>
                          <a:latin typeface="+mn-lt"/>
                          <a:ea typeface="+mn-ea"/>
                          <a:cs typeface="+mn-cs"/>
                        </a:rPr>
                        <a:t>Professor</a:t>
                      </a:r>
                    </a:p>
                    <a:p>
                      <a:r>
                        <a:rPr lang="en-US" sz="1800" kern="1200" dirty="0">
                          <a:solidFill>
                            <a:schemeClr val="tx1"/>
                          </a:solidFill>
                          <a:effectLst/>
                          <a:latin typeface="+mn-lt"/>
                          <a:ea typeface="+mn-ea"/>
                          <a:cs typeface="+mn-cs"/>
                        </a:rPr>
                        <a:t>East Stroudsburg University</a:t>
                      </a:r>
                    </a:p>
                    <a:p>
                      <a:r>
                        <a:rPr lang="en-US" sz="1800" b="1" u="sng" kern="1200" dirty="0">
                          <a:solidFill>
                            <a:schemeClr val="tx1"/>
                          </a:solidFill>
                          <a:effectLst/>
                          <a:latin typeface="+mn-lt"/>
                          <a:ea typeface="+mn-ea"/>
                          <a:cs typeface="+mn-cs"/>
                          <a:hlinkClick r:id="rId2"/>
                        </a:rPr>
                        <a:t>krazzano@esu.edu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Nick Slotterback</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Pennsylvania Department of Education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Health and Physical Education Advisor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u="sng" kern="1200" dirty="0">
                          <a:solidFill>
                            <a:schemeClr val="tx1"/>
                          </a:solidFill>
                          <a:effectLst/>
                          <a:latin typeface="+mn-lt"/>
                          <a:ea typeface="+mn-ea"/>
                          <a:cs typeface="+mn-cs"/>
                          <a:hlinkClick r:id="rId3"/>
                        </a:rPr>
                        <a:t>nslotterba@pa.gov</a:t>
                      </a: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val="2299937555"/>
                  </a:ext>
                </a:extLst>
              </a:tr>
              <a:tr h="37084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Jeffrey Jacobs</a:t>
                      </a:r>
                    </a:p>
                    <a:p>
                      <a:r>
                        <a:rPr lang="en-US" sz="1800" kern="1200" dirty="0">
                          <a:solidFill>
                            <a:schemeClr val="tx1"/>
                          </a:solidFill>
                          <a:effectLst/>
                          <a:latin typeface="+mn-lt"/>
                          <a:ea typeface="+mn-ea"/>
                          <a:cs typeface="+mn-cs"/>
                        </a:rPr>
                        <a:t>Retired HPED Teacher</a:t>
                      </a:r>
                    </a:p>
                    <a:p>
                      <a:r>
                        <a:rPr lang="en-US" sz="1800" kern="1200" dirty="0" err="1">
                          <a:solidFill>
                            <a:schemeClr val="tx1"/>
                          </a:solidFill>
                          <a:effectLst/>
                          <a:latin typeface="+mn-lt"/>
                          <a:ea typeface="+mn-ea"/>
                          <a:cs typeface="+mn-cs"/>
                        </a:rPr>
                        <a:t>Methacton</a:t>
                      </a:r>
                      <a:r>
                        <a:rPr lang="en-US" sz="1800" kern="1200" dirty="0">
                          <a:solidFill>
                            <a:schemeClr val="tx1"/>
                          </a:solidFill>
                          <a:effectLst/>
                          <a:latin typeface="+mn-lt"/>
                          <a:ea typeface="+mn-ea"/>
                          <a:cs typeface="+mn-cs"/>
                        </a:rPr>
                        <a:t> School District</a:t>
                      </a:r>
                    </a:p>
                    <a:p>
                      <a:r>
                        <a:rPr lang="en-US" sz="1800" b="1" u="sng" kern="1200" dirty="0">
                          <a:solidFill>
                            <a:schemeClr val="tx1"/>
                          </a:solidFill>
                          <a:effectLst/>
                          <a:latin typeface="+mn-lt"/>
                          <a:ea typeface="+mn-ea"/>
                          <a:cs typeface="+mn-cs"/>
                          <a:hlinkClick r:id="rId4"/>
                        </a:rPr>
                        <a:t>jjacobshpe@gmail.com</a:t>
                      </a:r>
                      <a:r>
                        <a:rPr lang="en-US" sz="1800" b="1" kern="1200" dirty="0">
                          <a:solidFill>
                            <a:schemeClr val="tx1"/>
                          </a:solidFill>
                          <a:effectLst/>
                          <a:latin typeface="+mn-lt"/>
                          <a:ea typeface="+mn-ea"/>
                          <a:cs typeface="+mn-cs"/>
                        </a:rPr>
                        <a:t>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Rudella</a:t>
                      </a:r>
                    </a:p>
                    <a:p>
                      <a:r>
                        <a:rPr lang="en-US" dirty="0"/>
                        <a:t>Associate Professor</a:t>
                      </a:r>
                    </a:p>
                    <a:p>
                      <a:r>
                        <a:rPr lang="en-US" dirty="0"/>
                        <a:t>Lock Haven University</a:t>
                      </a:r>
                    </a:p>
                    <a:p>
                      <a:r>
                        <a:rPr lang="en-US" dirty="0">
                          <a:hlinkClick r:id="rId5"/>
                        </a:rPr>
                        <a:t>jlr1147@lockhaven.edu</a:t>
                      </a:r>
                      <a:r>
                        <a:rPr lang="en-US" dirty="0"/>
                        <a:t> </a:t>
                      </a:r>
                    </a:p>
                  </a:txBody>
                  <a:tcPr/>
                </a:tc>
                <a:extLst>
                  <a:ext uri="{0D108BD9-81ED-4DB2-BD59-A6C34878D82A}">
                    <a16:rowId xmlns:a16="http://schemas.microsoft.com/office/drawing/2014/main" val="554897818"/>
                  </a:ext>
                </a:extLst>
              </a:tr>
              <a:tr h="74168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Dr. Cindy Allen	</a:t>
                      </a:r>
                    </a:p>
                    <a:p>
                      <a:r>
                        <a:rPr lang="en-US" sz="1800" kern="1200" dirty="0">
                          <a:solidFill>
                            <a:schemeClr val="tx1"/>
                          </a:solidFill>
                          <a:effectLst/>
                          <a:latin typeface="+mn-lt"/>
                          <a:ea typeface="+mn-ea"/>
                          <a:cs typeface="+mn-cs"/>
                        </a:rPr>
                        <a:t>Emeritus Professor</a:t>
                      </a:r>
                    </a:p>
                    <a:p>
                      <a:r>
                        <a:rPr lang="en-US" sz="1800" kern="1200" dirty="0">
                          <a:solidFill>
                            <a:schemeClr val="tx1"/>
                          </a:solidFill>
                          <a:effectLst/>
                          <a:latin typeface="+mn-lt"/>
                          <a:ea typeface="+mn-ea"/>
                          <a:cs typeface="+mn-cs"/>
                        </a:rPr>
                        <a:t>Lock Haven University</a:t>
                      </a:r>
                    </a:p>
                    <a:p>
                      <a:r>
                        <a:rPr lang="en-US" sz="1800" b="1" u="sng" kern="1200" dirty="0">
                          <a:solidFill>
                            <a:schemeClr val="tx1"/>
                          </a:solidFill>
                          <a:effectLst/>
                          <a:latin typeface="+mn-lt"/>
                          <a:ea typeface="+mn-ea"/>
                          <a:cs typeface="+mn-cs"/>
                          <a:hlinkClick r:id="rId6"/>
                        </a:rPr>
                        <a:t>callen2@lockhaven.edu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Butz</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Elementary Physical Education Teacher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Northern Lehigh School District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hlinkClick r:id="rId7"/>
                        </a:rPr>
                        <a:t>jbutz@nlsd.org</a:t>
                      </a:r>
                      <a:r>
                        <a:rPr lang="en-US" sz="1800" kern="1200" dirty="0">
                          <a:solidFill>
                            <a:schemeClr val="tx1"/>
                          </a:solidFill>
                          <a:effectLst/>
                          <a:latin typeface="+mn-lt"/>
                          <a:ea typeface="+mn-ea"/>
                          <a:cs typeface="+mn-cs"/>
                        </a:rPr>
                        <a:t> </a:t>
                      </a:r>
                    </a:p>
                  </a:txBody>
                  <a:tcPr/>
                </a:tc>
                <a:extLst>
                  <a:ext uri="{0D108BD9-81ED-4DB2-BD59-A6C34878D82A}">
                    <a16:rowId xmlns:a16="http://schemas.microsoft.com/office/drawing/2014/main" val="1563414844"/>
                  </a:ext>
                </a:extLst>
              </a:tr>
            </a:tbl>
          </a:graphicData>
        </a:graphic>
      </p:graphicFrame>
    </p:spTree>
    <p:extLst>
      <p:ext uri="{BB962C8B-B14F-4D97-AF65-F5344CB8AC3E}">
        <p14:creationId xmlns:p14="http://schemas.microsoft.com/office/powerpoint/2010/main" val="1037230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A75C9-597A-FF8A-9313-C95E7CABD7D7}"/>
              </a:ext>
            </a:extLst>
          </p:cNvPr>
          <p:cNvSpPr>
            <a:spLocks noGrp="1"/>
          </p:cNvSpPr>
          <p:nvPr>
            <p:ph type="title"/>
          </p:nvPr>
        </p:nvSpPr>
        <p:spPr/>
        <p:txBody>
          <a:bodyPr/>
          <a:lstStyle/>
          <a:p>
            <a:r>
              <a:rPr lang="en-US" b="1" i="0" dirty="0">
                <a:solidFill>
                  <a:srgbClr val="333333"/>
                </a:solidFill>
                <a:effectLst/>
                <a:latin typeface="New Century Schoolbook"/>
              </a:rPr>
              <a:t>§ 4.11. Purpose of public education.</a:t>
            </a:r>
            <a:endParaRPr lang="en-US" dirty="0"/>
          </a:p>
        </p:txBody>
      </p:sp>
      <p:sp>
        <p:nvSpPr>
          <p:cNvPr id="3" name="Content Placeholder 2">
            <a:extLst>
              <a:ext uri="{FF2B5EF4-FFF2-40B4-BE49-F238E27FC236}">
                <a16:creationId xmlns:a16="http://schemas.microsoft.com/office/drawing/2014/main" id="{F999EA77-8DE0-791C-F96B-FDB54EA5C289}"/>
              </a:ext>
            </a:extLst>
          </p:cNvPr>
          <p:cNvSpPr>
            <a:spLocks noGrp="1"/>
          </p:cNvSpPr>
          <p:nvPr>
            <p:ph idx="1"/>
          </p:nvPr>
        </p:nvSpPr>
        <p:spPr/>
        <p:txBody>
          <a:bodyPr>
            <a:normAutofit fontScale="77500" lnSpcReduction="20000"/>
          </a:bodyPr>
          <a:lstStyle/>
          <a:p>
            <a:pPr marL="0" indent="0" algn="l">
              <a:buNone/>
            </a:pPr>
            <a:r>
              <a:rPr lang="en-US" b="0" i="0" dirty="0">
                <a:solidFill>
                  <a:srgbClr val="333333"/>
                </a:solidFill>
                <a:effectLst/>
                <a:latin typeface="New Century Schoolbook"/>
              </a:rPr>
              <a:t> (h)  Public education provides planned instruction to enable students to attain academic standards under §  4.12. Planned instruction consists of at least the following elements:</a:t>
            </a:r>
          </a:p>
          <a:p>
            <a:pPr marL="914400" lvl="1" indent="-457200">
              <a:buFont typeface="+mj-lt"/>
              <a:buAutoNum type="arabicPeriod"/>
            </a:pPr>
            <a:r>
              <a:rPr lang="en-US" b="0" i="0" dirty="0">
                <a:solidFill>
                  <a:srgbClr val="333333"/>
                </a:solidFill>
                <a:effectLst/>
                <a:latin typeface="New Century Schoolbook"/>
              </a:rPr>
              <a:t>Objectives of a planned course, instructional unit or interdisciplinary studies to be achieved by all students.</a:t>
            </a:r>
          </a:p>
          <a:p>
            <a:pPr marL="914400" lvl="1" indent="-457200">
              <a:buFont typeface="+mj-lt"/>
              <a:buAutoNum type="arabicPeriod"/>
            </a:pPr>
            <a:r>
              <a:rPr lang="en-US" b="0" i="0" dirty="0">
                <a:solidFill>
                  <a:srgbClr val="333333"/>
                </a:solidFill>
                <a:effectLst/>
                <a:latin typeface="New Century Schoolbook"/>
              </a:rPr>
              <a:t>Content, including materials and activities, and estimated instructional time to be devoted to achieving the academic standards. Courses, instructional units or interdisciplinary studies of varying lengths of time may be taught.</a:t>
            </a:r>
          </a:p>
          <a:p>
            <a:pPr marL="914400" lvl="1" indent="-457200">
              <a:buFont typeface="+mj-lt"/>
              <a:buAutoNum type="arabicPeriod"/>
            </a:pPr>
            <a:r>
              <a:rPr lang="en-US" b="0" i="0" dirty="0">
                <a:solidFill>
                  <a:srgbClr val="333333"/>
                </a:solidFill>
                <a:effectLst/>
                <a:latin typeface="New Century Schoolbook"/>
              </a:rPr>
              <a:t>The relationship between the objectives of a planned course, instructional unit or interdisciplinary studies and academic standards specified under §  4.12 and any additional academic standards as determined by the school entity.</a:t>
            </a:r>
          </a:p>
          <a:p>
            <a:pPr marL="914400" lvl="1" indent="-457200">
              <a:buFont typeface="+mj-lt"/>
              <a:buAutoNum type="arabicPeriod"/>
            </a:pPr>
            <a:r>
              <a:rPr lang="en-US" b="0" i="0" dirty="0">
                <a:solidFill>
                  <a:srgbClr val="333333"/>
                </a:solidFill>
                <a:effectLst/>
                <a:latin typeface="New Century Schoolbook"/>
              </a:rPr>
              <a:t>Procedures for measurement of the objectives of a planned course, instructional unit or interdisciplinary studies.</a:t>
            </a:r>
          </a:p>
          <a:p>
            <a:endParaRPr lang="en-US" dirty="0"/>
          </a:p>
        </p:txBody>
      </p:sp>
      <p:sp>
        <p:nvSpPr>
          <p:cNvPr id="4" name="Footer Placeholder 3">
            <a:extLst>
              <a:ext uri="{FF2B5EF4-FFF2-40B4-BE49-F238E27FC236}">
                <a16:creationId xmlns:a16="http://schemas.microsoft.com/office/drawing/2014/main" id="{EB5B7A66-3A83-9A56-5217-C5AFC72BCE18}"/>
              </a:ext>
            </a:extLst>
          </p:cNvPr>
          <p:cNvSpPr>
            <a:spLocks noGrp="1"/>
          </p:cNvSpPr>
          <p:nvPr>
            <p:ph type="ftr" sz="quarter" idx="11"/>
          </p:nvPr>
        </p:nvSpPr>
        <p:spPr/>
        <p:txBody>
          <a:bodyPr/>
          <a:lstStyle/>
          <a:p>
            <a:r>
              <a:rPr lang="en-US" dirty="0"/>
              <a:t>Objectives/Content/Assessments</a:t>
            </a:r>
          </a:p>
        </p:txBody>
      </p:sp>
    </p:spTree>
    <p:extLst>
      <p:ext uri="{BB962C8B-B14F-4D97-AF65-F5344CB8AC3E}">
        <p14:creationId xmlns:p14="http://schemas.microsoft.com/office/powerpoint/2010/main" val="2997761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4BFB2-9804-99F1-C6A8-A880B1169E99}"/>
              </a:ext>
            </a:extLst>
          </p:cNvPr>
          <p:cNvSpPr>
            <a:spLocks noGrp="1"/>
          </p:cNvSpPr>
          <p:nvPr>
            <p:ph type="title"/>
          </p:nvPr>
        </p:nvSpPr>
        <p:spPr/>
        <p:txBody>
          <a:bodyPr>
            <a:normAutofit fontScale="90000"/>
          </a:bodyPr>
          <a:lstStyle/>
          <a:p>
            <a:r>
              <a:rPr lang="en-US" b="1" i="0" dirty="0">
                <a:solidFill>
                  <a:srgbClr val="333333"/>
                </a:solidFill>
                <a:effectLst/>
                <a:latin typeface="New Century Schoolbook"/>
              </a:rPr>
              <a:t> 4.12. Academic standards.</a:t>
            </a:r>
            <a:br>
              <a:rPr lang="en-US" b="1" i="0" dirty="0">
                <a:solidFill>
                  <a:srgbClr val="333333"/>
                </a:solidFill>
                <a:effectLst/>
                <a:latin typeface="New Century Schoolbook"/>
              </a:rPr>
            </a:br>
            <a:endParaRPr lang="en-US" dirty="0"/>
          </a:p>
        </p:txBody>
      </p:sp>
      <p:sp>
        <p:nvSpPr>
          <p:cNvPr id="3" name="Content Placeholder 2">
            <a:extLst>
              <a:ext uri="{FF2B5EF4-FFF2-40B4-BE49-F238E27FC236}">
                <a16:creationId xmlns:a16="http://schemas.microsoft.com/office/drawing/2014/main" id="{846824E6-9F87-E3BC-EBD6-309287F6FE48}"/>
              </a:ext>
            </a:extLst>
          </p:cNvPr>
          <p:cNvSpPr>
            <a:spLocks noGrp="1"/>
          </p:cNvSpPr>
          <p:nvPr>
            <p:ph idx="1"/>
          </p:nvPr>
        </p:nvSpPr>
        <p:spPr/>
        <p:txBody>
          <a:bodyPr/>
          <a:lstStyle/>
          <a:p>
            <a:r>
              <a:rPr lang="en-US" b="0" i="0" dirty="0">
                <a:solidFill>
                  <a:srgbClr val="333333"/>
                </a:solidFill>
                <a:effectLst/>
                <a:latin typeface="New Century Schoolbook"/>
              </a:rPr>
              <a:t>(a)  School entities may develop, expand or improve existing academic standards in the following content areas:</a:t>
            </a:r>
          </a:p>
          <a:p>
            <a:pPr marL="457200" lvl="1" indent="0">
              <a:buNone/>
            </a:pPr>
            <a:r>
              <a:rPr lang="en-US" b="0" i="0" dirty="0">
                <a:solidFill>
                  <a:srgbClr val="333333"/>
                </a:solidFill>
                <a:effectLst/>
                <a:latin typeface="New Century Schoolbook"/>
              </a:rPr>
              <a:t> (6)  </a:t>
            </a:r>
            <a:r>
              <a:rPr lang="en-US" b="0" i="1" dirty="0">
                <a:solidFill>
                  <a:srgbClr val="333333"/>
                </a:solidFill>
                <a:effectLst/>
                <a:latin typeface="New Century Schoolbook"/>
              </a:rPr>
              <a:t>Health, safety and physical education. </a:t>
            </a:r>
            <a:r>
              <a:rPr lang="en-US" b="0" i="0" dirty="0">
                <a:solidFill>
                  <a:srgbClr val="333333"/>
                </a:solidFill>
                <a:effectLst/>
                <a:latin typeface="New Century Schoolbook"/>
              </a:rPr>
              <a:t>Study of concepts and skills which affect personal, family and community health and safety, nutrition, physical fitness, movement concepts and strategies, safety in physical activity settings, and leadership and cooperation in physical activities.</a:t>
            </a:r>
            <a:endParaRPr lang="en-US" dirty="0"/>
          </a:p>
        </p:txBody>
      </p:sp>
      <p:sp>
        <p:nvSpPr>
          <p:cNvPr id="4" name="Footer Placeholder 3">
            <a:extLst>
              <a:ext uri="{FF2B5EF4-FFF2-40B4-BE49-F238E27FC236}">
                <a16:creationId xmlns:a16="http://schemas.microsoft.com/office/drawing/2014/main" id="{B9F4560C-9391-8362-82DB-581E7E08538C}"/>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73605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DE178-75C1-A0D1-FC3D-5A35E6CEF3BA}"/>
              </a:ext>
            </a:extLst>
          </p:cNvPr>
          <p:cNvSpPr>
            <a:spLocks noGrp="1"/>
          </p:cNvSpPr>
          <p:nvPr>
            <p:ph type="title"/>
          </p:nvPr>
        </p:nvSpPr>
        <p:spPr/>
        <p:txBody>
          <a:bodyPr/>
          <a:lstStyle/>
          <a:p>
            <a:r>
              <a:rPr lang="en-US" b="1" i="0" dirty="0">
                <a:solidFill>
                  <a:srgbClr val="333333"/>
                </a:solidFill>
                <a:effectLst/>
                <a:latin typeface="New Century Schoolbook"/>
              </a:rPr>
              <a:t>4.12. Academic standards.</a:t>
            </a:r>
            <a:endParaRPr lang="en-US" dirty="0"/>
          </a:p>
        </p:txBody>
      </p:sp>
      <p:sp>
        <p:nvSpPr>
          <p:cNvPr id="3" name="Content Placeholder 2">
            <a:extLst>
              <a:ext uri="{FF2B5EF4-FFF2-40B4-BE49-F238E27FC236}">
                <a16:creationId xmlns:a16="http://schemas.microsoft.com/office/drawing/2014/main" id="{14E7FACF-4E15-4045-9DD5-6524F3BB4B55}"/>
              </a:ext>
            </a:extLst>
          </p:cNvPr>
          <p:cNvSpPr>
            <a:spLocks noGrp="1"/>
          </p:cNvSpPr>
          <p:nvPr>
            <p:ph idx="1"/>
          </p:nvPr>
        </p:nvSpPr>
        <p:spPr/>
        <p:txBody>
          <a:bodyPr>
            <a:normAutofit fontScale="62500" lnSpcReduction="20000"/>
          </a:bodyPr>
          <a:lstStyle/>
          <a:p>
            <a:pPr algn="l"/>
            <a:r>
              <a:rPr lang="en-US" b="0" i="0" dirty="0">
                <a:solidFill>
                  <a:srgbClr val="333333"/>
                </a:solidFill>
                <a:effectLst/>
                <a:latin typeface="New Century Schoolbook"/>
              </a:rPr>
              <a:t> (b)  In designing educational programs, school entities shall provide for the attainment of the academic standards under subsections (a) and (c) and any additional academic standards as determined by the school entity. Attaining the academic standards in this section requires students to demonstrate the acquisition and application of knowledge.</a:t>
            </a:r>
          </a:p>
          <a:p>
            <a:pPr algn="l"/>
            <a:r>
              <a:rPr lang="en-US" b="0" i="0" dirty="0">
                <a:solidFill>
                  <a:srgbClr val="333333"/>
                </a:solidFill>
                <a:effectLst/>
                <a:latin typeface="New Century Schoolbook"/>
              </a:rPr>
              <a:t> (c)  School entities shall prepare students to attain academic standards in mathematics and English Language Arts in Appendix A-2 and incorporated here by reference and additional standards as may be adopted by the Board and promulgated as amendments to this chapter.</a:t>
            </a:r>
          </a:p>
          <a:p>
            <a:pPr algn="l"/>
            <a:r>
              <a:rPr lang="en-US" b="0" i="0" dirty="0">
                <a:solidFill>
                  <a:srgbClr val="333333"/>
                </a:solidFill>
                <a:effectLst/>
                <a:latin typeface="New Century Schoolbook"/>
              </a:rPr>
              <a:t> (d)  A school entity’s curriculum shall be designed to provide students with planned instruction needed to attain these academic standards.</a:t>
            </a:r>
          </a:p>
          <a:p>
            <a:pPr algn="l"/>
            <a:r>
              <a:rPr lang="en-US" b="0" i="0" dirty="0">
                <a:solidFill>
                  <a:srgbClr val="333333"/>
                </a:solidFill>
                <a:effectLst/>
                <a:latin typeface="New Century Schoolbook"/>
              </a:rPr>
              <a:t> (e)  School entities shall apply academic standards for students in all areas described under subsections (a) and (c). The local assessment plan under §  4.52 (relating to local assessment system) must include a description of how the academic standards will be measured and how information from the assessments is used to assist students having difficulty meeting the academic standards.</a:t>
            </a:r>
          </a:p>
          <a:p>
            <a:endParaRPr lang="en-US" dirty="0"/>
          </a:p>
        </p:txBody>
      </p:sp>
      <p:sp>
        <p:nvSpPr>
          <p:cNvPr id="4" name="Footer Placeholder 3">
            <a:extLst>
              <a:ext uri="{FF2B5EF4-FFF2-40B4-BE49-F238E27FC236}">
                <a16:creationId xmlns:a16="http://schemas.microsoft.com/office/drawing/2014/main" id="{7402BD15-FD62-E1C6-9793-50AEB516E6C8}"/>
              </a:ext>
            </a:extLst>
          </p:cNvPr>
          <p:cNvSpPr>
            <a:spLocks noGrp="1"/>
          </p:cNvSpPr>
          <p:nvPr>
            <p:ph type="ftr" sz="quarter" idx="11"/>
          </p:nvPr>
        </p:nvSpPr>
        <p:spPr/>
        <p:txBody>
          <a:bodyPr/>
          <a:lstStyle/>
          <a:p>
            <a:r>
              <a:rPr lang="en-US" dirty="0"/>
              <a:t>Curriculum/Assessment</a:t>
            </a:r>
          </a:p>
        </p:txBody>
      </p:sp>
    </p:spTree>
    <p:extLst>
      <p:ext uri="{BB962C8B-B14F-4D97-AF65-F5344CB8AC3E}">
        <p14:creationId xmlns:p14="http://schemas.microsoft.com/office/powerpoint/2010/main" val="974292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4B0E9-C2C8-03F7-B7CF-E66A4D684506}"/>
              </a:ext>
            </a:extLst>
          </p:cNvPr>
          <p:cNvSpPr>
            <a:spLocks noGrp="1"/>
          </p:cNvSpPr>
          <p:nvPr>
            <p:ph type="title"/>
          </p:nvPr>
        </p:nvSpPr>
        <p:spPr/>
        <p:txBody>
          <a:bodyPr>
            <a:normAutofit fontScale="90000"/>
          </a:bodyPr>
          <a:lstStyle/>
          <a:p>
            <a:r>
              <a:rPr lang="en-US" sz="3100" b="1" i="0" dirty="0">
                <a:solidFill>
                  <a:srgbClr val="333333"/>
                </a:solidFill>
                <a:effectLst/>
                <a:latin typeface="New Century Schoolbook"/>
              </a:rPr>
              <a:t>4.21. Elementary education: primary and intermediate levels.</a:t>
            </a:r>
            <a:br>
              <a:rPr lang="en-US" b="1" i="0" dirty="0">
                <a:solidFill>
                  <a:srgbClr val="333333"/>
                </a:solidFill>
                <a:effectLst/>
                <a:latin typeface="New Century Schoolbook"/>
              </a:rPr>
            </a:br>
            <a:endParaRPr lang="en-US" dirty="0"/>
          </a:p>
        </p:txBody>
      </p:sp>
      <p:sp>
        <p:nvSpPr>
          <p:cNvPr id="3" name="Content Placeholder 2">
            <a:extLst>
              <a:ext uri="{FF2B5EF4-FFF2-40B4-BE49-F238E27FC236}">
                <a16:creationId xmlns:a16="http://schemas.microsoft.com/office/drawing/2014/main" id="{102A7010-A8E8-D7FF-7788-7714B401B2BD}"/>
              </a:ext>
            </a:extLst>
          </p:cNvPr>
          <p:cNvSpPr>
            <a:spLocks noGrp="1"/>
          </p:cNvSpPr>
          <p:nvPr>
            <p:ph idx="1"/>
          </p:nvPr>
        </p:nvSpPr>
        <p:spPr/>
        <p:txBody>
          <a:bodyPr>
            <a:normAutofit/>
          </a:bodyPr>
          <a:lstStyle/>
          <a:p>
            <a:r>
              <a:rPr lang="en-US" b="0" i="0" dirty="0">
                <a:solidFill>
                  <a:srgbClr val="333333"/>
                </a:solidFill>
                <a:effectLst/>
                <a:latin typeface="New Century Schoolbook"/>
              </a:rPr>
              <a:t> (b)  Curriculum and instruction in the primary program must be standards-based and focus on introducing young children to formal education, developing an awareness of the self in relation to others and the environment, and developing skills of communication, thinking and learning. Literacy skills, including phonemic awareness, phonological awareness, fluency, vocabulary and comprehension and developmental writing will begin in prekindergarten and kindergarten, if offered, and developed appropriately for the primary grade level.</a:t>
            </a:r>
          </a:p>
        </p:txBody>
      </p:sp>
      <p:sp>
        <p:nvSpPr>
          <p:cNvPr id="4" name="Footer Placeholder 3">
            <a:extLst>
              <a:ext uri="{FF2B5EF4-FFF2-40B4-BE49-F238E27FC236}">
                <a16:creationId xmlns:a16="http://schemas.microsoft.com/office/drawing/2014/main" id="{C4416176-3951-D799-A2DD-332EBA393B93}"/>
              </a:ext>
            </a:extLst>
          </p:cNvPr>
          <p:cNvSpPr>
            <a:spLocks noGrp="1"/>
          </p:cNvSpPr>
          <p:nvPr>
            <p:ph type="ftr" sz="quarter" idx="11"/>
          </p:nvPr>
        </p:nvSpPr>
        <p:spPr/>
        <p:txBody>
          <a:bodyPr/>
          <a:lstStyle/>
          <a:p>
            <a:r>
              <a:rPr lang="en-US" dirty="0"/>
              <a:t>Standard-based Curriculum</a:t>
            </a:r>
          </a:p>
        </p:txBody>
      </p:sp>
    </p:spTree>
    <p:extLst>
      <p:ext uri="{BB962C8B-B14F-4D97-AF65-F5344CB8AC3E}">
        <p14:creationId xmlns:p14="http://schemas.microsoft.com/office/powerpoint/2010/main" val="1460201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63648</TotalTime>
  <Words>4971</Words>
  <Application>Microsoft Office PowerPoint</Application>
  <PresentationFormat>Widescreen</PresentationFormat>
  <Paragraphs>444</Paragraphs>
  <Slides>51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51</vt:i4>
      </vt:variant>
    </vt:vector>
  </HeadingPairs>
  <TitlesOfParts>
    <vt:vector size="60" baseType="lpstr">
      <vt:lpstr>Arial</vt:lpstr>
      <vt:lpstr>Calibri</vt:lpstr>
      <vt:lpstr>Corbel</vt:lpstr>
      <vt:lpstr>Courier New</vt:lpstr>
      <vt:lpstr>Montserrat</vt:lpstr>
      <vt:lpstr>New Century Schoolbook</vt:lpstr>
      <vt:lpstr>Symbol</vt:lpstr>
      <vt:lpstr>Times New Roman</vt:lpstr>
      <vt:lpstr>Parallax</vt:lpstr>
      <vt:lpstr>Administrators Guide to Health and Physical Education in PA</vt:lpstr>
      <vt:lpstr>Presentation Description</vt:lpstr>
      <vt:lpstr>Summary of Presentation</vt:lpstr>
      <vt:lpstr>Chapter 4 , Teacher Certification, and other state requirements for Health and Physical Education in PA</vt:lpstr>
      <vt:lpstr>§ 4.11. Purpose of public education. </vt:lpstr>
      <vt:lpstr>§ 4.11. Purpose of public education.</vt:lpstr>
      <vt:lpstr> 4.12. Academic standards. </vt:lpstr>
      <vt:lpstr>4.12. Academic standards.</vt:lpstr>
      <vt:lpstr>4.21. Elementary education: primary and intermediate levels. </vt:lpstr>
      <vt:lpstr>4.21. Elementary education: primary and intermediate levels.</vt:lpstr>
      <vt:lpstr> 4.22. Middle level education. </vt:lpstr>
      <vt:lpstr>4.22. Middle level education.</vt:lpstr>
      <vt:lpstr> 4.23. High school education. </vt:lpstr>
      <vt:lpstr>4.23. High school education.</vt:lpstr>
      <vt:lpstr>§ 4.27. Physical education and athletics. </vt:lpstr>
      <vt:lpstr> 4.29. HIV/AIDS and other life-threatening and communicable diseases. </vt:lpstr>
      <vt:lpstr> 4.29. HIV/AIDS and other life-threatening and communicable diseases.</vt:lpstr>
      <vt:lpstr>Teacher Certification </vt:lpstr>
      <vt:lpstr>Health and Physical Education Teacher Certification </vt:lpstr>
      <vt:lpstr>Health and Physical Education Teacher Certification </vt:lpstr>
      <vt:lpstr>No Waivers</vt:lpstr>
      <vt:lpstr>24 P.S. §15-1547</vt:lpstr>
      <vt:lpstr>Act 7 of 2019, formerly Senate Bill 115, </vt:lpstr>
      <vt:lpstr>K-12 Health and Physical Education Knowledge and Skills Based Outcomes Overview</vt:lpstr>
      <vt:lpstr>Outcomes Brief History</vt:lpstr>
      <vt:lpstr>Tried to Accomplish the Following:</vt:lpstr>
      <vt:lpstr>Terms to Remember</vt:lpstr>
      <vt:lpstr>Health Education Changes</vt:lpstr>
      <vt:lpstr>Elementary Health Education Support</vt:lpstr>
      <vt:lpstr>Content and Health Literacy Skills</vt:lpstr>
      <vt:lpstr>Health Education Outcomes</vt:lpstr>
      <vt:lpstr>Terms to Remember</vt:lpstr>
      <vt:lpstr>Physical Education Components</vt:lpstr>
      <vt:lpstr>Physical Education Outcomes</vt:lpstr>
      <vt:lpstr>*Disclaimer </vt:lpstr>
      <vt:lpstr>Support from Chapter 4 PA Code 22</vt:lpstr>
      <vt:lpstr>How The HPED Outcomes Address National and State-Wide Youth Survey Data </vt:lpstr>
      <vt:lpstr>Overview</vt:lpstr>
      <vt:lpstr>School Climate</vt:lpstr>
      <vt:lpstr>YRBS</vt:lpstr>
      <vt:lpstr>PAYS</vt:lpstr>
      <vt:lpstr>ENGAGE HPE in PA</vt:lpstr>
      <vt:lpstr>ENGAGE Health and Physical Education</vt:lpstr>
      <vt:lpstr>State Agency Partners</vt:lpstr>
      <vt:lpstr>Higher Education</vt:lpstr>
      <vt:lpstr>ENGAGE Health and Physical Education: Purpose</vt:lpstr>
      <vt:lpstr>Health and Physical Education Professional Learning Community</vt:lpstr>
      <vt:lpstr>Accessing the Outcomes on the SAS Portal</vt:lpstr>
      <vt:lpstr>SAS Professional Learning Community</vt:lpstr>
      <vt:lpstr>These are the 4 files you will want to access:</vt:lpstr>
      <vt:lpstr>HPED PIC Committee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 Health and Physical Education  PreK-12 Knowledge and Skills-Based Outcomes</dc:title>
  <dc:creator>Rudella, Jennifer L. (jlr1147)</dc:creator>
  <cp:lastModifiedBy>Slotterback, Nicholas</cp:lastModifiedBy>
  <cp:revision>16</cp:revision>
  <dcterms:created xsi:type="dcterms:W3CDTF">2022-02-21T13:44:55Z</dcterms:created>
  <dcterms:modified xsi:type="dcterms:W3CDTF">2023-11-17T16:05:27Z</dcterms:modified>
</cp:coreProperties>
</file>